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85"/>
  </p:notesMasterIdLst>
  <p:sldIdLst>
    <p:sldId id="257" r:id="rId2"/>
    <p:sldId id="536" r:id="rId3"/>
    <p:sldId id="509" r:id="rId4"/>
    <p:sldId id="271" r:id="rId5"/>
    <p:sldId id="2147472901" r:id="rId6"/>
    <p:sldId id="2147472868" r:id="rId7"/>
    <p:sldId id="2147472896" r:id="rId8"/>
    <p:sldId id="2147472897" r:id="rId9"/>
    <p:sldId id="2147472898" r:id="rId10"/>
    <p:sldId id="2147472899" r:id="rId11"/>
    <p:sldId id="2147473629" r:id="rId12"/>
    <p:sldId id="2147473630" r:id="rId13"/>
    <p:sldId id="272" r:id="rId14"/>
    <p:sldId id="270" r:id="rId15"/>
    <p:sldId id="2147472880" r:id="rId16"/>
    <p:sldId id="274" r:id="rId17"/>
    <p:sldId id="275" r:id="rId18"/>
    <p:sldId id="276" r:id="rId19"/>
    <p:sldId id="278" r:id="rId20"/>
    <p:sldId id="373" r:id="rId21"/>
    <p:sldId id="2147472881" r:id="rId22"/>
    <p:sldId id="279" r:id="rId23"/>
    <p:sldId id="280" r:id="rId24"/>
    <p:sldId id="281" r:id="rId25"/>
    <p:sldId id="493" r:id="rId26"/>
    <p:sldId id="494" r:id="rId27"/>
    <p:sldId id="495" r:id="rId28"/>
    <p:sldId id="496" r:id="rId29"/>
    <p:sldId id="497" r:id="rId30"/>
    <p:sldId id="498" r:id="rId31"/>
    <p:sldId id="503" r:id="rId32"/>
    <p:sldId id="2147472882" r:id="rId33"/>
    <p:sldId id="376" r:id="rId34"/>
    <p:sldId id="377" r:id="rId35"/>
    <p:sldId id="500" r:id="rId36"/>
    <p:sldId id="505" r:id="rId37"/>
    <p:sldId id="2147472857" r:id="rId38"/>
    <p:sldId id="2147472859" r:id="rId39"/>
    <p:sldId id="2147472873" r:id="rId40"/>
    <p:sldId id="501" r:id="rId41"/>
    <p:sldId id="292" r:id="rId42"/>
    <p:sldId id="293" r:id="rId43"/>
    <p:sldId id="2147472883" r:id="rId44"/>
    <p:sldId id="294" r:id="rId45"/>
    <p:sldId id="2147473631" r:id="rId46"/>
    <p:sldId id="2147473632" r:id="rId47"/>
    <p:sldId id="2147472884" r:id="rId48"/>
    <p:sldId id="359" r:id="rId49"/>
    <p:sldId id="360" r:id="rId50"/>
    <p:sldId id="289" r:id="rId51"/>
    <p:sldId id="419" r:id="rId52"/>
    <p:sldId id="420" r:id="rId53"/>
    <p:sldId id="513" r:id="rId54"/>
    <p:sldId id="471" r:id="rId55"/>
    <p:sldId id="542" r:id="rId56"/>
    <p:sldId id="543" r:id="rId57"/>
    <p:sldId id="544" r:id="rId58"/>
    <p:sldId id="2147472900" r:id="rId59"/>
    <p:sldId id="516" r:id="rId60"/>
    <p:sldId id="531" r:id="rId61"/>
    <p:sldId id="533" r:id="rId62"/>
    <p:sldId id="534" r:id="rId63"/>
    <p:sldId id="2147472885" r:id="rId64"/>
    <p:sldId id="518" r:id="rId65"/>
    <p:sldId id="309" r:id="rId66"/>
    <p:sldId id="385" r:id="rId67"/>
    <p:sldId id="2147472877" r:id="rId68"/>
    <p:sldId id="2147472878" r:id="rId69"/>
    <p:sldId id="522" r:id="rId70"/>
    <p:sldId id="524" r:id="rId71"/>
    <p:sldId id="2147472858" r:id="rId72"/>
    <p:sldId id="537" r:id="rId73"/>
    <p:sldId id="1414" r:id="rId74"/>
    <p:sldId id="535" r:id="rId75"/>
    <p:sldId id="366" r:id="rId76"/>
    <p:sldId id="526" r:id="rId77"/>
    <p:sldId id="368" r:id="rId78"/>
    <p:sldId id="527" r:id="rId79"/>
    <p:sldId id="528" r:id="rId80"/>
    <p:sldId id="353" r:id="rId81"/>
    <p:sldId id="2147472856" r:id="rId82"/>
    <p:sldId id="1413" r:id="rId83"/>
    <p:sldId id="2147472879"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E9D1D7-8D88-42A3-9CE4-7EFF99A3E4CC}" v="5" dt="2026-07-29T11:32:38.4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varScale="1">
        <p:scale>
          <a:sx n="96" d="100"/>
          <a:sy n="96" d="100"/>
        </p:scale>
        <p:origin x="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5/10/relationships/revisionInfo" Target="revisionInfo.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91C9F8-DA65-4A38-8CA1-EBD96B5C291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B9BAA4E-D09A-4402-AE90-9B985E92FAAA}">
      <dgm:prSet custT="1"/>
      <dgm:spPr/>
      <dgm:t>
        <a:bodyPr/>
        <a:lstStyle/>
        <a:p>
          <a:r>
            <a:rPr lang="en-GB" sz="3600" dirty="0"/>
            <a:t>By the end of this session you will:</a:t>
          </a:r>
          <a:endParaRPr lang="en-US" sz="3600" dirty="0"/>
        </a:p>
      </dgm:t>
    </dgm:pt>
    <dgm:pt modelId="{03F965C3-E767-42B5-B943-DDFBBB1AF925}" type="parTrans" cxnId="{2DD0E7F1-3684-468E-9160-9096F93FAF51}">
      <dgm:prSet/>
      <dgm:spPr/>
      <dgm:t>
        <a:bodyPr/>
        <a:lstStyle/>
        <a:p>
          <a:endParaRPr lang="en-US"/>
        </a:p>
      </dgm:t>
    </dgm:pt>
    <dgm:pt modelId="{3044C2A5-8691-414A-95A4-24DA8B193DE0}" type="sibTrans" cxnId="{2DD0E7F1-3684-468E-9160-9096F93FAF51}">
      <dgm:prSet/>
      <dgm:spPr/>
      <dgm:t>
        <a:bodyPr/>
        <a:lstStyle/>
        <a:p>
          <a:endParaRPr lang="en-US"/>
        </a:p>
      </dgm:t>
    </dgm:pt>
    <dgm:pt modelId="{B0004466-B5A4-4B98-AC97-C96ED9405D3D}">
      <dgm:prSet custT="1"/>
      <dgm:spPr/>
      <dgm:t>
        <a:bodyPr/>
        <a:lstStyle/>
        <a:p>
          <a:r>
            <a:rPr lang="en-GB" sz="3600" dirty="0"/>
            <a:t>Have a good working knowledge of the complaints regulations that you must follow</a:t>
          </a:r>
          <a:endParaRPr lang="en-US" sz="3600" dirty="0"/>
        </a:p>
      </dgm:t>
    </dgm:pt>
    <dgm:pt modelId="{36AB6E5C-10EE-422A-BD57-56BC19E3FECC}" type="parTrans" cxnId="{4A2B76BC-16FC-4A47-ACBD-0A5E96455878}">
      <dgm:prSet/>
      <dgm:spPr/>
      <dgm:t>
        <a:bodyPr/>
        <a:lstStyle/>
        <a:p>
          <a:endParaRPr lang="en-US"/>
        </a:p>
      </dgm:t>
    </dgm:pt>
    <dgm:pt modelId="{5DABE67C-75FA-4AA0-8C72-62F0A0DF4C13}" type="sibTrans" cxnId="{4A2B76BC-16FC-4A47-ACBD-0A5E96455878}">
      <dgm:prSet/>
      <dgm:spPr/>
      <dgm:t>
        <a:bodyPr/>
        <a:lstStyle/>
        <a:p>
          <a:endParaRPr lang="en-US"/>
        </a:p>
      </dgm:t>
    </dgm:pt>
    <dgm:pt modelId="{B234DDA6-25C0-4584-89F3-220AB2DD51A6}">
      <dgm:prSet custT="1"/>
      <dgm:spPr/>
      <dgm:t>
        <a:bodyPr/>
        <a:lstStyle/>
        <a:p>
          <a:r>
            <a:rPr lang="en-GB" sz="3600" dirty="0"/>
            <a:t>Have a bank of tools and tips for acknowledging, investigating and responding to complaints</a:t>
          </a:r>
          <a:endParaRPr lang="en-US" sz="3600" dirty="0"/>
        </a:p>
      </dgm:t>
    </dgm:pt>
    <dgm:pt modelId="{8C93B387-E2F9-47A3-A261-6A36BC5D3D26}" type="parTrans" cxnId="{E9E2065C-01C5-47F0-9691-32FCDC43EDE1}">
      <dgm:prSet/>
      <dgm:spPr/>
      <dgm:t>
        <a:bodyPr/>
        <a:lstStyle/>
        <a:p>
          <a:endParaRPr lang="en-US"/>
        </a:p>
      </dgm:t>
    </dgm:pt>
    <dgm:pt modelId="{81F6A90E-43BD-4065-BFFA-13988D3EA3AD}" type="sibTrans" cxnId="{E9E2065C-01C5-47F0-9691-32FCDC43EDE1}">
      <dgm:prSet/>
      <dgm:spPr/>
      <dgm:t>
        <a:bodyPr/>
        <a:lstStyle/>
        <a:p>
          <a:endParaRPr lang="en-US"/>
        </a:p>
      </dgm:t>
    </dgm:pt>
    <dgm:pt modelId="{804E97D1-A7EF-4BF0-83B8-F3A1A7241DDC}">
      <dgm:prSet custT="1"/>
      <dgm:spPr/>
      <dgm:t>
        <a:bodyPr/>
        <a:lstStyle/>
        <a:p>
          <a:r>
            <a:rPr lang="en-GB" sz="3600" dirty="0"/>
            <a:t>Feel </a:t>
          </a:r>
          <a:r>
            <a:rPr lang="en-GB" sz="3600" dirty="0">
              <a:solidFill>
                <a:srgbClr val="FF0000"/>
              </a:solidFill>
            </a:rPr>
            <a:t>more confident </a:t>
          </a:r>
          <a:r>
            <a:rPr lang="en-GB" sz="3600" dirty="0"/>
            <a:t>in handling complaints – but also, do it once and do it well!</a:t>
          </a:r>
          <a:endParaRPr lang="en-US" sz="3600" dirty="0"/>
        </a:p>
      </dgm:t>
    </dgm:pt>
    <dgm:pt modelId="{13C98650-8458-435F-85DD-FF664CB6508F}" type="parTrans" cxnId="{460AD6D9-12DF-4CC5-A655-5B3CDA7C2749}">
      <dgm:prSet/>
      <dgm:spPr/>
      <dgm:t>
        <a:bodyPr/>
        <a:lstStyle/>
        <a:p>
          <a:endParaRPr lang="en-US"/>
        </a:p>
      </dgm:t>
    </dgm:pt>
    <dgm:pt modelId="{D1E4BD93-73C7-4671-B030-6922738851F8}" type="sibTrans" cxnId="{460AD6D9-12DF-4CC5-A655-5B3CDA7C2749}">
      <dgm:prSet/>
      <dgm:spPr/>
      <dgm:t>
        <a:bodyPr/>
        <a:lstStyle/>
        <a:p>
          <a:endParaRPr lang="en-US"/>
        </a:p>
      </dgm:t>
    </dgm:pt>
    <dgm:pt modelId="{5CF28C08-0E8B-467F-BF52-1D3E50BCA7C9}" type="pres">
      <dgm:prSet presAssocID="{2191C9F8-DA65-4A38-8CA1-EBD96B5C291A}" presName="linear" presStyleCnt="0">
        <dgm:presLayoutVars>
          <dgm:animLvl val="lvl"/>
          <dgm:resizeHandles val="exact"/>
        </dgm:presLayoutVars>
      </dgm:prSet>
      <dgm:spPr/>
    </dgm:pt>
    <dgm:pt modelId="{CC9BA9C0-4013-4B76-B027-BD2D5E1D19A1}" type="pres">
      <dgm:prSet presAssocID="{8B9BAA4E-D09A-4402-AE90-9B985E92FAAA}" presName="parentText" presStyleLbl="node1" presStyleIdx="0" presStyleCnt="1">
        <dgm:presLayoutVars>
          <dgm:chMax val="0"/>
          <dgm:bulletEnabled val="1"/>
        </dgm:presLayoutVars>
      </dgm:prSet>
      <dgm:spPr/>
    </dgm:pt>
    <dgm:pt modelId="{2589B4A9-34E3-4E63-9553-7098F3869116}" type="pres">
      <dgm:prSet presAssocID="{8B9BAA4E-D09A-4402-AE90-9B985E92FAAA}" presName="childText" presStyleLbl="revTx" presStyleIdx="0" presStyleCnt="1">
        <dgm:presLayoutVars>
          <dgm:bulletEnabled val="1"/>
        </dgm:presLayoutVars>
      </dgm:prSet>
      <dgm:spPr/>
    </dgm:pt>
  </dgm:ptLst>
  <dgm:cxnLst>
    <dgm:cxn modelId="{9DDD6E05-2CA7-4BB0-BC1E-5C04A6BBA57E}" type="presOf" srcId="{804E97D1-A7EF-4BF0-83B8-F3A1A7241DDC}" destId="{2589B4A9-34E3-4E63-9553-7098F3869116}" srcOrd="0" destOrd="2" presId="urn:microsoft.com/office/officeart/2005/8/layout/vList2"/>
    <dgm:cxn modelId="{5DD7120C-278A-4C76-90B7-16E92E796FFD}" type="presOf" srcId="{8B9BAA4E-D09A-4402-AE90-9B985E92FAAA}" destId="{CC9BA9C0-4013-4B76-B027-BD2D5E1D19A1}" srcOrd="0" destOrd="0" presId="urn:microsoft.com/office/officeart/2005/8/layout/vList2"/>
    <dgm:cxn modelId="{E9E2065C-01C5-47F0-9691-32FCDC43EDE1}" srcId="{8B9BAA4E-D09A-4402-AE90-9B985E92FAAA}" destId="{B234DDA6-25C0-4584-89F3-220AB2DD51A6}" srcOrd="1" destOrd="0" parTransId="{8C93B387-E2F9-47A3-A261-6A36BC5D3D26}" sibTransId="{81F6A90E-43BD-4065-BFFA-13988D3EA3AD}"/>
    <dgm:cxn modelId="{3237BE85-631D-4AFA-891F-AE1AD8B1C448}" type="presOf" srcId="{2191C9F8-DA65-4A38-8CA1-EBD96B5C291A}" destId="{5CF28C08-0E8B-467F-BF52-1D3E50BCA7C9}" srcOrd="0" destOrd="0" presId="urn:microsoft.com/office/officeart/2005/8/layout/vList2"/>
    <dgm:cxn modelId="{4A2B76BC-16FC-4A47-ACBD-0A5E96455878}" srcId="{8B9BAA4E-D09A-4402-AE90-9B985E92FAAA}" destId="{B0004466-B5A4-4B98-AC97-C96ED9405D3D}" srcOrd="0" destOrd="0" parTransId="{36AB6E5C-10EE-422A-BD57-56BC19E3FECC}" sibTransId="{5DABE67C-75FA-4AA0-8C72-62F0A0DF4C13}"/>
    <dgm:cxn modelId="{B7DB08C8-6893-4374-827B-66F5B09F187A}" type="presOf" srcId="{B234DDA6-25C0-4584-89F3-220AB2DD51A6}" destId="{2589B4A9-34E3-4E63-9553-7098F3869116}" srcOrd="0" destOrd="1" presId="urn:microsoft.com/office/officeart/2005/8/layout/vList2"/>
    <dgm:cxn modelId="{357F9FD9-7CA8-4CBF-94F9-927305921165}" type="presOf" srcId="{B0004466-B5A4-4B98-AC97-C96ED9405D3D}" destId="{2589B4A9-34E3-4E63-9553-7098F3869116}" srcOrd="0" destOrd="0" presId="urn:microsoft.com/office/officeart/2005/8/layout/vList2"/>
    <dgm:cxn modelId="{460AD6D9-12DF-4CC5-A655-5B3CDA7C2749}" srcId="{8B9BAA4E-D09A-4402-AE90-9B985E92FAAA}" destId="{804E97D1-A7EF-4BF0-83B8-F3A1A7241DDC}" srcOrd="2" destOrd="0" parTransId="{13C98650-8458-435F-85DD-FF664CB6508F}" sibTransId="{D1E4BD93-73C7-4671-B030-6922738851F8}"/>
    <dgm:cxn modelId="{2DD0E7F1-3684-468E-9160-9096F93FAF51}" srcId="{2191C9F8-DA65-4A38-8CA1-EBD96B5C291A}" destId="{8B9BAA4E-D09A-4402-AE90-9B985E92FAAA}" srcOrd="0" destOrd="0" parTransId="{03F965C3-E767-42B5-B943-DDFBBB1AF925}" sibTransId="{3044C2A5-8691-414A-95A4-24DA8B193DE0}"/>
    <dgm:cxn modelId="{40CB7736-A8CF-4EE1-A210-43DD034530D1}" type="presParOf" srcId="{5CF28C08-0E8B-467F-BF52-1D3E50BCA7C9}" destId="{CC9BA9C0-4013-4B76-B027-BD2D5E1D19A1}" srcOrd="0" destOrd="0" presId="urn:microsoft.com/office/officeart/2005/8/layout/vList2"/>
    <dgm:cxn modelId="{FE5F5F37-CB8C-44C5-B412-CE9B661E02B5}" type="presParOf" srcId="{5CF28C08-0E8B-467F-BF52-1D3E50BCA7C9}" destId="{2589B4A9-34E3-4E63-9553-7098F386911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2682CB-3C45-4983-B6E3-7B862A175E0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254E0EE-CC65-4CF8-A90C-BC198D0A85AE}">
      <dgm:prSet/>
      <dgm:spPr/>
      <dgm:t>
        <a:bodyPr/>
        <a:lstStyle/>
        <a:p>
          <a:r>
            <a:rPr lang="en-US" dirty="0"/>
            <a:t>Section 4</a:t>
          </a:r>
        </a:p>
      </dgm:t>
    </dgm:pt>
    <dgm:pt modelId="{263536C8-E1E6-47BE-A3D0-0E42F807E025}" type="parTrans" cxnId="{DF512C00-7534-47C0-95BB-8E57836DC5E0}">
      <dgm:prSet/>
      <dgm:spPr/>
      <dgm:t>
        <a:bodyPr/>
        <a:lstStyle/>
        <a:p>
          <a:endParaRPr lang="en-US"/>
        </a:p>
      </dgm:t>
    </dgm:pt>
    <dgm:pt modelId="{5CCE4DF7-352D-46D0-9259-5B4C40758A8E}" type="sibTrans" cxnId="{DF512C00-7534-47C0-95BB-8E57836DC5E0}">
      <dgm:prSet/>
      <dgm:spPr/>
      <dgm:t>
        <a:bodyPr/>
        <a:lstStyle/>
        <a:p>
          <a:endParaRPr lang="en-US"/>
        </a:p>
      </dgm:t>
    </dgm:pt>
    <dgm:pt modelId="{C4D3C8CD-22D2-43A1-B1BB-217E3DDA4B05}">
      <dgm:prSet/>
      <dgm:spPr/>
      <dgm:t>
        <a:bodyPr/>
        <a:lstStyle/>
        <a:p>
          <a:r>
            <a:rPr lang="en-US" dirty="0"/>
            <a:t>Give an account of what should have happened.</a:t>
          </a:r>
        </a:p>
      </dgm:t>
    </dgm:pt>
    <dgm:pt modelId="{E2103A43-97A3-49EF-898D-58F613BC7AD3}" type="parTrans" cxnId="{ADEA77E8-3C83-43BF-993B-3DE016447451}">
      <dgm:prSet/>
      <dgm:spPr/>
      <dgm:t>
        <a:bodyPr/>
        <a:lstStyle/>
        <a:p>
          <a:endParaRPr lang="en-US"/>
        </a:p>
      </dgm:t>
    </dgm:pt>
    <dgm:pt modelId="{1AE92FBB-BD25-4DA4-9EAA-7699F06601B3}" type="sibTrans" cxnId="{ADEA77E8-3C83-43BF-993B-3DE016447451}">
      <dgm:prSet/>
      <dgm:spPr/>
      <dgm:t>
        <a:bodyPr/>
        <a:lstStyle/>
        <a:p>
          <a:endParaRPr lang="en-US"/>
        </a:p>
      </dgm:t>
    </dgm:pt>
    <dgm:pt modelId="{1261E223-0B5F-43B1-AF44-9DDA84DA6898}">
      <dgm:prSet/>
      <dgm:spPr/>
      <dgm:t>
        <a:bodyPr/>
        <a:lstStyle/>
        <a:p>
          <a:r>
            <a:rPr lang="en-US" i="0" dirty="0" err="1"/>
            <a:t>Apologise</a:t>
          </a:r>
          <a:r>
            <a:rPr lang="en-US" i="0" dirty="0"/>
            <a:t> meaningfully.</a:t>
          </a:r>
        </a:p>
      </dgm:t>
    </dgm:pt>
    <dgm:pt modelId="{719D190F-C51A-4317-99CB-255F4BB452A6}" type="parTrans" cxnId="{709225A2-DDDB-4E23-A6DC-9493258073E3}">
      <dgm:prSet/>
      <dgm:spPr/>
    </dgm:pt>
    <dgm:pt modelId="{ABC88499-D9DD-4FB0-97E7-05017E16C1B2}" type="sibTrans" cxnId="{709225A2-DDDB-4E23-A6DC-9493258073E3}">
      <dgm:prSet/>
      <dgm:spPr/>
    </dgm:pt>
    <dgm:pt modelId="{31125DBE-308F-493E-BC3B-4DD5C8C57761}">
      <dgm:prSet/>
      <dgm:spPr/>
      <dgm:t>
        <a:bodyPr/>
        <a:lstStyle/>
        <a:p>
          <a:r>
            <a:rPr lang="en-US" i="0" dirty="0"/>
            <a:t>Set out what you are going to do now to prevent a recurrence.</a:t>
          </a:r>
        </a:p>
      </dgm:t>
    </dgm:pt>
    <dgm:pt modelId="{E01375A5-A574-4CD7-8A36-ADAEB6C7AE02}" type="parTrans" cxnId="{E683EDF6-1039-497E-97ED-EF2DC5356C73}">
      <dgm:prSet/>
      <dgm:spPr/>
    </dgm:pt>
    <dgm:pt modelId="{201F3278-5301-4BC4-9DC5-AB8CC191FD0B}" type="sibTrans" cxnId="{E683EDF6-1039-497E-97ED-EF2DC5356C73}">
      <dgm:prSet/>
      <dgm:spPr/>
    </dgm:pt>
    <dgm:pt modelId="{5360A808-6EF3-402C-8DC9-85334FE84ABD}">
      <dgm:prSet/>
      <dgm:spPr/>
      <dgm:t>
        <a:bodyPr/>
        <a:lstStyle/>
        <a:p>
          <a:r>
            <a:rPr lang="en-US" dirty="0"/>
            <a:t>Where the complaint is warranted – say so clearly.</a:t>
          </a:r>
        </a:p>
      </dgm:t>
    </dgm:pt>
    <dgm:pt modelId="{164FFA8F-544F-4531-BBB2-93313B33DED5}" type="parTrans" cxnId="{6882E65D-363C-4EAB-BDBD-C40F8551A593}">
      <dgm:prSet/>
      <dgm:spPr/>
    </dgm:pt>
    <dgm:pt modelId="{439FE087-0793-4E28-9965-375D65CDA2BA}" type="sibTrans" cxnId="{6882E65D-363C-4EAB-BDBD-C40F8551A593}">
      <dgm:prSet/>
      <dgm:spPr/>
    </dgm:pt>
    <dgm:pt modelId="{85530E13-960E-4D6D-9C7F-86C079CD464A}">
      <dgm:prSet/>
      <dgm:spPr/>
      <dgm:t>
        <a:bodyPr/>
        <a:lstStyle/>
        <a:p>
          <a:r>
            <a:rPr lang="en-US" i="0" dirty="0"/>
            <a:t>Set out what you are going to do to make things right for this person.</a:t>
          </a:r>
        </a:p>
      </dgm:t>
    </dgm:pt>
    <dgm:pt modelId="{7BC5B5F4-E607-44A2-92B3-6624EB376569}" type="parTrans" cxnId="{0A360FE9-769B-4D30-B5E1-5E8FD49754A3}">
      <dgm:prSet/>
      <dgm:spPr/>
    </dgm:pt>
    <dgm:pt modelId="{59195111-9733-4C61-9DDF-F4533621898C}" type="sibTrans" cxnId="{0A360FE9-769B-4D30-B5E1-5E8FD49754A3}">
      <dgm:prSet/>
      <dgm:spPr/>
    </dgm:pt>
    <dgm:pt modelId="{F19AF899-5CAD-4782-97A1-63E05DE68207}" type="pres">
      <dgm:prSet presAssocID="{D52682CB-3C45-4983-B6E3-7B862A175E07}" presName="linear" presStyleCnt="0">
        <dgm:presLayoutVars>
          <dgm:dir/>
          <dgm:animLvl val="lvl"/>
          <dgm:resizeHandles val="exact"/>
        </dgm:presLayoutVars>
      </dgm:prSet>
      <dgm:spPr/>
    </dgm:pt>
    <dgm:pt modelId="{0B517830-3D57-4BB5-ADC8-80ED6F7B5910}" type="pres">
      <dgm:prSet presAssocID="{8254E0EE-CC65-4CF8-A90C-BC198D0A85AE}" presName="parentLin" presStyleCnt="0"/>
      <dgm:spPr/>
    </dgm:pt>
    <dgm:pt modelId="{BC346664-5AB8-4754-92FD-F40B99957425}" type="pres">
      <dgm:prSet presAssocID="{8254E0EE-CC65-4CF8-A90C-BC198D0A85AE}" presName="parentLeftMargin" presStyleLbl="node1" presStyleIdx="0" presStyleCnt="1"/>
      <dgm:spPr/>
    </dgm:pt>
    <dgm:pt modelId="{8D7D6048-8D9E-45E7-B48F-3E47FA161B29}" type="pres">
      <dgm:prSet presAssocID="{8254E0EE-CC65-4CF8-A90C-BC198D0A85AE}" presName="parentText" presStyleLbl="node1" presStyleIdx="0" presStyleCnt="1">
        <dgm:presLayoutVars>
          <dgm:chMax val="0"/>
          <dgm:bulletEnabled val="1"/>
        </dgm:presLayoutVars>
      </dgm:prSet>
      <dgm:spPr/>
    </dgm:pt>
    <dgm:pt modelId="{DB02D944-A263-4BF8-B7B3-C8FBFBD1FBC1}" type="pres">
      <dgm:prSet presAssocID="{8254E0EE-CC65-4CF8-A90C-BC198D0A85AE}" presName="negativeSpace" presStyleCnt="0"/>
      <dgm:spPr/>
    </dgm:pt>
    <dgm:pt modelId="{BBA11E78-98C6-4FD9-9F17-1177642C4614}" type="pres">
      <dgm:prSet presAssocID="{8254E0EE-CC65-4CF8-A90C-BC198D0A85AE}" presName="childText" presStyleLbl="conFgAcc1" presStyleIdx="0" presStyleCnt="1">
        <dgm:presLayoutVars>
          <dgm:bulletEnabled val="1"/>
        </dgm:presLayoutVars>
      </dgm:prSet>
      <dgm:spPr/>
    </dgm:pt>
  </dgm:ptLst>
  <dgm:cxnLst>
    <dgm:cxn modelId="{DF512C00-7534-47C0-95BB-8E57836DC5E0}" srcId="{D52682CB-3C45-4983-B6E3-7B862A175E07}" destId="{8254E0EE-CC65-4CF8-A90C-BC198D0A85AE}" srcOrd="0" destOrd="0" parTransId="{263536C8-E1E6-47BE-A3D0-0E42F807E025}" sibTransId="{5CCE4DF7-352D-46D0-9259-5B4C40758A8E}"/>
    <dgm:cxn modelId="{3190A508-045E-44D4-8137-61296A3EE556}" type="presOf" srcId="{8254E0EE-CC65-4CF8-A90C-BC198D0A85AE}" destId="{8D7D6048-8D9E-45E7-B48F-3E47FA161B29}" srcOrd="1" destOrd="0" presId="urn:microsoft.com/office/officeart/2005/8/layout/list1"/>
    <dgm:cxn modelId="{2EF21B0B-367A-4A3E-AFEE-25420539D04D}" type="presOf" srcId="{5360A808-6EF3-402C-8DC9-85334FE84ABD}" destId="{BBA11E78-98C6-4FD9-9F17-1177642C4614}" srcOrd="0" destOrd="1" presId="urn:microsoft.com/office/officeart/2005/8/layout/list1"/>
    <dgm:cxn modelId="{6882E65D-363C-4EAB-BDBD-C40F8551A593}" srcId="{8254E0EE-CC65-4CF8-A90C-BC198D0A85AE}" destId="{5360A808-6EF3-402C-8DC9-85334FE84ABD}" srcOrd="1" destOrd="0" parTransId="{164FFA8F-544F-4531-BBB2-93313B33DED5}" sibTransId="{439FE087-0793-4E28-9965-375D65CDA2BA}"/>
    <dgm:cxn modelId="{C236D546-5498-42DE-BFEC-A3C25B358ED6}" type="presOf" srcId="{31125DBE-308F-493E-BC3B-4DD5C8C57761}" destId="{BBA11E78-98C6-4FD9-9F17-1177642C4614}" srcOrd="0" destOrd="4" presId="urn:microsoft.com/office/officeart/2005/8/layout/list1"/>
    <dgm:cxn modelId="{E1BAC36B-2D01-4D1A-94E5-513FBE40E622}" type="presOf" srcId="{1261E223-0B5F-43B1-AF44-9DDA84DA6898}" destId="{BBA11E78-98C6-4FD9-9F17-1177642C4614}" srcOrd="0" destOrd="2" presId="urn:microsoft.com/office/officeart/2005/8/layout/list1"/>
    <dgm:cxn modelId="{E187307B-31A0-45C1-97D5-E1D9FD2747BB}" type="presOf" srcId="{85530E13-960E-4D6D-9C7F-86C079CD464A}" destId="{BBA11E78-98C6-4FD9-9F17-1177642C4614}" srcOrd="0" destOrd="3" presId="urn:microsoft.com/office/officeart/2005/8/layout/list1"/>
    <dgm:cxn modelId="{6B079F84-D8DB-47E8-9B36-DC6DF69DC279}" type="presOf" srcId="{8254E0EE-CC65-4CF8-A90C-BC198D0A85AE}" destId="{BC346664-5AB8-4754-92FD-F40B99957425}" srcOrd="0" destOrd="0" presId="urn:microsoft.com/office/officeart/2005/8/layout/list1"/>
    <dgm:cxn modelId="{709225A2-DDDB-4E23-A6DC-9493258073E3}" srcId="{8254E0EE-CC65-4CF8-A90C-BC198D0A85AE}" destId="{1261E223-0B5F-43B1-AF44-9DDA84DA6898}" srcOrd="2" destOrd="0" parTransId="{719D190F-C51A-4317-99CB-255F4BB452A6}" sibTransId="{ABC88499-D9DD-4FB0-97E7-05017E16C1B2}"/>
    <dgm:cxn modelId="{7B2007B0-8C22-485A-90AD-9ABA7BCCA191}" type="presOf" srcId="{C4D3C8CD-22D2-43A1-B1BB-217E3DDA4B05}" destId="{BBA11E78-98C6-4FD9-9F17-1177642C4614}" srcOrd="0" destOrd="0" presId="urn:microsoft.com/office/officeart/2005/8/layout/list1"/>
    <dgm:cxn modelId="{EF8D53BE-7387-42B1-A914-311A7FB20C55}" type="presOf" srcId="{D52682CB-3C45-4983-B6E3-7B862A175E07}" destId="{F19AF899-5CAD-4782-97A1-63E05DE68207}" srcOrd="0" destOrd="0" presId="urn:microsoft.com/office/officeart/2005/8/layout/list1"/>
    <dgm:cxn modelId="{ADEA77E8-3C83-43BF-993B-3DE016447451}" srcId="{8254E0EE-CC65-4CF8-A90C-BC198D0A85AE}" destId="{C4D3C8CD-22D2-43A1-B1BB-217E3DDA4B05}" srcOrd="0" destOrd="0" parTransId="{E2103A43-97A3-49EF-898D-58F613BC7AD3}" sibTransId="{1AE92FBB-BD25-4DA4-9EAA-7699F06601B3}"/>
    <dgm:cxn modelId="{0A360FE9-769B-4D30-B5E1-5E8FD49754A3}" srcId="{8254E0EE-CC65-4CF8-A90C-BC198D0A85AE}" destId="{85530E13-960E-4D6D-9C7F-86C079CD464A}" srcOrd="3" destOrd="0" parTransId="{7BC5B5F4-E607-44A2-92B3-6624EB376569}" sibTransId="{59195111-9733-4C61-9DDF-F4533621898C}"/>
    <dgm:cxn modelId="{E683EDF6-1039-497E-97ED-EF2DC5356C73}" srcId="{8254E0EE-CC65-4CF8-A90C-BC198D0A85AE}" destId="{31125DBE-308F-493E-BC3B-4DD5C8C57761}" srcOrd="4" destOrd="0" parTransId="{E01375A5-A574-4CD7-8A36-ADAEB6C7AE02}" sibTransId="{201F3278-5301-4BC4-9DC5-AB8CC191FD0B}"/>
    <dgm:cxn modelId="{21FC0B14-96E2-41FE-8EF3-47C650DF4A29}" type="presParOf" srcId="{F19AF899-5CAD-4782-97A1-63E05DE68207}" destId="{0B517830-3D57-4BB5-ADC8-80ED6F7B5910}" srcOrd="0" destOrd="0" presId="urn:microsoft.com/office/officeart/2005/8/layout/list1"/>
    <dgm:cxn modelId="{EDC06E2A-ED04-4CAA-BEF6-E7557EEF4776}" type="presParOf" srcId="{0B517830-3D57-4BB5-ADC8-80ED6F7B5910}" destId="{BC346664-5AB8-4754-92FD-F40B99957425}" srcOrd="0" destOrd="0" presId="urn:microsoft.com/office/officeart/2005/8/layout/list1"/>
    <dgm:cxn modelId="{C37D68DC-9558-4128-A667-3D22DB67219A}" type="presParOf" srcId="{0B517830-3D57-4BB5-ADC8-80ED6F7B5910}" destId="{8D7D6048-8D9E-45E7-B48F-3E47FA161B29}" srcOrd="1" destOrd="0" presId="urn:microsoft.com/office/officeart/2005/8/layout/list1"/>
    <dgm:cxn modelId="{F867BF29-5788-4249-9B64-47F7E6D93B07}" type="presParOf" srcId="{F19AF899-5CAD-4782-97A1-63E05DE68207}" destId="{DB02D944-A263-4BF8-B7B3-C8FBFBD1FBC1}" srcOrd="1" destOrd="0" presId="urn:microsoft.com/office/officeart/2005/8/layout/list1"/>
    <dgm:cxn modelId="{6D8E8CED-CED5-4707-8520-710FC69DAF54}" type="presParOf" srcId="{F19AF899-5CAD-4782-97A1-63E05DE68207}" destId="{BBA11E78-98C6-4FD9-9F17-1177642C4614}" srcOrd="2"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D52682CB-3C45-4983-B6E3-7B862A175E0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254E0EE-CC65-4CF8-A90C-BC198D0A85AE}">
      <dgm:prSet/>
      <dgm:spPr/>
      <dgm:t>
        <a:bodyPr/>
        <a:lstStyle/>
        <a:p>
          <a:r>
            <a:rPr lang="en-US" dirty="0"/>
            <a:t>Section 5</a:t>
          </a:r>
        </a:p>
      </dgm:t>
    </dgm:pt>
    <dgm:pt modelId="{263536C8-E1E6-47BE-A3D0-0E42F807E025}" type="parTrans" cxnId="{DF512C00-7534-47C0-95BB-8E57836DC5E0}">
      <dgm:prSet/>
      <dgm:spPr/>
      <dgm:t>
        <a:bodyPr/>
        <a:lstStyle/>
        <a:p>
          <a:endParaRPr lang="en-US"/>
        </a:p>
      </dgm:t>
    </dgm:pt>
    <dgm:pt modelId="{5CCE4DF7-352D-46D0-9259-5B4C40758A8E}" type="sibTrans" cxnId="{DF512C00-7534-47C0-95BB-8E57836DC5E0}">
      <dgm:prSet/>
      <dgm:spPr/>
      <dgm:t>
        <a:bodyPr/>
        <a:lstStyle/>
        <a:p>
          <a:endParaRPr lang="en-US"/>
        </a:p>
      </dgm:t>
    </dgm:pt>
    <dgm:pt modelId="{C4D3C8CD-22D2-43A1-B1BB-217E3DDA4B05}">
      <dgm:prSet/>
      <dgm:spPr/>
      <dgm:t>
        <a:bodyPr/>
        <a:lstStyle/>
        <a:p>
          <a:r>
            <a:rPr lang="en-US" dirty="0"/>
            <a:t>Close off with a summary and a repeat apology if warranted.</a:t>
          </a:r>
        </a:p>
      </dgm:t>
    </dgm:pt>
    <dgm:pt modelId="{E2103A43-97A3-49EF-898D-58F613BC7AD3}" type="parTrans" cxnId="{ADEA77E8-3C83-43BF-993B-3DE016447451}">
      <dgm:prSet/>
      <dgm:spPr/>
      <dgm:t>
        <a:bodyPr/>
        <a:lstStyle/>
        <a:p>
          <a:endParaRPr lang="en-US"/>
        </a:p>
      </dgm:t>
    </dgm:pt>
    <dgm:pt modelId="{1AE92FBB-BD25-4DA4-9EAA-7699F06601B3}" type="sibTrans" cxnId="{ADEA77E8-3C83-43BF-993B-3DE016447451}">
      <dgm:prSet/>
      <dgm:spPr/>
      <dgm:t>
        <a:bodyPr/>
        <a:lstStyle/>
        <a:p>
          <a:endParaRPr lang="en-US"/>
        </a:p>
      </dgm:t>
    </dgm:pt>
    <dgm:pt modelId="{5360A808-6EF3-402C-8DC9-85334FE84ABD}">
      <dgm:prSet/>
      <dgm:spPr/>
      <dgm:t>
        <a:bodyPr/>
        <a:lstStyle/>
        <a:p>
          <a:r>
            <a:rPr lang="en-US" dirty="0"/>
            <a:t>Explain what the complainant should do if they remain unhappy. </a:t>
          </a:r>
        </a:p>
      </dgm:t>
    </dgm:pt>
    <dgm:pt modelId="{164FFA8F-544F-4531-BBB2-93313B33DED5}" type="parTrans" cxnId="{6882E65D-363C-4EAB-BDBD-C40F8551A593}">
      <dgm:prSet/>
      <dgm:spPr/>
    </dgm:pt>
    <dgm:pt modelId="{439FE087-0793-4E28-9965-375D65CDA2BA}" type="sibTrans" cxnId="{6882E65D-363C-4EAB-BDBD-C40F8551A593}">
      <dgm:prSet/>
      <dgm:spPr/>
    </dgm:pt>
    <dgm:pt modelId="{85530E13-960E-4D6D-9C7F-86C079CD464A}">
      <dgm:prSet/>
      <dgm:spPr/>
      <dgm:t>
        <a:bodyPr/>
        <a:lstStyle/>
        <a:p>
          <a:r>
            <a:rPr lang="en-US" i="0" dirty="0"/>
            <a:t>Offer thanks that the complainant brought the matter to your attention.</a:t>
          </a:r>
        </a:p>
      </dgm:t>
    </dgm:pt>
    <dgm:pt modelId="{7BC5B5F4-E607-44A2-92B3-6624EB376569}" type="parTrans" cxnId="{0A360FE9-769B-4D30-B5E1-5E8FD49754A3}">
      <dgm:prSet/>
      <dgm:spPr/>
    </dgm:pt>
    <dgm:pt modelId="{59195111-9733-4C61-9DDF-F4533621898C}" type="sibTrans" cxnId="{0A360FE9-769B-4D30-B5E1-5E8FD49754A3}">
      <dgm:prSet/>
      <dgm:spPr/>
    </dgm:pt>
    <dgm:pt modelId="{F4D72A75-0F15-4C43-A383-F8C24F135568}">
      <dgm:prSet/>
      <dgm:spPr/>
      <dgm:t>
        <a:bodyPr/>
        <a:lstStyle/>
        <a:p>
          <a:r>
            <a:rPr lang="en-US" dirty="0"/>
            <a:t>Offer to feedback after any action is taken.  </a:t>
          </a:r>
        </a:p>
      </dgm:t>
    </dgm:pt>
    <dgm:pt modelId="{3F66F655-5ECC-4A85-B34D-CDAF11FB2726}" type="parTrans" cxnId="{8EF8E082-2933-4D4A-9CB1-43CF129BC961}">
      <dgm:prSet/>
      <dgm:spPr/>
    </dgm:pt>
    <dgm:pt modelId="{A47F4555-26B3-49C5-B331-39095A6219FF}" type="sibTrans" cxnId="{8EF8E082-2933-4D4A-9CB1-43CF129BC961}">
      <dgm:prSet/>
      <dgm:spPr/>
    </dgm:pt>
    <dgm:pt modelId="{6D54B1FE-73A7-4F41-8351-DAE13C5765DC}">
      <dgm:prSet/>
      <dgm:spPr/>
      <dgm:t>
        <a:bodyPr/>
        <a:lstStyle/>
        <a:p>
          <a:r>
            <a:rPr lang="en-US" i="0" dirty="0"/>
            <a:t>Provide details of the Ombudsman. </a:t>
          </a:r>
        </a:p>
      </dgm:t>
    </dgm:pt>
    <dgm:pt modelId="{69E9AD21-3DA5-4F1F-A36D-2A8086B2BC3D}" type="parTrans" cxnId="{EAADDD7E-D7A2-4F80-9C63-83F51B1F382E}">
      <dgm:prSet/>
      <dgm:spPr/>
    </dgm:pt>
    <dgm:pt modelId="{853A2F3C-7DE2-4305-B607-F6B62F733DF3}" type="sibTrans" cxnId="{EAADDD7E-D7A2-4F80-9C63-83F51B1F382E}">
      <dgm:prSet/>
      <dgm:spPr/>
    </dgm:pt>
    <dgm:pt modelId="{F19AF899-5CAD-4782-97A1-63E05DE68207}" type="pres">
      <dgm:prSet presAssocID="{D52682CB-3C45-4983-B6E3-7B862A175E07}" presName="linear" presStyleCnt="0">
        <dgm:presLayoutVars>
          <dgm:dir/>
          <dgm:animLvl val="lvl"/>
          <dgm:resizeHandles val="exact"/>
        </dgm:presLayoutVars>
      </dgm:prSet>
      <dgm:spPr/>
    </dgm:pt>
    <dgm:pt modelId="{0B517830-3D57-4BB5-ADC8-80ED6F7B5910}" type="pres">
      <dgm:prSet presAssocID="{8254E0EE-CC65-4CF8-A90C-BC198D0A85AE}" presName="parentLin" presStyleCnt="0"/>
      <dgm:spPr/>
    </dgm:pt>
    <dgm:pt modelId="{BC346664-5AB8-4754-92FD-F40B99957425}" type="pres">
      <dgm:prSet presAssocID="{8254E0EE-CC65-4CF8-A90C-BC198D0A85AE}" presName="parentLeftMargin" presStyleLbl="node1" presStyleIdx="0" presStyleCnt="1"/>
      <dgm:spPr/>
    </dgm:pt>
    <dgm:pt modelId="{8D7D6048-8D9E-45E7-B48F-3E47FA161B29}" type="pres">
      <dgm:prSet presAssocID="{8254E0EE-CC65-4CF8-A90C-BC198D0A85AE}" presName="parentText" presStyleLbl="node1" presStyleIdx="0" presStyleCnt="1">
        <dgm:presLayoutVars>
          <dgm:chMax val="0"/>
          <dgm:bulletEnabled val="1"/>
        </dgm:presLayoutVars>
      </dgm:prSet>
      <dgm:spPr/>
    </dgm:pt>
    <dgm:pt modelId="{DB02D944-A263-4BF8-B7B3-C8FBFBD1FBC1}" type="pres">
      <dgm:prSet presAssocID="{8254E0EE-CC65-4CF8-A90C-BC198D0A85AE}" presName="negativeSpace" presStyleCnt="0"/>
      <dgm:spPr/>
    </dgm:pt>
    <dgm:pt modelId="{BBA11E78-98C6-4FD9-9F17-1177642C4614}" type="pres">
      <dgm:prSet presAssocID="{8254E0EE-CC65-4CF8-A90C-BC198D0A85AE}" presName="childText" presStyleLbl="conFgAcc1" presStyleIdx="0" presStyleCnt="1">
        <dgm:presLayoutVars>
          <dgm:bulletEnabled val="1"/>
        </dgm:presLayoutVars>
      </dgm:prSet>
      <dgm:spPr/>
    </dgm:pt>
  </dgm:ptLst>
  <dgm:cxnLst>
    <dgm:cxn modelId="{DF512C00-7534-47C0-95BB-8E57836DC5E0}" srcId="{D52682CB-3C45-4983-B6E3-7B862A175E07}" destId="{8254E0EE-CC65-4CF8-A90C-BC198D0A85AE}" srcOrd="0" destOrd="0" parTransId="{263536C8-E1E6-47BE-A3D0-0E42F807E025}" sibTransId="{5CCE4DF7-352D-46D0-9259-5B4C40758A8E}"/>
    <dgm:cxn modelId="{3190A508-045E-44D4-8137-61296A3EE556}" type="presOf" srcId="{8254E0EE-CC65-4CF8-A90C-BC198D0A85AE}" destId="{8D7D6048-8D9E-45E7-B48F-3E47FA161B29}" srcOrd="1" destOrd="0" presId="urn:microsoft.com/office/officeart/2005/8/layout/list1"/>
    <dgm:cxn modelId="{2EF21B0B-367A-4A3E-AFEE-25420539D04D}" type="presOf" srcId="{5360A808-6EF3-402C-8DC9-85334FE84ABD}" destId="{BBA11E78-98C6-4FD9-9F17-1177642C4614}" srcOrd="0" destOrd="1" presId="urn:microsoft.com/office/officeart/2005/8/layout/list1"/>
    <dgm:cxn modelId="{6882E65D-363C-4EAB-BDBD-C40F8551A593}" srcId="{8254E0EE-CC65-4CF8-A90C-BC198D0A85AE}" destId="{5360A808-6EF3-402C-8DC9-85334FE84ABD}" srcOrd="1" destOrd="0" parTransId="{164FFA8F-544F-4531-BBB2-93313B33DED5}" sibTransId="{439FE087-0793-4E28-9965-375D65CDA2BA}"/>
    <dgm:cxn modelId="{E496FC4C-9118-4DDB-9F49-2F5F54E5630D}" type="presOf" srcId="{F4D72A75-0F15-4C43-A383-F8C24F135568}" destId="{BBA11E78-98C6-4FD9-9F17-1177642C4614}" srcOrd="0" destOrd="2" presId="urn:microsoft.com/office/officeart/2005/8/layout/list1"/>
    <dgm:cxn modelId="{E187307B-31A0-45C1-97D5-E1D9FD2747BB}" type="presOf" srcId="{85530E13-960E-4D6D-9C7F-86C079CD464A}" destId="{BBA11E78-98C6-4FD9-9F17-1177642C4614}" srcOrd="0" destOrd="3" presId="urn:microsoft.com/office/officeart/2005/8/layout/list1"/>
    <dgm:cxn modelId="{EAADDD7E-D7A2-4F80-9C63-83F51B1F382E}" srcId="{8254E0EE-CC65-4CF8-A90C-BC198D0A85AE}" destId="{6D54B1FE-73A7-4F41-8351-DAE13C5765DC}" srcOrd="4" destOrd="0" parTransId="{69E9AD21-3DA5-4F1F-A36D-2A8086B2BC3D}" sibTransId="{853A2F3C-7DE2-4305-B607-F6B62F733DF3}"/>
    <dgm:cxn modelId="{8EF8E082-2933-4D4A-9CB1-43CF129BC961}" srcId="{8254E0EE-CC65-4CF8-A90C-BC198D0A85AE}" destId="{F4D72A75-0F15-4C43-A383-F8C24F135568}" srcOrd="2" destOrd="0" parTransId="{3F66F655-5ECC-4A85-B34D-CDAF11FB2726}" sibTransId="{A47F4555-26B3-49C5-B331-39095A6219FF}"/>
    <dgm:cxn modelId="{6B079F84-D8DB-47E8-9B36-DC6DF69DC279}" type="presOf" srcId="{8254E0EE-CC65-4CF8-A90C-BC198D0A85AE}" destId="{BC346664-5AB8-4754-92FD-F40B99957425}" srcOrd="0" destOrd="0" presId="urn:microsoft.com/office/officeart/2005/8/layout/list1"/>
    <dgm:cxn modelId="{7B2007B0-8C22-485A-90AD-9ABA7BCCA191}" type="presOf" srcId="{C4D3C8CD-22D2-43A1-B1BB-217E3DDA4B05}" destId="{BBA11E78-98C6-4FD9-9F17-1177642C4614}" srcOrd="0" destOrd="0" presId="urn:microsoft.com/office/officeart/2005/8/layout/list1"/>
    <dgm:cxn modelId="{EF8D53BE-7387-42B1-A914-311A7FB20C55}" type="presOf" srcId="{D52682CB-3C45-4983-B6E3-7B862A175E07}" destId="{F19AF899-5CAD-4782-97A1-63E05DE68207}" srcOrd="0" destOrd="0" presId="urn:microsoft.com/office/officeart/2005/8/layout/list1"/>
    <dgm:cxn modelId="{ADEA77E8-3C83-43BF-993B-3DE016447451}" srcId="{8254E0EE-CC65-4CF8-A90C-BC198D0A85AE}" destId="{C4D3C8CD-22D2-43A1-B1BB-217E3DDA4B05}" srcOrd="0" destOrd="0" parTransId="{E2103A43-97A3-49EF-898D-58F613BC7AD3}" sibTransId="{1AE92FBB-BD25-4DA4-9EAA-7699F06601B3}"/>
    <dgm:cxn modelId="{0A360FE9-769B-4D30-B5E1-5E8FD49754A3}" srcId="{8254E0EE-CC65-4CF8-A90C-BC198D0A85AE}" destId="{85530E13-960E-4D6D-9C7F-86C079CD464A}" srcOrd="3" destOrd="0" parTransId="{7BC5B5F4-E607-44A2-92B3-6624EB376569}" sibTransId="{59195111-9733-4C61-9DDF-F4533621898C}"/>
    <dgm:cxn modelId="{574A9BED-1C98-4257-80C9-AFA0EDC96436}" type="presOf" srcId="{6D54B1FE-73A7-4F41-8351-DAE13C5765DC}" destId="{BBA11E78-98C6-4FD9-9F17-1177642C4614}" srcOrd="0" destOrd="4" presId="urn:microsoft.com/office/officeart/2005/8/layout/list1"/>
    <dgm:cxn modelId="{21FC0B14-96E2-41FE-8EF3-47C650DF4A29}" type="presParOf" srcId="{F19AF899-5CAD-4782-97A1-63E05DE68207}" destId="{0B517830-3D57-4BB5-ADC8-80ED6F7B5910}" srcOrd="0" destOrd="0" presId="urn:microsoft.com/office/officeart/2005/8/layout/list1"/>
    <dgm:cxn modelId="{EDC06E2A-ED04-4CAA-BEF6-E7557EEF4776}" type="presParOf" srcId="{0B517830-3D57-4BB5-ADC8-80ED6F7B5910}" destId="{BC346664-5AB8-4754-92FD-F40B99957425}" srcOrd="0" destOrd="0" presId="urn:microsoft.com/office/officeart/2005/8/layout/list1"/>
    <dgm:cxn modelId="{C37D68DC-9558-4128-A667-3D22DB67219A}" type="presParOf" srcId="{0B517830-3D57-4BB5-ADC8-80ED6F7B5910}" destId="{8D7D6048-8D9E-45E7-B48F-3E47FA161B29}" srcOrd="1" destOrd="0" presId="urn:microsoft.com/office/officeart/2005/8/layout/list1"/>
    <dgm:cxn modelId="{F867BF29-5788-4249-9B64-47F7E6D93B07}" type="presParOf" srcId="{F19AF899-5CAD-4782-97A1-63E05DE68207}" destId="{DB02D944-A263-4BF8-B7B3-C8FBFBD1FBC1}" srcOrd="1" destOrd="0" presId="urn:microsoft.com/office/officeart/2005/8/layout/list1"/>
    <dgm:cxn modelId="{6D8E8CED-CED5-4707-8520-710FC69DAF54}" type="presParOf" srcId="{F19AF899-5CAD-4782-97A1-63E05DE68207}" destId="{BBA11E78-98C6-4FD9-9F17-1177642C4614}" srcOrd="2"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1"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3DBFBE3-285C-4E5A-812C-47FBA528A6C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AE1BF858-CBAF-4330-A772-76CF4BC0FE43}">
      <dgm:prSet custT="1"/>
      <dgm:spPr/>
      <dgm:t>
        <a:bodyPr/>
        <a:lstStyle/>
        <a:p>
          <a:r>
            <a:rPr lang="en-GB" sz="4000" dirty="0">
              <a:latin typeface="Arial" panose="020B0604020202020204" pitchFamily="34" charset="0"/>
              <a:cs typeface="Arial" panose="020B0604020202020204" pitchFamily="34" charset="0"/>
            </a:rPr>
            <a:t>The Compensation Act 2006:</a:t>
          </a:r>
        </a:p>
        <a:p>
          <a:endParaRPr lang="en-GB" sz="4000" i="1" dirty="0">
            <a:latin typeface="Arial" panose="020B0604020202020204" pitchFamily="34" charset="0"/>
            <a:cs typeface="Arial" panose="020B0604020202020204" pitchFamily="34" charset="0"/>
          </a:endParaRPr>
        </a:p>
        <a:p>
          <a:r>
            <a:rPr lang="en-GB" sz="4000" i="1" dirty="0">
              <a:latin typeface="Arial" panose="020B0604020202020204" pitchFamily="34" charset="0"/>
              <a:cs typeface="Arial" panose="020B0604020202020204" pitchFamily="34" charset="0"/>
            </a:rPr>
            <a:t>“An apology, an offer of treatment or other redress, shall not of itself amount to an admission of negligence or breach of statutory duty”</a:t>
          </a:r>
          <a:endParaRPr lang="en-US" sz="4000" i="1" dirty="0">
            <a:latin typeface="Arial" panose="020B0604020202020204" pitchFamily="34" charset="0"/>
            <a:cs typeface="Arial" panose="020B0604020202020204" pitchFamily="34" charset="0"/>
          </a:endParaRPr>
        </a:p>
      </dgm:t>
    </dgm:pt>
    <dgm:pt modelId="{B2C19DC6-C1F4-47B5-B6CF-A4C73F907030}" type="parTrans" cxnId="{73003336-CD3B-45D1-B738-05E135B4C0D6}">
      <dgm:prSet/>
      <dgm:spPr/>
      <dgm:t>
        <a:bodyPr/>
        <a:lstStyle/>
        <a:p>
          <a:endParaRPr lang="en-US" sz="4000">
            <a:latin typeface="Arial" panose="020B0604020202020204" pitchFamily="34" charset="0"/>
            <a:cs typeface="Arial" panose="020B0604020202020204" pitchFamily="34" charset="0"/>
          </a:endParaRPr>
        </a:p>
      </dgm:t>
    </dgm:pt>
    <dgm:pt modelId="{25BB5896-0F62-492F-9E9F-AE353D4F0725}" type="sibTrans" cxnId="{73003336-CD3B-45D1-B738-05E135B4C0D6}">
      <dgm:prSet/>
      <dgm:spPr/>
      <dgm:t>
        <a:bodyPr/>
        <a:lstStyle/>
        <a:p>
          <a:endParaRPr lang="en-US" sz="4000">
            <a:latin typeface="Arial" panose="020B0604020202020204" pitchFamily="34" charset="0"/>
            <a:cs typeface="Arial" panose="020B0604020202020204" pitchFamily="34" charset="0"/>
          </a:endParaRPr>
        </a:p>
      </dgm:t>
    </dgm:pt>
    <dgm:pt modelId="{B7B5D373-A030-43CC-9232-FCED6B9AC36C}" type="pres">
      <dgm:prSet presAssocID="{83DBFBE3-285C-4E5A-812C-47FBA528A6C1}" presName="vert0" presStyleCnt="0">
        <dgm:presLayoutVars>
          <dgm:dir/>
          <dgm:animOne val="branch"/>
          <dgm:animLvl val="lvl"/>
        </dgm:presLayoutVars>
      </dgm:prSet>
      <dgm:spPr/>
    </dgm:pt>
    <dgm:pt modelId="{1653E8B9-87A5-4405-B462-1AAF5292C0FB}" type="pres">
      <dgm:prSet presAssocID="{AE1BF858-CBAF-4330-A772-76CF4BC0FE43}" presName="thickLine" presStyleLbl="alignNode1" presStyleIdx="0" presStyleCnt="1"/>
      <dgm:spPr/>
    </dgm:pt>
    <dgm:pt modelId="{51C726DE-6C6D-492A-8F4B-EC4BB4410AFF}" type="pres">
      <dgm:prSet presAssocID="{AE1BF858-CBAF-4330-A772-76CF4BC0FE43}" presName="horz1" presStyleCnt="0"/>
      <dgm:spPr/>
    </dgm:pt>
    <dgm:pt modelId="{E0A1E931-7952-49F0-A346-508D9C885290}" type="pres">
      <dgm:prSet presAssocID="{AE1BF858-CBAF-4330-A772-76CF4BC0FE43}" presName="tx1" presStyleLbl="revTx" presStyleIdx="0" presStyleCnt="1" custLinFactNeighborY="276"/>
      <dgm:spPr/>
    </dgm:pt>
    <dgm:pt modelId="{2AB56478-3C47-429D-BA65-7F13A6653BF1}" type="pres">
      <dgm:prSet presAssocID="{AE1BF858-CBAF-4330-A772-76CF4BC0FE43}" presName="vert1" presStyleCnt="0"/>
      <dgm:spPr/>
    </dgm:pt>
  </dgm:ptLst>
  <dgm:cxnLst>
    <dgm:cxn modelId="{B9C33216-B64F-464B-8323-F5685D44012B}" type="presOf" srcId="{AE1BF858-CBAF-4330-A772-76CF4BC0FE43}" destId="{E0A1E931-7952-49F0-A346-508D9C885290}" srcOrd="0" destOrd="0" presId="urn:microsoft.com/office/officeart/2008/layout/LinedList"/>
    <dgm:cxn modelId="{73003336-CD3B-45D1-B738-05E135B4C0D6}" srcId="{83DBFBE3-285C-4E5A-812C-47FBA528A6C1}" destId="{AE1BF858-CBAF-4330-A772-76CF4BC0FE43}" srcOrd="0" destOrd="0" parTransId="{B2C19DC6-C1F4-47B5-B6CF-A4C73F907030}" sibTransId="{25BB5896-0F62-492F-9E9F-AE353D4F0725}"/>
    <dgm:cxn modelId="{331D6455-DC24-4F8B-8F06-1A59FCE25AD1}" type="presOf" srcId="{83DBFBE3-285C-4E5A-812C-47FBA528A6C1}" destId="{B7B5D373-A030-43CC-9232-FCED6B9AC36C}" srcOrd="0" destOrd="0" presId="urn:microsoft.com/office/officeart/2008/layout/LinedList"/>
    <dgm:cxn modelId="{D0CC5267-948D-4834-B1D8-DC19D583685C}" type="presParOf" srcId="{B7B5D373-A030-43CC-9232-FCED6B9AC36C}" destId="{1653E8B9-87A5-4405-B462-1AAF5292C0FB}" srcOrd="0" destOrd="0" presId="urn:microsoft.com/office/officeart/2008/layout/LinedList"/>
    <dgm:cxn modelId="{D73F72FB-5B22-464F-BDC6-A85EA99AEC01}" type="presParOf" srcId="{B7B5D373-A030-43CC-9232-FCED6B9AC36C}" destId="{51C726DE-6C6D-492A-8F4B-EC4BB4410AFF}" srcOrd="1" destOrd="0" presId="urn:microsoft.com/office/officeart/2008/layout/LinedList"/>
    <dgm:cxn modelId="{D5DAE859-6040-4EB3-9109-30FD6AB21A53}" type="presParOf" srcId="{51C726DE-6C6D-492A-8F4B-EC4BB4410AFF}" destId="{E0A1E931-7952-49F0-A346-508D9C885290}" srcOrd="0" destOrd="0" presId="urn:microsoft.com/office/officeart/2008/layout/LinedList"/>
    <dgm:cxn modelId="{CC4E2AD7-17FD-4CC1-8717-A4299D806BCD}" type="presParOf" srcId="{51C726DE-6C6D-492A-8F4B-EC4BB4410AFF}" destId="{2AB56478-3C47-429D-BA65-7F13A6653BF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1"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1"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9CE2D74-84C2-4D72-9D0E-0EFA850690C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FD67DE8-CC6D-4D42-AEBA-90150B759C38}">
      <dgm:prSet/>
      <dgm:spPr/>
      <dgm:t>
        <a:bodyPr/>
        <a:lstStyle/>
        <a:p>
          <a:r>
            <a:rPr lang="en-US"/>
            <a:t>The Ombudsman (PHSO)</a:t>
          </a:r>
        </a:p>
      </dgm:t>
    </dgm:pt>
    <dgm:pt modelId="{92ABA492-6B04-4EB6-8806-099AA5D75274}" type="parTrans" cxnId="{A39D92C5-C47B-42F3-8880-F0022DCD2E8C}">
      <dgm:prSet/>
      <dgm:spPr/>
      <dgm:t>
        <a:bodyPr/>
        <a:lstStyle/>
        <a:p>
          <a:endParaRPr lang="en-US"/>
        </a:p>
      </dgm:t>
    </dgm:pt>
    <dgm:pt modelId="{1CD8525E-ACF6-46D3-9ADF-82C01616BF90}" type="sibTrans" cxnId="{A39D92C5-C47B-42F3-8880-F0022DCD2E8C}">
      <dgm:prSet/>
      <dgm:spPr/>
      <dgm:t>
        <a:bodyPr/>
        <a:lstStyle/>
        <a:p>
          <a:endParaRPr lang="en-US"/>
        </a:p>
      </dgm:t>
    </dgm:pt>
    <dgm:pt modelId="{0386E04E-D3CA-41F8-913F-24B408881672}">
      <dgm:prSet/>
      <dgm:spPr/>
      <dgm:t>
        <a:bodyPr/>
        <a:lstStyle/>
        <a:p>
          <a:r>
            <a:rPr lang="en-US"/>
            <a:t>The GMC</a:t>
          </a:r>
        </a:p>
      </dgm:t>
    </dgm:pt>
    <dgm:pt modelId="{41046EA2-CE54-4798-A2AF-BA67159B9F67}" type="parTrans" cxnId="{B08CE74F-8EE0-415A-8B23-4A6D80BBCB35}">
      <dgm:prSet/>
      <dgm:spPr/>
      <dgm:t>
        <a:bodyPr/>
        <a:lstStyle/>
        <a:p>
          <a:endParaRPr lang="en-US"/>
        </a:p>
      </dgm:t>
    </dgm:pt>
    <dgm:pt modelId="{E6FEF46F-70D9-420B-825E-184F0DDC24E8}" type="sibTrans" cxnId="{B08CE74F-8EE0-415A-8B23-4A6D80BBCB35}">
      <dgm:prSet/>
      <dgm:spPr/>
      <dgm:t>
        <a:bodyPr/>
        <a:lstStyle/>
        <a:p>
          <a:endParaRPr lang="en-US"/>
        </a:p>
      </dgm:t>
    </dgm:pt>
    <dgm:pt modelId="{AD897E21-A8DB-45F6-BD11-6AFA565EEA85}">
      <dgm:prSet/>
      <dgm:spPr/>
      <dgm:t>
        <a:bodyPr/>
        <a:lstStyle/>
        <a:p>
          <a:r>
            <a:rPr lang="en-US"/>
            <a:t>Claim for negligence </a:t>
          </a:r>
        </a:p>
      </dgm:t>
    </dgm:pt>
    <dgm:pt modelId="{114E3388-3B29-4A2F-9203-1C6D48369C42}" type="parTrans" cxnId="{9A68AE81-EBF1-4FF9-97B7-2DC7B0331B06}">
      <dgm:prSet/>
      <dgm:spPr/>
      <dgm:t>
        <a:bodyPr/>
        <a:lstStyle/>
        <a:p>
          <a:endParaRPr lang="en-US"/>
        </a:p>
      </dgm:t>
    </dgm:pt>
    <dgm:pt modelId="{8412F484-A4B2-4E51-908F-2597C0E1ADEB}" type="sibTrans" cxnId="{9A68AE81-EBF1-4FF9-97B7-2DC7B0331B06}">
      <dgm:prSet/>
      <dgm:spPr/>
      <dgm:t>
        <a:bodyPr/>
        <a:lstStyle/>
        <a:p>
          <a:endParaRPr lang="en-US"/>
        </a:p>
      </dgm:t>
    </dgm:pt>
    <dgm:pt modelId="{81637199-8D4D-4FF4-ADA8-26F93F57B71C}" type="pres">
      <dgm:prSet presAssocID="{F9CE2D74-84C2-4D72-9D0E-0EFA850690C6}" presName="linear" presStyleCnt="0">
        <dgm:presLayoutVars>
          <dgm:animLvl val="lvl"/>
          <dgm:resizeHandles val="exact"/>
        </dgm:presLayoutVars>
      </dgm:prSet>
      <dgm:spPr/>
    </dgm:pt>
    <dgm:pt modelId="{7F34CB80-E250-4F0E-9EA3-AEE567FA9E69}" type="pres">
      <dgm:prSet presAssocID="{3FD67DE8-CC6D-4D42-AEBA-90150B759C38}" presName="parentText" presStyleLbl="node1" presStyleIdx="0" presStyleCnt="3">
        <dgm:presLayoutVars>
          <dgm:chMax val="0"/>
          <dgm:bulletEnabled val="1"/>
        </dgm:presLayoutVars>
      </dgm:prSet>
      <dgm:spPr/>
    </dgm:pt>
    <dgm:pt modelId="{E2EB9773-8478-4F6D-8614-F3F7BD996CEE}" type="pres">
      <dgm:prSet presAssocID="{1CD8525E-ACF6-46D3-9ADF-82C01616BF90}" presName="spacer" presStyleCnt="0"/>
      <dgm:spPr/>
    </dgm:pt>
    <dgm:pt modelId="{C34ECC02-D777-4F69-9DCA-3DCE128D34B3}" type="pres">
      <dgm:prSet presAssocID="{0386E04E-D3CA-41F8-913F-24B408881672}" presName="parentText" presStyleLbl="node1" presStyleIdx="1" presStyleCnt="3">
        <dgm:presLayoutVars>
          <dgm:chMax val="0"/>
          <dgm:bulletEnabled val="1"/>
        </dgm:presLayoutVars>
      </dgm:prSet>
      <dgm:spPr/>
    </dgm:pt>
    <dgm:pt modelId="{06DB6754-A532-4072-8B31-632B61327042}" type="pres">
      <dgm:prSet presAssocID="{E6FEF46F-70D9-420B-825E-184F0DDC24E8}" presName="spacer" presStyleCnt="0"/>
      <dgm:spPr/>
    </dgm:pt>
    <dgm:pt modelId="{C692735F-F6B5-4AD5-A2F1-9F46E28B3B7E}" type="pres">
      <dgm:prSet presAssocID="{AD897E21-A8DB-45F6-BD11-6AFA565EEA85}" presName="parentText" presStyleLbl="node1" presStyleIdx="2" presStyleCnt="3">
        <dgm:presLayoutVars>
          <dgm:chMax val="0"/>
          <dgm:bulletEnabled val="1"/>
        </dgm:presLayoutVars>
      </dgm:prSet>
      <dgm:spPr/>
    </dgm:pt>
  </dgm:ptLst>
  <dgm:cxnLst>
    <dgm:cxn modelId="{9297290B-31A6-49D6-9F6D-FB6B721F6BC9}" type="presOf" srcId="{F9CE2D74-84C2-4D72-9D0E-0EFA850690C6}" destId="{81637199-8D4D-4FF4-ADA8-26F93F57B71C}" srcOrd="0" destOrd="0" presId="urn:microsoft.com/office/officeart/2005/8/layout/vList2"/>
    <dgm:cxn modelId="{FA0A110E-F8BE-4140-B4F6-3AA3A8060597}" type="presOf" srcId="{3FD67DE8-CC6D-4D42-AEBA-90150B759C38}" destId="{7F34CB80-E250-4F0E-9EA3-AEE567FA9E69}" srcOrd="0" destOrd="0" presId="urn:microsoft.com/office/officeart/2005/8/layout/vList2"/>
    <dgm:cxn modelId="{6DC24310-4CC3-4559-A4F0-6CE868C9C97B}" type="presOf" srcId="{AD897E21-A8DB-45F6-BD11-6AFA565EEA85}" destId="{C692735F-F6B5-4AD5-A2F1-9F46E28B3B7E}" srcOrd="0" destOrd="0" presId="urn:microsoft.com/office/officeart/2005/8/layout/vList2"/>
    <dgm:cxn modelId="{2400666F-3DA6-47B2-B679-E9C8437B5C2E}" type="presOf" srcId="{0386E04E-D3CA-41F8-913F-24B408881672}" destId="{C34ECC02-D777-4F69-9DCA-3DCE128D34B3}" srcOrd="0" destOrd="0" presId="urn:microsoft.com/office/officeart/2005/8/layout/vList2"/>
    <dgm:cxn modelId="{B08CE74F-8EE0-415A-8B23-4A6D80BBCB35}" srcId="{F9CE2D74-84C2-4D72-9D0E-0EFA850690C6}" destId="{0386E04E-D3CA-41F8-913F-24B408881672}" srcOrd="1" destOrd="0" parTransId="{41046EA2-CE54-4798-A2AF-BA67159B9F67}" sibTransId="{E6FEF46F-70D9-420B-825E-184F0DDC24E8}"/>
    <dgm:cxn modelId="{9A68AE81-EBF1-4FF9-97B7-2DC7B0331B06}" srcId="{F9CE2D74-84C2-4D72-9D0E-0EFA850690C6}" destId="{AD897E21-A8DB-45F6-BD11-6AFA565EEA85}" srcOrd="2" destOrd="0" parTransId="{114E3388-3B29-4A2F-9203-1C6D48369C42}" sibTransId="{8412F484-A4B2-4E51-908F-2597C0E1ADEB}"/>
    <dgm:cxn modelId="{A39D92C5-C47B-42F3-8880-F0022DCD2E8C}" srcId="{F9CE2D74-84C2-4D72-9D0E-0EFA850690C6}" destId="{3FD67DE8-CC6D-4D42-AEBA-90150B759C38}" srcOrd="0" destOrd="0" parTransId="{92ABA492-6B04-4EB6-8806-099AA5D75274}" sibTransId="{1CD8525E-ACF6-46D3-9ADF-82C01616BF90}"/>
    <dgm:cxn modelId="{3065255F-5AAB-42BB-B9BE-0FA871C72F90}" type="presParOf" srcId="{81637199-8D4D-4FF4-ADA8-26F93F57B71C}" destId="{7F34CB80-E250-4F0E-9EA3-AEE567FA9E69}" srcOrd="0" destOrd="0" presId="urn:microsoft.com/office/officeart/2005/8/layout/vList2"/>
    <dgm:cxn modelId="{F5309C38-ECD7-41BA-8EF4-1885078A91F8}" type="presParOf" srcId="{81637199-8D4D-4FF4-ADA8-26F93F57B71C}" destId="{E2EB9773-8478-4F6D-8614-F3F7BD996CEE}" srcOrd="1" destOrd="0" presId="urn:microsoft.com/office/officeart/2005/8/layout/vList2"/>
    <dgm:cxn modelId="{D24FEB4D-A1C3-461C-8359-2A0344252778}" type="presParOf" srcId="{81637199-8D4D-4FF4-ADA8-26F93F57B71C}" destId="{C34ECC02-D777-4F69-9DCA-3DCE128D34B3}" srcOrd="2" destOrd="0" presId="urn:microsoft.com/office/officeart/2005/8/layout/vList2"/>
    <dgm:cxn modelId="{AABE250E-F436-400A-9A9D-78DB895001FF}" type="presParOf" srcId="{81637199-8D4D-4FF4-ADA8-26F93F57B71C}" destId="{06DB6754-A532-4072-8B31-632B61327042}" srcOrd="3" destOrd="0" presId="urn:microsoft.com/office/officeart/2005/8/layout/vList2"/>
    <dgm:cxn modelId="{EFAF9473-6F01-458A-B6AF-8A612439D9F2}" type="presParOf" srcId="{81637199-8D4D-4FF4-ADA8-26F93F57B71C}" destId="{C692735F-F6B5-4AD5-A2F1-9F46E28B3B7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76F8D2B-3F45-4F8C-B74E-5610304BDFFB}" type="doc">
      <dgm:prSet loTypeId="urn:microsoft.com/office/officeart/2005/8/layout/process2" loCatId="process" qsTypeId="urn:microsoft.com/office/officeart/2005/8/quickstyle/simple1" qsCatId="simple" csTypeId="urn:microsoft.com/office/officeart/2005/8/colors/colorful5" csCatId="colorful" phldr="1"/>
      <dgm:spPr/>
      <dgm:t>
        <a:bodyPr/>
        <a:lstStyle/>
        <a:p>
          <a:endParaRPr lang="en-GB"/>
        </a:p>
      </dgm:t>
    </dgm:pt>
    <dgm:pt modelId="{AE774426-DCE0-4323-94B7-91AB29564E9D}">
      <dgm:prSet phldrT="[Text]" custT="1"/>
      <dgm:spPr/>
      <dgm:t>
        <a:bodyPr/>
        <a:lstStyle/>
        <a:p>
          <a:pPr algn="ctr">
            <a:buNone/>
          </a:pPr>
          <a:r>
            <a:rPr lang="en-GB" sz="2400" dirty="0"/>
            <a:t>Complaints</a:t>
          </a:r>
        </a:p>
      </dgm:t>
    </dgm:pt>
    <dgm:pt modelId="{DC3921F7-D0AE-4BB9-9F5C-24B8DD1F5D74}" type="parTrans" cxnId="{E26B0A31-70E2-4A14-A57F-5A26E22FA1C7}">
      <dgm:prSet/>
      <dgm:spPr/>
      <dgm:t>
        <a:bodyPr/>
        <a:lstStyle/>
        <a:p>
          <a:pPr algn="ctr"/>
          <a:endParaRPr lang="en-GB" sz="2400"/>
        </a:p>
      </dgm:t>
    </dgm:pt>
    <dgm:pt modelId="{BB7BC248-BD03-4051-95B6-A3A064A09229}" type="sibTrans" cxnId="{E26B0A31-70E2-4A14-A57F-5A26E22FA1C7}">
      <dgm:prSet custT="1"/>
      <dgm:spPr/>
      <dgm:t>
        <a:bodyPr/>
        <a:lstStyle/>
        <a:p>
          <a:pPr algn="ctr"/>
          <a:endParaRPr lang="en-GB" sz="2400"/>
        </a:p>
      </dgm:t>
    </dgm:pt>
    <dgm:pt modelId="{78BD81EB-D7D0-4E5F-8930-A8452734EEDF}">
      <dgm:prSet phldrT="[Text]" custT="1"/>
      <dgm:spPr/>
      <dgm:t>
        <a:bodyPr/>
        <a:lstStyle/>
        <a:p>
          <a:pPr algn="ctr">
            <a:buNone/>
          </a:pPr>
          <a:r>
            <a:rPr lang="en-GB" sz="2400" dirty="0"/>
            <a:t>Made by public</a:t>
          </a:r>
        </a:p>
      </dgm:t>
    </dgm:pt>
    <dgm:pt modelId="{AEC8D7F1-CB32-465D-A753-A4EA5E14F004}" type="parTrans" cxnId="{7B3ABDD2-BAF0-4ACC-BFD2-71FAA546FDF5}">
      <dgm:prSet/>
      <dgm:spPr/>
      <dgm:t>
        <a:bodyPr/>
        <a:lstStyle/>
        <a:p>
          <a:pPr algn="ctr"/>
          <a:endParaRPr lang="en-GB" sz="2400"/>
        </a:p>
      </dgm:t>
    </dgm:pt>
    <dgm:pt modelId="{70B31BB6-0CA1-49A9-A7D3-A854979DF1F1}" type="sibTrans" cxnId="{7B3ABDD2-BAF0-4ACC-BFD2-71FAA546FDF5}">
      <dgm:prSet custT="1"/>
      <dgm:spPr/>
      <dgm:t>
        <a:bodyPr/>
        <a:lstStyle/>
        <a:p>
          <a:pPr algn="ctr"/>
          <a:endParaRPr lang="en-GB" sz="2400"/>
        </a:p>
      </dgm:t>
    </dgm:pt>
    <dgm:pt modelId="{FEE24009-D6AE-4EFE-BB0D-4136B4F0D02C}">
      <dgm:prSet phldrT="[Text]" custT="1"/>
      <dgm:spPr/>
      <dgm:t>
        <a:bodyPr/>
        <a:lstStyle/>
        <a:p>
          <a:pPr algn="ctr">
            <a:buNone/>
          </a:pPr>
          <a:r>
            <a:rPr lang="en-GB" sz="2400" dirty="0"/>
            <a:t>Investigation (at triage)</a:t>
          </a:r>
        </a:p>
      </dgm:t>
    </dgm:pt>
    <dgm:pt modelId="{BAEBCA51-0D4C-4CDC-BDA8-9589FC975472}" type="parTrans" cxnId="{B38175E4-0C2E-482D-95DF-88118272B662}">
      <dgm:prSet/>
      <dgm:spPr/>
      <dgm:t>
        <a:bodyPr/>
        <a:lstStyle/>
        <a:p>
          <a:pPr algn="ctr"/>
          <a:endParaRPr lang="en-GB" sz="2400"/>
        </a:p>
      </dgm:t>
    </dgm:pt>
    <dgm:pt modelId="{D4DDD5BA-0046-46F3-9BDF-83A07AEB21BC}" type="sibTrans" cxnId="{B38175E4-0C2E-482D-95DF-88118272B662}">
      <dgm:prSet custT="1"/>
      <dgm:spPr/>
      <dgm:t>
        <a:bodyPr/>
        <a:lstStyle/>
        <a:p>
          <a:pPr algn="ctr"/>
          <a:endParaRPr lang="en-GB" sz="2400"/>
        </a:p>
      </dgm:t>
    </dgm:pt>
    <dgm:pt modelId="{57FC0D2D-4289-458E-A65C-D075D5C6F8B4}">
      <dgm:prSet phldrT="[Text]" custT="1"/>
      <dgm:spPr/>
      <dgm:t>
        <a:bodyPr/>
        <a:lstStyle/>
        <a:p>
          <a:pPr algn="ctr">
            <a:buFontTx/>
            <a:buNone/>
          </a:pPr>
          <a:r>
            <a:rPr lang="en-GB" sz="2400" dirty="0"/>
            <a:t>10, 769</a:t>
          </a:r>
        </a:p>
      </dgm:t>
    </dgm:pt>
    <dgm:pt modelId="{132EB6FF-3D6C-43B1-8C67-E3CEC1F4DA64}" type="parTrans" cxnId="{F066F63D-57F6-489A-BBAD-FB7950A12AB9}">
      <dgm:prSet/>
      <dgm:spPr/>
      <dgm:t>
        <a:bodyPr/>
        <a:lstStyle/>
        <a:p>
          <a:pPr algn="ctr"/>
          <a:endParaRPr lang="en-GB" sz="2400"/>
        </a:p>
      </dgm:t>
    </dgm:pt>
    <dgm:pt modelId="{593454D1-8B77-44DF-8C2B-1296AC220D3A}" type="sibTrans" cxnId="{F066F63D-57F6-489A-BBAD-FB7950A12AB9}">
      <dgm:prSet/>
      <dgm:spPr/>
      <dgm:t>
        <a:bodyPr/>
        <a:lstStyle/>
        <a:p>
          <a:pPr algn="ctr"/>
          <a:endParaRPr lang="en-GB" sz="2400"/>
        </a:p>
      </dgm:t>
    </dgm:pt>
    <dgm:pt modelId="{EF8E4A51-B157-4D7C-AE4A-D2CCA808F05E}">
      <dgm:prSet phldrT="[Text]" custT="1"/>
      <dgm:spPr/>
      <dgm:t>
        <a:bodyPr/>
        <a:lstStyle/>
        <a:p>
          <a:pPr algn="ctr">
            <a:buFontTx/>
            <a:buNone/>
          </a:pPr>
          <a:r>
            <a:rPr lang="en-GB" sz="2400" dirty="0"/>
            <a:t>8279</a:t>
          </a:r>
        </a:p>
      </dgm:t>
    </dgm:pt>
    <dgm:pt modelId="{2E2F024A-DCF8-4FA9-9DC4-C6791E26CC53}" type="parTrans" cxnId="{C68C631B-9DF4-4A8A-A7C7-6AE391237058}">
      <dgm:prSet/>
      <dgm:spPr/>
      <dgm:t>
        <a:bodyPr/>
        <a:lstStyle/>
        <a:p>
          <a:pPr algn="ctr"/>
          <a:endParaRPr lang="en-GB" sz="2400"/>
        </a:p>
      </dgm:t>
    </dgm:pt>
    <dgm:pt modelId="{91018076-F1BC-45DE-9F0C-BF82C02EE05A}" type="sibTrans" cxnId="{C68C631B-9DF4-4A8A-A7C7-6AE391237058}">
      <dgm:prSet/>
      <dgm:spPr/>
      <dgm:t>
        <a:bodyPr/>
        <a:lstStyle/>
        <a:p>
          <a:pPr algn="ctr"/>
          <a:endParaRPr lang="en-GB" sz="2400"/>
        </a:p>
      </dgm:t>
    </dgm:pt>
    <dgm:pt modelId="{2423F2CB-68D0-4414-80BF-A669BAC57988}">
      <dgm:prSet phldrT="[Text]" custT="1"/>
      <dgm:spPr/>
      <dgm:t>
        <a:bodyPr/>
        <a:lstStyle/>
        <a:p>
          <a:pPr algn="ctr">
            <a:buNone/>
          </a:pPr>
          <a:r>
            <a:rPr lang="en-GB" sz="2400" dirty="0"/>
            <a:t>Closed at triage </a:t>
          </a:r>
        </a:p>
      </dgm:t>
    </dgm:pt>
    <dgm:pt modelId="{A45F1415-03FF-4C55-B80A-0C5CB03F6414}" type="parTrans" cxnId="{796EF2B6-48D4-412F-B15C-6CC0C55A541D}">
      <dgm:prSet/>
      <dgm:spPr/>
      <dgm:t>
        <a:bodyPr/>
        <a:lstStyle/>
        <a:p>
          <a:pPr algn="ctr"/>
          <a:endParaRPr lang="en-GB" sz="2400"/>
        </a:p>
      </dgm:t>
    </dgm:pt>
    <dgm:pt modelId="{B5CFC2ED-26FF-40E4-A204-26A5A24AE73A}" type="sibTrans" cxnId="{796EF2B6-48D4-412F-B15C-6CC0C55A541D}">
      <dgm:prSet custT="1"/>
      <dgm:spPr/>
      <dgm:t>
        <a:bodyPr/>
        <a:lstStyle/>
        <a:p>
          <a:pPr algn="ctr"/>
          <a:endParaRPr lang="en-GB" sz="2400"/>
        </a:p>
      </dgm:t>
    </dgm:pt>
    <dgm:pt modelId="{62AF7C99-C7C3-478D-9A20-7ACDCAC99EC2}">
      <dgm:prSet phldrT="[Text]" custT="1"/>
      <dgm:spPr/>
      <dgm:t>
        <a:bodyPr/>
        <a:lstStyle/>
        <a:p>
          <a:pPr algn="ctr">
            <a:buFontTx/>
            <a:buNone/>
          </a:pPr>
          <a:r>
            <a:rPr lang="en-GB" sz="2400" dirty="0"/>
            <a:t>9087</a:t>
          </a:r>
        </a:p>
      </dgm:t>
    </dgm:pt>
    <dgm:pt modelId="{952546E0-6440-4C95-8711-0043EE1D1C42}" type="parTrans" cxnId="{726396B2-89EC-4237-A624-D605022749B0}">
      <dgm:prSet/>
      <dgm:spPr/>
      <dgm:t>
        <a:bodyPr/>
        <a:lstStyle/>
        <a:p>
          <a:pPr algn="ctr"/>
          <a:endParaRPr lang="en-GB" sz="2400"/>
        </a:p>
      </dgm:t>
    </dgm:pt>
    <dgm:pt modelId="{CCE9BF49-AC5B-4621-BD6E-BE5E5F892303}" type="sibTrans" cxnId="{726396B2-89EC-4237-A624-D605022749B0}">
      <dgm:prSet/>
      <dgm:spPr/>
      <dgm:t>
        <a:bodyPr/>
        <a:lstStyle/>
        <a:p>
          <a:pPr algn="ctr"/>
          <a:endParaRPr lang="en-GB" sz="2400"/>
        </a:p>
      </dgm:t>
    </dgm:pt>
    <dgm:pt modelId="{0ABA3701-F0D2-4A45-B951-26FAD3095021}">
      <dgm:prSet phldrT="[Text]" custT="1"/>
      <dgm:spPr/>
      <dgm:t>
        <a:bodyPr/>
        <a:lstStyle/>
        <a:p>
          <a:pPr algn="ctr">
            <a:buFontTx/>
            <a:buNone/>
          </a:pPr>
          <a:r>
            <a:rPr lang="en-GB" sz="2400" dirty="0"/>
            <a:t>843</a:t>
          </a:r>
        </a:p>
      </dgm:t>
    </dgm:pt>
    <dgm:pt modelId="{783254FE-1C52-4986-B476-B170ED936641}" type="parTrans" cxnId="{3C4E750E-570B-498F-9E43-8A112F33ED89}">
      <dgm:prSet/>
      <dgm:spPr/>
      <dgm:t>
        <a:bodyPr/>
        <a:lstStyle/>
        <a:p>
          <a:pPr algn="ctr"/>
          <a:endParaRPr lang="en-GB" sz="2400"/>
        </a:p>
      </dgm:t>
    </dgm:pt>
    <dgm:pt modelId="{BBD839FB-2E8A-4E42-995F-E8B0D2611AB5}" type="sibTrans" cxnId="{3C4E750E-570B-498F-9E43-8A112F33ED89}">
      <dgm:prSet/>
      <dgm:spPr/>
      <dgm:t>
        <a:bodyPr/>
        <a:lstStyle/>
        <a:p>
          <a:pPr algn="ctr"/>
          <a:endParaRPr lang="en-GB" sz="2400"/>
        </a:p>
      </dgm:t>
    </dgm:pt>
    <dgm:pt modelId="{E45C3782-63D4-4E93-83BF-47CBF69619CF}">
      <dgm:prSet phldrT="[Text]" custT="1"/>
      <dgm:spPr/>
      <dgm:t>
        <a:bodyPr/>
        <a:lstStyle/>
        <a:p>
          <a:pPr algn="ctr">
            <a:buNone/>
          </a:pPr>
          <a:r>
            <a:rPr lang="en-GB" sz="2400" dirty="0"/>
            <a:t>Erased</a:t>
          </a:r>
        </a:p>
      </dgm:t>
    </dgm:pt>
    <dgm:pt modelId="{F5499A32-5560-4598-BBE5-658178EAE402}" type="parTrans" cxnId="{8A60E387-9F53-45DD-9DB1-193C08FD4A98}">
      <dgm:prSet/>
      <dgm:spPr/>
      <dgm:t>
        <a:bodyPr/>
        <a:lstStyle/>
        <a:p>
          <a:pPr algn="ctr"/>
          <a:endParaRPr lang="en-GB" sz="2400"/>
        </a:p>
      </dgm:t>
    </dgm:pt>
    <dgm:pt modelId="{DE112F2A-53F4-4CDB-92AA-1A5128C9A9CA}" type="sibTrans" cxnId="{8A60E387-9F53-45DD-9DB1-193C08FD4A98}">
      <dgm:prSet custT="1"/>
      <dgm:spPr/>
      <dgm:t>
        <a:bodyPr/>
        <a:lstStyle/>
        <a:p>
          <a:pPr algn="ctr"/>
          <a:endParaRPr lang="en-GB" sz="2400"/>
        </a:p>
      </dgm:t>
    </dgm:pt>
    <dgm:pt modelId="{4D7C37F5-FE28-4649-8F15-21650ED8819A}">
      <dgm:prSet phldrT="[Text]" custT="1"/>
      <dgm:spPr/>
      <dgm:t>
        <a:bodyPr/>
        <a:lstStyle/>
        <a:p>
          <a:pPr algn="ctr">
            <a:buFontTx/>
            <a:buNone/>
          </a:pPr>
          <a:r>
            <a:rPr lang="en-GB" sz="2400" dirty="0"/>
            <a:t>67</a:t>
          </a:r>
        </a:p>
      </dgm:t>
    </dgm:pt>
    <dgm:pt modelId="{93089AD0-F62E-4844-B825-F42EBA76EEA0}" type="parTrans" cxnId="{94DD1F04-7CFB-491A-BD9D-BCDC95C5B78C}">
      <dgm:prSet/>
      <dgm:spPr/>
      <dgm:t>
        <a:bodyPr/>
        <a:lstStyle/>
        <a:p>
          <a:pPr algn="ctr"/>
          <a:endParaRPr lang="en-GB" sz="2400"/>
        </a:p>
      </dgm:t>
    </dgm:pt>
    <dgm:pt modelId="{DB1284C2-6884-40E9-8C10-087472F00F66}" type="sibTrans" cxnId="{94DD1F04-7CFB-491A-BD9D-BCDC95C5B78C}">
      <dgm:prSet/>
      <dgm:spPr/>
      <dgm:t>
        <a:bodyPr/>
        <a:lstStyle/>
        <a:p>
          <a:pPr algn="ctr"/>
          <a:endParaRPr lang="en-GB" sz="2400"/>
        </a:p>
      </dgm:t>
    </dgm:pt>
    <dgm:pt modelId="{D45E1E61-E1C1-46C7-B35D-999182D65F35}" type="pres">
      <dgm:prSet presAssocID="{B76F8D2B-3F45-4F8C-B74E-5610304BDFFB}" presName="linearFlow" presStyleCnt="0">
        <dgm:presLayoutVars>
          <dgm:resizeHandles val="exact"/>
        </dgm:presLayoutVars>
      </dgm:prSet>
      <dgm:spPr/>
    </dgm:pt>
    <dgm:pt modelId="{6FCD561A-C622-4032-8B4B-3C1F81469112}" type="pres">
      <dgm:prSet presAssocID="{AE774426-DCE0-4323-94B7-91AB29564E9D}" presName="node" presStyleLbl="node1" presStyleIdx="0" presStyleCnt="5" custScaleX="121283" custScaleY="111809">
        <dgm:presLayoutVars>
          <dgm:bulletEnabled val="1"/>
        </dgm:presLayoutVars>
      </dgm:prSet>
      <dgm:spPr/>
    </dgm:pt>
    <dgm:pt modelId="{4618CFC5-5B01-4DDE-BD1F-7B1F3B0E7EA6}" type="pres">
      <dgm:prSet presAssocID="{BB7BC248-BD03-4051-95B6-A3A064A09229}" presName="sibTrans" presStyleLbl="sibTrans2D1" presStyleIdx="0" presStyleCnt="4"/>
      <dgm:spPr/>
    </dgm:pt>
    <dgm:pt modelId="{99B907DE-1FED-4658-BDD4-7E7096C59F82}" type="pres">
      <dgm:prSet presAssocID="{BB7BC248-BD03-4051-95B6-A3A064A09229}" presName="connectorText" presStyleLbl="sibTrans2D1" presStyleIdx="0" presStyleCnt="4"/>
      <dgm:spPr/>
    </dgm:pt>
    <dgm:pt modelId="{08598060-2539-465A-B742-DF7F651A9478}" type="pres">
      <dgm:prSet presAssocID="{78BD81EB-D7D0-4E5F-8930-A8452734EEDF}" presName="node" presStyleLbl="node1" presStyleIdx="1" presStyleCnt="5" custScaleX="121283" custScaleY="111809">
        <dgm:presLayoutVars>
          <dgm:bulletEnabled val="1"/>
        </dgm:presLayoutVars>
      </dgm:prSet>
      <dgm:spPr/>
    </dgm:pt>
    <dgm:pt modelId="{1E10BBEA-0B28-4495-94CE-D0712EB698BB}" type="pres">
      <dgm:prSet presAssocID="{70B31BB6-0CA1-49A9-A7D3-A854979DF1F1}" presName="sibTrans" presStyleLbl="sibTrans2D1" presStyleIdx="1" presStyleCnt="4"/>
      <dgm:spPr/>
    </dgm:pt>
    <dgm:pt modelId="{38D75985-2A1E-47D5-B461-AFA68BB517C4}" type="pres">
      <dgm:prSet presAssocID="{70B31BB6-0CA1-49A9-A7D3-A854979DF1F1}" presName="connectorText" presStyleLbl="sibTrans2D1" presStyleIdx="1" presStyleCnt="4"/>
      <dgm:spPr/>
    </dgm:pt>
    <dgm:pt modelId="{5EB3FBFF-0339-4A4B-A352-F7E1E2B4B7BF}" type="pres">
      <dgm:prSet presAssocID="{2423F2CB-68D0-4414-80BF-A669BAC57988}" presName="node" presStyleLbl="node1" presStyleIdx="2" presStyleCnt="5" custScaleX="121283" custScaleY="111809">
        <dgm:presLayoutVars>
          <dgm:bulletEnabled val="1"/>
        </dgm:presLayoutVars>
      </dgm:prSet>
      <dgm:spPr/>
    </dgm:pt>
    <dgm:pt modelId="{E0E8C710-DC02-4C55-A6CC-AA3A6CB1FD88}" type="pres">
      <dgm:prSet presAssocID="{B5CFC2ED-26FF-40E4-A204-26A5A24AE73A}" presName="sibTrans" presStyleLbl="sibTrans2D1" presStyleIdx="2" presStyleCnt="4"/>
      <dgm:spPr/>
    </dgm:pt>
    <dgm:pt modelId="{DD429FE4-8794-48C8-87D8-5D1923DC4356}" type="pres">
      <dgm:prSet presAssocID="{B5CFC2ED-26FF-40E4-A204-26A5A24AE73A}" presName="connectorText" presStyleLbl="sibTrans2D1" presStyleIdx="2" presStyleCnt="4"/>
      <dgm:spPr/>
    </dgm:pt>
    <dgm:pt modelId="{D6B32CB2-C5F7-44A4-9D02-5406292311D2}" type="pres">
      <dgm:prSet presAssocID="{FEE24009-D6AE-4EFE-BB0D-4136B4F0D02C}" presName="node" presStyleLbl="node1" presStyleIdx="3" presStyleCnt="5" custScaleX="121283" custScaleY="111809">
        <dgm:presLayoutVars>
          <dgm:bulletEnabled val="1"/>
        </dgm:presLayoutVars>
      </dgm:prSet>
      <dgm:spPr/>
    </dgm:pt>
    <dgm:pt modelId="{25D5B884-83C2-45BD-BEAB-0A9EB163060D}" type="pres">
      <dgm:prSet presAssocID="{D4DDD5BA-0046-46F3-9BDF-83A07AEB21BC}" presName="sibTrans" presStyleLbl="sibTrans2D1" presStyleIdx="3" presStyleCnt="4"/>
      <dgm:spPr/>
    </dgm:pt>
    <dgm:pt modelId="{F99AB8B1-7E5A-493B-A9A9-2BE0B5E36632}" type="pres">
      <dgm:prSet presAssocID="{D4DDD5BA-0046-46F3-9BDF-83A07AEB21BC}" presName="connectorText" presStyleLbl="sibTrans2D1" presStyleIdx="3" presStyleCnt="4"/>
      <dgm:spPr/>
    </dgm:pt>
    <dgm:pt modelId="{7752D01D-85BC-423E-A945-9B30735C9922}" type="pres">
      <dgm:prSet presAssocID="{E45C3782-63D4-4E93-83BF-47CBF69619CF}" presName="node" presStyleLbl="node1" presStyleIdx="4" presStyleCnt="5" custScaleX="121283" custScaleY="111809">
        <dgm:presLayoutVars>
          <dgm:bulletEnabled val="1"/>
        </dgm:presLayoutVars>
      </dgm:prSet>
      <dgm:spPr/>
    </dgm:pt>
  </dgm:ptLst>
  <dgm:cxnLst>
    <dgm:cxn modelId="{94DD1F04-7CFB-491A-BD9D-BCDC95C5B78C}" srcId="{E45C3782-63D4-4E93-83BF-47CBF69619CF}" destId="{4D7C37F5-FE28-4649-8F15-21650ED8819A}" srcOrd="0" destOrd="0" parTransId="{93089AD0-F62E-4844-B825-F42EBA76EEA0}" sibTransId="{DB1284C2-6884-40E9-8C10-087472F00F66}"/>
    <dgm:cxn modelId="{FFB43808-4EE2-4130-BFEC-544CFE611765}" type="presOf" srcId="{FEE24009-D6AE-4EFE-BB0D-4136B4F0D02C}" destId="{D6B32CB2-C5F7-44A4-9D02-5406292311D2}" srcOrd="0" destOrd="0" presId="urn:microsoft.com/office/officeart/2005/8/layout/process2"/>
    <dgm:cxn modelId="{3C4E750E-570B-498F-9E43-8A112F33ED89}" srcId="{FEE24009-D6AE-4EFE-BB0D-4136B4F0D02C}" destId="{0ABA3701-F0D2-4A45-B951-26FAD3095021}" srcOrd="0" destOrd="0" parTransId="{783254FE-1C52-4986-B476-B170ED936641}" sibTransId="{BBD839FB-2E8A-4E42-995F-E8B0D2611AB5}"/>
    <dgm:cxn modelId="{C68C631B-9DF4-4A8A-A7C7-6AE391237058}" srcId="{78BD81EB-D7D0-4E5F-8930-A8452734EEDF}" destId="{EF8E4A51-B157-4D7C-AE4A-D2CCA808F05E}" srcOrd="0" destOrd="0" parTransId="{2E2F024A-DCF8-4FA9-9DC4-C6791E26CC53}" sibTransId="{91018076-F1BC-45DE-9F0C-BF82C02EE05A}"/>
    <dgm:cxn modelId="{2DC17F23-12D6-46DB-9E39-5411C03850CE}" type="presOf" srcId="{62AF7C99-C7C3-478D-9A20-7ACDCAC99EC2}" destId="{5EB3FBFF-0339-4A4B-A352-F7E1E2B4B7BF}" srcOrd="0" destOrd="1" presId="urn:microsoft.com/office/officeart/2005/8/layout/process2"/>
    <dgm:cxn modelId="{2E4D532E-65F9-480F-AC08-121D87BF3478}" type="presOf" srcId="{E45C3782-63D4-4E93-83BF-47CBF69619CF}" destId="{7752D01D-85BC-423E-A945-9B30735C9922}" srcOrd="0" destOrd="0" presId="urn:microsoft.com/office/officeart/2005/8/layout/process2"/>
    <dgm:cxn modelId="{E26B0A31-70E2-4A14-A57F-5A26E22FA1C7}" srcId="{B76F8D2B-3F45-4F8C-B74E-5610304BDFFB}" destId="{AE774426-DCE0-4323-94B7-91AB29564E9D}" srcOrd="0" destOrd="0" parTransId="{DC3921F7-D0AE-4BB9-9F5C-24B8DD1F5D74}" sibTransId="{BB7BC248-BD03-4051-95B6-A3A064A09229}"/>
    <dgm:cxn modelId="{44263839-39FC-4CFA-B1B8-662A98F3F198}" type="presOf" srcId="{B5CFC2ED-26FF-40E4-A204-26A5A24AE73A}" destId="{DD429FE4-8794-48C8-87D8-5D1923DC4356}" srcOrd="1" destOrd="0" presId="urn:microsoft.com/office/officeart/2005/8/layout/process2"/>
    <dgm:cxn modelId="{EC91873C-69C3-4B69-BAA6-92B41B15ECBE}" type="presOf" srcId="{B76F8D2B-3F45-4F8C-B74E-5610304BDFFB}" destId="{D45E1E61-E1C1-46C7-B35D-999182D65F35}" srcOrd="0" destOrd="0" presId="urn:microsoft.com/office/officeart/2005/8/layout/process2"/>
    <dgm:cxn modelId="{F066F63D-57F6-489A-BBAD-FB7950A12AB9}" srcId="{AE774426-DCE0-4323-94B7-91AB29564E9D}" destId="{57FC0D2D-4289-458E-A65C-D075D5C6F8B4}" srcOrd="0" destOrd="0" parTransId="{132EB6FF-3D6C-43B1-8C67-E3CEC1F4DA64}" sibTransId="{593454D1-8B77-44DF-8C2B-1296AC220D3A}"/>
    <dgm:cxn modelId="{6D753865-0132-4683-865B-E08441FD1979}" type="presOf" srcId="{57FC0D2D-4289-458E-A65C-D075D5C6F8B4}" destId="{6FCD561A-C622-4032-8B4B-3C1F81469112}" srcOrd="0" destOrd="1" presId="urn:microsoft.com/office/officeart/2005/8/layout/process2"/>
    <dgm:cxn modelId="{1B345D67-B833-42FE-8198-C31314EC2C0B}" type="presOf" srcId="{BB7BC248-BD03-4051-95B6-A3A064A09229}" destId="{99B907DE-1FED-4658-BDD4-7E7096C59F82}" srcOrd="1" destOrd="0" presId="urn:microsoft.com/office/officeart/2005/8/layout/process2"/>
    <dgm:cxn modelId="{FEF22051-676F-4C2E-91FE-E95B91A2ECB6}" type="presOf" srcId="{D4DDD5BA-0046-46F3-9BDF-83A07AEB21BC}" destId="{F99AB8B1-7E5A-493B-A9A9-2BE0B5E36632}" srcOrd="1" destOrd="0" presId="urn:microsoft.com/office/officeart/2005/8/layout/process2"/>
    <dgm:cxn modelId="{7363C376-9C79-42C9-A015-07388E299A10}" type="presOf" srcId="{70B31BB6-0CA1-49A9-A7D3-A854979DF1F1}" destId="{38D75985-2A1E-47D5-B461-AFA68BB517C4}" srcOrd="1" destOrd="0" presId="urn:microsoft.com/office/officeart/2005/8/layout/process2"/>
    <dgm:cxn modelId="{10C6E17B-2209-4FE8-B6DD-D448D483312A}" type="presOf" srcId="{2423F2CB-68D0-4414-80BF-A669BAC57988}" destId="{5EB3FBFF-0339-4A4B-A352-F7E1E2B4B7BF}" srcOrd="0" destOrd="0" presId="urn:microsoft.com/office/officeart/2005/8/layout/process2"/>
    <dgm:cxn modelId="{3D42E47B-06BE-44B0-B64E-2DDF578D7CC4}" type="presOf" srcId="{78BD81EB-D7D0-4E5F-8930-A8452734EEDF}" destId="{08598060-2539-465A-B742-DF7F651A9478}" srcOrd="0" destOrd="0" presId="urn:microsoft.com/office/officeart/2005/8/layout/process2"/>
    <dgm:cxn modelId="{8A60E387-9F53-45DD-9DB1-193C08FD4A98}" srcId="{B76F8D2B-3F45-4F8C-B74E-5610304BDFFB}" destId="{E45C3782-63D4-4E93-83BF-47CBF69619CF}" srcOrd="4" destOrd="0" parTransId="{F5499A32-5560-4598-BBE5-658178EAE402}" sibTransId="{DE112F2A-53F4-4CDB-92AA-1A5128C9A9CA}"/>
    <dgm:cxn modelId="{47F9F69C-F87F-4661-BC5A-DFDDD965AFB6}" type="presOf" srcId="{70B31BB6-0CA1-49A9-A7D3-A854979DF1F1}" destId="{1E10BBEA-0B28-4495-94CE-D0712EB698BB}" srcOrd="0" destOrd="0" presId="urn:microsoft.com/office/officeart/2005/8/layout/process2"/>
    <dgm:cxn modelId="{726396B2-89EC-4237-A624-D605022749B0}" srcId="{2423F2CB-68D0-4414-80BF-A669BAC57988}" destId="{62AF7C99-C7C3-478D-9A20-7ACDCAC99EC2}" srcOrd="0" destOrd="0" parTransId="{952546E0-6440-4C95-8711-0043EE1D1C42}" sibTransId="{CCE9BF49-AC5B-4621-BD6E-BE5E5F892303}"/>
    <dgm:cxn modelId="{796EF2B6-48D4-412F-B15C-6CC0C55A541D}" srcId="{B76F8D2B-3F45-4F8C-B74E-5610304BDFFB}" destId="{2423F2CB-68D0-4414-80BF-A669BAC57988}" srcOrd="2" destOrd="0" parTransId="{A45F1415-03FF-4C55-B80A-0C5CB03F6414}" sibTransId="{B5CFC2ED-26FF-40E4-A204-26A5A24AE73A}"/>
    <dgm:cxn modelId="{9525EEB7-255B-4296-8943-19A964C6BA9A}" type="presOf" srcId="{EF8E4A51-B157-4D7C-AE4A-D2CCA808F05E}" destId="{08598060-2539-465A-B742-DF7F651A9478}" srcOrd="0" destOrd="1" presId="urn:microsoft.com/office/officeart/2005/8/layout/process2"/>
    <dgm:cxn modelId="{2EB683BC-1E36-410E-A76B-82A45546A35F}" type="presOf" srcId="{D4DDD5BA-0046-46F3-9BDF-83A07AEB21BC}" destId="{25D5B884-83C2-45BD-BEAB-0A9EB163060D}" srcOrd="0" destOrd="0" presId="urn:microsoft.com/office/officeart/2005/8/layout/process2"/>
    <dgm:cxn modelId="{7B3ABDD2-BAF0-4ACC-BFD2-71FAA546FDF5}" srcId="{B76F8D2B-3F45-4F8C-B74E-5610304BDFFB}" destId="{78BD81EB-D7D0-4E5F-8930-A8452734EEDF}" srcOrd="1" destOrd="0" parTransId="{AEC8D7F1-CB32-465D-A753-A4EA5E14F004}" sibTransId="{70B31BB6-0CA1-49A9-A7D3-A854979DF1F1}"/>
    <dgm:cxn modelId="{3E7A99D3-ED0F-4672-B131-1A0C61118259}" type="presOf" srcId="{BB7BC248-BD03-4051-95B6-A3A064A09229}" destId="{4618CFC5-5B01-4DDE-BD1F-7B1F3B0E7EA6}" srcOrd="0" destOrd="0" presId="urn:microsoft.com/office/officeart/2005/8/layout/process2"/>
    <dgm:cxn modelId="{DA0DD7D3-658A-48F8-A664-5F6E7BA9D213}" type="presOf" srcId="{B5CFC2ED-26FF-40E4-A204-26A5A24AE73A}" destId="{E0E8C710-DC02-4C55-A6CC-AA3A6CB1FD88}" srcOrd="0" destOrd="0" presId="urn:microsoft.com/office/officeart/2005/8/layout/process2"/>
    <dgm:cxn modelId="{B38175E4-0C2E-482D-95DF-88118272B662}" srcId="{B76F8D2B-3F45-4F8C-B74E-5610304BDFFB}" destId="{FEE24009-D6AE-4EFE-BB0D-4136B4F0D02C}" srcOrd="3" destOrd="0" parTransId="{BAEBCA51-0D4C-4CDC-BDA8-9589FC975472}" sibTransId="{D4DDD5BA-0046-46F3-9BDF-83A07AEB21BC}"/>
    <dgm:cxn modelId="{5DE14EEB-9ED0-421D-B64F-B097ED59F98B}" type="presOf" srcId="{0ABA3701-F0D2-4A45-B951-26FAD3095021}" destId="{D6B32CB2-C5F7-44A4-9D02-5406292311D2}" srcOrd="0" destOrd="1" presId="urn:microsoft.com/office/officeart/2005/8/layout/process2"/>
    <dgm:cxn modelId="{293F17F0-9183-4BC8-9A91-B6988990CE77}" type="presOf" srcId="{4D7C37F5-FE28-4649-8F15-21650ED8819A}" destId="{7752D01D-85BC-423E-A945-9B30735C9922}" srcOrd="0" destOrd="1" presId="urn:microsoft.com/office/officeart/2005/8/layout/process2"/>
    <dgm:cxn modelId="{A29005F5-2622-47DC-99FF-5290AD6CB365}" type="presOf" srcId="{AE774426-DCE0-4323-94B7-91AB29564E9D}" destId="{6FCD561A-C622-4032-8B4B-3C1F81469112}" srcOrd="0" destOrd="0" presId="urn:microsoft.com/office/officeart/2005/8/layout/process2"/>
    <dgm:cxn modelId="{C52B3A9F-5565-48B9-A433-678B2ADDEF81}" type="presParOf" srcId="{D45E1E61-E1C1-46C7-B35D-999182D65F35}" destId="{6FCD561A-C622-4032-8B4B-3C1F81469112}" srcOrd="0" destOrd="0" presId="urn:microsoft.com/office/officeart/2005/8/layout/process2"/>
    <dgm:cxn modelId="{05B5CA59-66FC-41A1-B871-464FE7B4B2FE}" type="presParOf" srcId="{D45E1E61-E1C1-46C7-B35D-999182D65F35}" destId="{4618CFC5-5B01-4DDE-BD1F-7B1F3B0E7EA6}" srcOrd="1" destOrd="0" presId="urn:microsoft.com/office/officeart/2005/8/layout/process2"/>
    <dgm:cxn modelId="{68FB611C-010F-4459-BED1-EE241A9FEE21}" type="presParOf" srcId="{4618CFC5-5B01-4DDE-BD1F-7B1F3B0E7EA6}" destId="{99B907DE-1FED-4658-BDD4-7E7096C59F82}" srcOrd="0" destOrd="0" presId="urn:microsoft.com/office/officeart/2005/8/layout/process2"/>
    <dgm:cxn modelId="{DDABC066-5CFA-4A0F-A32E-CB0C43AD879D}" type="presParOf" srcId="{D45E1E61-E1C1-46C7-B35D-999182D65F35}" destId="{08598060-2539-465A-B742-DF7F651A9478}" srcOrd="2" destOrd="0" presId="urn:microsoft.com/office/officeart/2005/8/layout/process2"/>
    <dgm:cxn modelId="{C4830104-0425-475A-B4F0-4A763000BC82}" type="presParOf" srcId="{D45E1E61-E1C1-46C7-B35D-999182D65F35}" destId="{1E10BBEA-0B28-4495-94CE-D0712EB698BB}" srcOrd="3" destOrd="0" presId="urn:microsoft.com/office/officeart/2005/8/layout/process2"/>
    <dgm:cxn modelId="{A65683F9-F838-4C52-9B63-08172AED1424}" type="presParOf" srcId="{1E10BBEA-0B28-4495-94CE-D0712EB698BB}" destId="{38D75985-2A1E-47D5-B461-AFA68BB517C4}" srcOrd="0" destOrd="0" presId="urn:microsoft.com/office/officeart/2005/8/layout/process2"/>
    <dgm:cxn modelId="{ACF8F975-07A4-4A18-9078-DA4DC6FBDE48}" type="presParOf" srcId="{D45E1E61-E1C1-46C7-B35D-999182D65F35}" destId="{5EB3FBFF-0339-4A4B-A352-F7E1E2B4B7BF}" srcOrd="4" destOrd="0" presId="urn:microsoft.com/office/officeart/2005/8/layout/process2"/>
    <dgm:cxn modelId="{21AB00B5-C9E1-49E5-A054-0693EC811D23}" type="presParOf" srcId="{D45E1E61-E1C1-46C7-B35D-999182D65F35}" destId="{E0E8C710-DC02-4C55-A6CC-AA3A6CB1FD88}" srcOrd="5" destOrd="0" presId="urn:microsoft.com/office/officeart/2005/8/layout/process2"/>
    <dgm:cxn modelId="{0C354C65-4E0D-4100-9C22-24C2634930C6}" type="presParOf" srcId="{E0E8C710-DC02-4C55-A6CC-AA3A6CB1FD88}" destId="{DD429FE4-8794-48C8-87D8-5D1923DC4356}" srcOrd="0" destOrd="0" presId="urn:microsoft.com/office/officeart/2005/8/layout/process2"/>
    <dgm:cxn modelId="{B625CDA0-A04F-4068-8405-DABB6C79C2ED}" type="presParOf" srcId="{D45E1E61-E1C1-46C7-B35D-999182D65F35}" destId="{D6B32CB2-C5F7-44A4-9D02-5406292311D2}" srcOrd="6" destOrd="0" presId="urn:microsoft.com/office/officeart/2005/8/layout/process2"/>
    <dgm:cxn modelId="{A16C3777-7AB2-45BB-B703-CA94AB13EC6B}" type="presParOf" srcId="{D45E1E61-E1C1-46C7-B35D-999182D65F35}" destId="{25D5B884-83C2-45BD-BEAB-0A9EB163060D}" srcOrd="7" destOrd="0" presId="urn:microsoft.com/office/officeart/2005/8/layout/process2"/>
    <dgm:cxn modelId="{17D7A65B-69F3-457E-99CB-5BA66A724906}" type="presParOf" srcId="{25D5B884-83C2-45BD-BEAB-0A9EB163060D}" destId="{F99AB8B1-7E5A-493B-A9A9-2BE0B5E36632}" srcOrd="0" destOrd="0" presId="urn:microsoft.com/office/officeart/2005/8/layout/process2"/>
    <dgm:cxn modelId="{6F0D6A76-C56E-47C4-B70F-872CA5B51FB0}" type="presParOf" srcId="{D45E1E61-E1C1-46C7-B35D-999182D65F35}" destId="{7752D01D-85BC-423E-A945-9B30735C9922}"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b="1"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753515-9420-4B4D-8A6A-B9940610496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FAAADF0-1336-4849-BDDB-EEC4CA563352}">
      <dgm:prSet/>
      <dgm:spPr/>
      <dgm:t>
        <a:bodyPr/>
        <a:lstStyle/>
        <a:p>
          <a:r>
            <a:rPr lang="en-US" dirty="0"/>
            <a:t>123,447 GP complaints in 24/25 (113,041 in 23/24)</a:t>
          </a:r>
        </a:p>
      </dgm:t>
    </dgm:pt>
    <dgm:pt modelId="{C6266B74-E49F-4374-A5C9-2170F9083A03}" type="parTrans" cxnId="{B174314C-D08B-43DE-9DA6-87E69805BCE8}">
      <dgm:prSet/>
      <dgm:spPr/>
      <dgm:t>
        <a:bodyPr/>
        <a:lstStyle/>
        <a:p>
          <a:endParaRPr lang="en-US"/>
        </a:p>
      </dgm:t>
    </dgm:pt>
    <dgm:pt modelId="{625F0BC9-D853-4198-B86F-A67B686AA85B}" type="sibTrans" cxnId="{B174314C-D08B-43DE-9DA6-87E69805BCE8}">
      <dgm:prSet/>
      <dgm:spPr/>
      <dgm:t>
        <a:bodyPr/>
        <a:lstStyle/>
        <a:p>
          <a:endParaRPr lang="en-US"/>
        </a:p>
      </dgm:t>
    </dgm:pt>
    <dgm:pt modelId="{A3560862-2BC7-43B3-A423-36206B25B773}">
      <dgm:prSet/>
      <dgm:spPr/>
      <dgm:t>
        <a:bodyPr/>
        <a:lstStyle/>
        <a:p>
          <a:r>
            <a:rPr lang="en-US" dirty="0"/>
            <a:t>Primary Care total; 142,977 </a:t>
          </a:r>
        </a:p>
        <a:p>
          <a:r>
            <a:rPr lang="en-US" dirty="0"/>
            <a:t>(dental/ICB make up the rest)</a:t>
          </a:r>
        </a:p>
      </dgm:t>
    </dgm:pt>
    <dgm:pt modelId="{FB88E1C3-EC31-4FDC-99F8-994B59C55A2E}" type="parTrans" cxnId="{7412A6C5-D2CF-4CE1-B83B-6C243EF9DB0A}">
      <dgm:prSet/>
      <dgm:spPr/>
      <dgm:t>
        <a:bodyPr/>
        <a:lstStyle/>
        <a:p>
          <a:endParaRPr lang="en-US"/>
        </a:p>
      </dgm:t>
    </dgm:pt>
    <dgm:pt modelId="{43289C03-6480-4241-A904-9949057D17B1}" type="sibTrans" cxnId="{7412A6C5-D2CF-4CE1-B83B-6C243EF9DB0A}">
      <dgm:prSet/>
      <dgm:spPr/>
      <dgm:t>
        <a:bodyPr/>
        <a:lstStyle/>
        <a:p>
          <a:endParaRPr lang="en-US"/>
        </a:p>
      </dgm:t>
    </dgm:pt>
    <dgm:pt modelId="{B46BBFD5-DDDD-452C-B05C-A539CB0651B3}">
      <dgm:prSet/>
      <dgm:spPr/>
      <dgm:t>
        <a:bodyPr/>
        <a:lstStyle/>
        <a:p>
          <a:r>
            <a:rPr lang="en-US" dirty="0"/>
            <a:t>Highest recorded numbers (but some under reporting still occurring)</a:t>
          </a:r>
        </a:p>
      </dgm:t>
    </dgm:pt>
    <dgm:pt modelId="{9125371E-ED40-4F9A-A1D6-2F860722D90A}" type="parTrans" cxnId="{8B04E748-9DF4-4CE6-9625-BBA09E97016E}">
      <dgm:prSet/>
      <dgm:spPr/>
      <dgm:t>
        <a:bodyPr/>
        <a:lstStyle/>
        <a:p>
          <a:endParaRPr lang="en-GB"/>
        </a:p>
      </dgm:t>
    </dgm:pt>
    <dgm:pt modelId="{0A38152E-739B-49CB-A635-1C7433017C89}" type="sibTrans" cxnId="{8B04E748-9DF4-4CE6-9625-BBA09E97016E}">
      <dgm:prSet/>
      <dgm:spPr/>
      <dgm:t>
        <a:bodyPr/>
        <a:lstStyle/>
        <a:p>
          <a:endParaRPr lang="en-GB"/>
        </a:p>
      </dgm:t>
    </dgm:pt>
    <dgm:pt modelId="{B0C4C5C3-2C5E-4E37-9CF0-3C3DD64D07D7}">
      <dgm:prSet/>
      <dgm:spPr/>
      <dgm:t>
        <a:bodyPr/>
        <a:lstStyle/>
        <a:p>
          <a:r>
            <a:rPr lang="en-US" dirty="0"/>
            <a:t>But what were they about….</a:t>
          </a:r>
        </a:p>
      </dgm:t>
    </dgm:pt>
    <dgm:pt modelId="{3C3DE3DA-5875-43F4-8587-3B2B80080AC9}" type="parTrans" cxnId="{8DAEEF05-CCA5-45C3-8A15-40528525EF7A}">
      <dgm:prSet/>
      <dgm:spPr/>
      <dgm:t>
        <a:bodyPr/>
        <a:lstStyle/>
        <a:p>
          <a:endParaRPr lang="en-GB"/>
        </a:p>
      </dgm:t>
    </dgm:pt>
    <dgm:pt modelId="{0DDAACDD-DC43-426E-AD37-BDA86DBC34DB}" type="sibTrans" cxnId="{8DAEEF05-CCA5-45C3-8A15-40528525EF7A}">
      <dgm:prSet/>
      <dgm:spPr/>
      <dgm:t>
        <a:bodyPr/>
        <a:lstStyle/>
        <a:p>
          <a:endParaRPr lang="en-GB"/>
        </a:p>
      </dgm:t>
    </dgm:pt>
    <dgm:pt modelId="{9E818D6E-2BDC-4790-8517-D65D06B1F8A9}" type="pres">
      <dgm:prSet presAssocID="{44753515-9420-4B4D-8A6A-B99406104960}" presName="linear" presStyleCnt="0">
        <dgm:presLayoutVars>
          <dgm:animLvl val="lvl"/>
          <dgm:resizeHandles val="exact"/>
        </dgm:presLayoutVars>
      </dgm:prSet>
      <dgm:spPr/>
    </dgm:pt>
    <dgm:pt modelId="{66E79A79-F4D1-4807-B78E-D5D1CB4A0AF7}" type="pres">
      <dgm:prSet presAssocID="{4FAAADF0-1336-4849-BDDB-EEC4CA563352}" presName="parentText" presStyleLbl="node1" presStyleIdx="0" presStyleCnt="4">
        <dgm:presLayoutVars>
          <dgm:chMax val="0"/>
          <dgm:bulletEnabled val="1"/>
        </dgm:presLayoutVars>
      </dgm:prSet>
      <dgm:spPr/>
    </dgm:pt>
    <dgm:pt modelId="{227E77BD-E243-4C81-AE16-93143107152C}" type="pres">
      <dgm:prSet presAssocID="{625F0BC9-D853-4198-B86F-A67B686AA85B}" presName="spacer" presStyleCnt="0"/>
      <dgm:spPr/>
    </dgm:pt>
    <dgm:pt modelId="{4CBA29A7-2547-472A-BE59-F7696DE16944}" type="pres">
      <dgm:prSet presAssocID="{A3560862-2BC7-43B3-A423-36206B25B773}" presName="parentText" presStyleLbl="node1" presStyleIdx="1" presStyleCnt="4">
        <dgm:presLayoutVars>
          <dgm:chMax val="0"/>
          <dgm:bulletEnabled val="1"/>
        </dgm:presLayoutVars>
      </dgm:prSet>
      <dgm:spPr/>
    </dgm:pt>
    <dgm:pt modelId="{5592FD81-E03D-4AE3-B605-B24E1DC8BA34}" type="pres">
      <dgm:prSet presAssocID="{43289C03-6480-4241-A904-9949057D17B1}" presName="spacer" presStyleCnt="0"/>
      <dgm:spPr/>
    </dgm:pt>
    <dgm:pt modelId="{ABB96241-295D-422C-ADC0-A2F21C3A45E0}" type="pres">
      <dgm:prSet presAssocID="{B46BBFD5-DDDD-452C-B05C-A539CB0651B3}" presName="parentText" presStyleLbl="node1" presStyleIdx="2" presStyleCnt="4">
        <dgm:presLayoutVars>
          <dgm:chMax val="0"/>
          <dgm:bulletEnabled val="1"/>
        </dgm:presLayoutVars>
      </dgm:prSet>
      <dgm:spPr/>
    </dgm:pt>
    <dgm:pt modelId="{06E35F9D-8F82-4522-B3A2-D70F260A93CC}" type="pres">
      <dgm:prSet presAssocID="{0A38152E-739B-49CB-A635-1C7433017C89}" presName="spacer" presStyleCnt="0"/>
      <dgm:spPr/>
    </dgm:pt>
    <dgm:pt modelId="{1D19836B-62E2-4151-85A8-98BEB1118943}" type="pres">
      <dgm:prSet presAssocID="{B0C4C5C3-2C5E-4E37-9CF0-3C3DD64D07D7}" presName="parentText" presStyleLbl="node1" presStyleIdx="3" presStyleCnt="4">
        <dgm:presLayoutVars>
          <dgm:chMax val="0"/>
          <dgm:bulletEnabled val="1"/>
        </dgm:presLayoutVars>
      </dgm:prSet>
      <dgm:spPr/>
    </dgm:pt>
  </dgm:ptLst>
  <dgm:cxnLst>
    <dgm:cxn modelId="{B3B34E00-1C52-495C-912D-A0021F94DE41}" type="presOf" srcId="{4FAAADF0-1336-4849-BDDB-EEC4CA563352}" destId="{66E79A79-F4D1-4807-B78E-D5D1CB4A0AF7}" srcOrd="0" destOrd="0" presId="urn:microsoft.com/office/officeart/2005/8/layout/vList2"/>
    <dgm:cxn modelId="{8DAEEF05-CCA5-45C3-8A15-40528525EF7A}" srcId="{44753515-9420-4B4D-8A6A-B99406104960}" destId="{B0C4C5C3-2C5E-4E37-9CF0-3C3DD64D07D7}" srcOrd="3" destOrd="0" parTransId="{3C3DE3DA-5875-43F4-8587-3B2B80080AC9}" sibTransId="{0DDAACDD-DC43-426E-AD37-BDA86DBC34DB}"/>
    <dgm:cxn modelId="{8B04E748-9DF4-4CE6-9625-BBA09E97016E}" srcId="{44753515-9420-4B4D-8A6A-B99406104960}" destId="{B46BBFD5-DDDD-452C-B05C-A539CB0651B3}" srcOrd="2" destOrd="0" parTransId="{9125371E-ED40-4F9A-A1D6-2F860722D90A}" sibTransId="{0A38152E-739B-49CB-A635-1C7433017C89}"/>
    <dgm:cxn modelId="{B174314C-D08B-43DE-9DA6-87E69805BCE8}" srcId="{44753515-9420-4B4D-8A6A-B99406104960}" destId="{4FAAADF0-1336-4849-BDDB-EEC4CA563352}" srcOrd="0" destOrd="0" parTransId="{C6266B74-E49F-4374-A5C9-2170F9083A03}" sibTransId="{625F0BC9-D853-4198-B86F-A67B686AA85B}"/>
    <dgm:cxn modelId="{A40D1B8C-18DE-4609-AA45-8D38C8D9658D}" type="presOf" srcId="{44753515-9420-4B4D-8A6A-B99406104960}" destId="{9E818D6E-2BDC-4790-8517-D65D06B1F8A9}" srcOrd="0" destOrd="0" presId="urn:microsoft.com/office/officeart/2005/8/layout/vList2"/>
    <dgm:cxn modelId="{5C430095-D286-48C3-A305-BA2ED478FF42}" type="presOf" srcId="{A3560862-2BC7-43B3-A423-36206B25B773}" destId="{4CBA29A7-2547-472A-BE59-F7696DE16944}" srcOrd="0" destOrd="0" presId="urn:microsoft.com/office/officeart/2005/8/layout/vList2"/>
    <dgm:cxn modelId="{D6105BB9-9704-4AC7-85D2-9081934B0559}" type="presOf" srcId="{B0C4C5C3-2C5E-4E37-9CF0-3C3DD64D07D7}" destId="{1D19836B-62E2-4151-85A8-98BEB1118943}" srcOrd="0" destOrd="0" presId="urn:microsoft.com/office/officeart/2005/8/layout/vList2"/>
    <dgm:cxn modelId="{097F69BB-D891-4570-A647-BCA7E261B1DC}" type="presOf" srcId="{B46BBFD5-DDDD-452C-B05C-A539CB0651B3}" destId="{ABB96241-295D-422C-ADC0-A2F21C3A45E0}" srcOrd="0" destOrd="0" presId="urn:microsoft.com/office/officeart/2005/8/layout/vList2"/>
    <dgm:cxn modelId="{7412A6C5-D2CF-4CE1-B83B-6C243EF9DB0A}" srcId="{44753515-9420-4B4D-8A6A-B99406104960}" destId="{A3560862-2BC7-43B3-A423-36206B25B773}" srcOrd="1" destOrd="0" parTransId="{FB88E1C3-EC31-4FDC-99F8-994B59C55A2E}" sibTransId="{43289C03-6480-4241-A904-9949057D17B1}"/>
    <dgm:cxn modelId="{0F52678D-862E-4F9C-BDB8-D1D8E2A856C0}" type="presParOf" srcId="{9E818D6E-2BDC-4790-8517-D65D06B1F8A9}" destId="{66E79A79-F4D1-4807-B78E-D5D1CB4A0AF7}" srcOrd="0" destOrd="0" presId="urn:microsoft.com/office/officeart/2005/8/layout/vList2"/>
    <dgm:cxn modelId="{2FB10881-07FA-4C96-A692-86E523EF790C}" type="presParOf" srcId="{9E818D6E-2BDC-4790-8517-D65D06B1F8A9}" destId="{227E77BD-E243-4C81-AE16-93143107152C}" srcOrd="1" destOrd="0" presId="urn:microsoft.com/office/officeart/2005/8/layout/vList2"/>
    <dgm:cxn modelId="{88F710D5-B682-4D1F-881F-7C5398FAECBE}" type="presParOf" srcId="{9E818D6E-2BDC-4790-8517-D65D06B1F8A9}" destId="{4CBA29A7-2547-472A-BE59-F7696DE16944}" srcOrd="2" destOrd="0" presId="urn:microsoft.com/office/officeart/2005/8/layout/vList2"/>
    <dgm:cxn modelId="{DD68FDEE-E96C-4F8C-B69A-853EE0B1D51A}" type="presParOf" srcId="{9E818D6E-2BDC-4790-8517-D65D06B1F8A9}" destId="{5592FD81-E03D-4AE3-B605-B24E1DC8BA34}" srcOrd="3" destOrd="0" presId="urn:microsoft.com/office/officeart/2005/8/layout/vList2"/>
    <dgm:cxn modelId="{7615CF63-7CF5-4808-B39C-D67C6B5E197B}" type="presParOf" srcId="{9E818D6E-2BDC-4790-8517-D65D06B1F8A9}" destId="{ABB96241-295D-422C-ADC0-A2F21C3A45E0}" srcOrd="4" destOrd="0" presId="urn:microsoft.com/office/officeart/2005/8/layout/vList2"/>
    <dgm:cxn modelId="{FEAFB486-D3C9-46FD-9EDD-95AF42D1C9D1}" type="presParOf" srcId="{9E818D6E-2BDC-4790-8517-D65D06B1F8A9}" destId="{06E35F9D-8F82-4522-B3A2-D70F260A93CC}" srcOrd="5" destOrd="0" presId="urn:microsoft.com/office/officeart/2005/8/layout/vList2"/>
    <dgm:cxn modelId="{0D3D0E75-D00F-4B3C-A92E-FF7C262546E2}" type="presParOf" srcId="{9E818D6E-2BDC-4790-8517-D65D06B1F8A9}" destId="{1D19836B-62E2-4151-85A8-98BEB111894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753515-9420-4B4D-8A6A-B9940610496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FAAADF0-1336-4849-BDDB-EEC4CA563352}">
      <dgm:prSet/>
      <dgm:spPr/>
      <dgm:t>
        <a:bodyPr/>
        <a:lstStyle/>
        <a:p>
          <a:r>
            <a:rPr lang="en-US" dirty="0">
              <a:solidFill>
                <a:schemeClr val="bg1"/>
              </a:solidFill>
            </a:rPr>
            <a:t>Clinical Treatment  </a:t>
          </a:r>
          <a:r>
            <a:rPr lang="en-US" dirty="0"/>
            <a:t>- 17%</a:t>
          </a:r>
        </a:p>
      </dgm:t>
    </dgm:pt>
    <dgm:pt modelId="{C6266B74-E49F-4374-A5C9-2170F9083A03}" type="parTrans" cxnId="{B174314C-D08B-43DE-9DA6-87E69805BCE8}">
      <dgm:prSet/>
      <dgm:spPr/>
      <dgm:t>
        <a:bodyPr/>
        <a:lstStyle/>
        <a:p>
          <a:endParaRPr lang="en-US"/>
        </a:p>
      </dgm:t>
    </dgm:pt>
    <dgm:pt modelId="{625F0BC9-D853-4198-B86F-A67B686AA85B}" type="sibTrans" cxnId="{B174314C-D08B-43DE-9DA6-87E69805BCE8}">
      <dgm:prSet/>
      <dgm:spPr/>
      <dgm:t>
        <a:bodyPr/>
        <a:lstStyle/>
        <a:p>
          <a:endParaRPr lang="en-US"/>
        </a:p>
      </dgm:t>
    </dgm:pt>
    <dgm:pt modelId="{A3560862-2BC7-43B3-A423-36206B25B773}">
      <dgm:prSet/>
      <dgm:spPr/>
      <dgm:t>
        <a:bodyPr/>
        <a:lstStyle/>
        <a:p>
          <a:r>
            <a:rPr lang="en-US" dirty="0">
              <a:solidFill>
                <a:srgbClr val="FF0000"/>
              </a:solidFill>
            </a:rPr>
            <a:t>Communication – 13%</a:t>
          </a:r>
        </a:p>
      </dgm:t>
    </dgm:pt>
    <dgm:pt modelId="{FB88E1C3-EC31-4FDC-99F8-994B59C55A2E}" type="parTrans" cxnId="{7412A6C5-D2CF-4CE1-B83B-6C243EF9DB0A}">
      <dgm:prSet/>
      <dgm:spPr/>
      <dgm:t>
        <a:bodyPr/>
        <a:lstStyle/>
        <a:p>
          <a:endParaRPr lang="en-US"/>
        </a:p>
      </dgm:t>
    </dgm:pt>
    <dgm:pt modelId="{43289C03-6480-4241-A904-9949057D17B1}" type="sibTrans" cxnId="{7412A6C5-D2CF-4CE1-B83B-6C243EF9DB0A}">
      <dgm:prSet/>
      <dgm:spPr/>
      <dgm:t>
        <a:bodyPr/>
        <a:lstStyle/>
        <a:p>
          <a:endParaRPr lang="en-US"/>
        </a:p>
      </dgm:t>
    </dgm:pt>
    <dgm:pt modelId="{B46BBFD5-DDDD-452C-B05C-A539CB0651B3}">
      <dgm:prSet/>
      <dgm:spPr/>
      <dgm:t>
        <a:bodyPr/>
        <a:lstStyle/>
        <a:p>
          <a:r>
            <a:rPr lang="en-US" dirty="0">
              <a:solidFill>
                <a:srgbClr val="FF0000"/>
              </a:solidFill>
            </a:rPr>
            <a:t>Staff Attitude &amp; </a:t>
          </a:r>
          <a:r>
            <a:rPr lang="en-US" dirty="0" err="1">
              <a:solidFill>
                <a:srgbClr val="FF0000"/>
              </a:solidFill>
            </a:rPr>
            <a:t>Behaviour</a:t>
          </a:r>
          <a:r>
            <a:rPr lang="en-US" dirty="0">
              <a:solidFill>
                <a:srgbClr val="FF0000"/>
              </a:solidFill>
            </a:rPr>
            <a:t> – 12%</a:t>
          </a:r>
          <a:endParaRPr lang="en-US" dirty="0"/>
        </a:p>
      </dgm:t>
    </dgm:pt>
    <dgm:pt modelId="{9125371E-ED40-4F9A-A1D6-2F860722D90A}" type="parTrans" cxnId="{8B04E748-9DF4-4CE6-9625-BBA09E97016E}">
      <dgm:prSet/>
      <dgm:spPr/>
      <dgm:t>
        <a:bodyPr/>
        <a:lstStyle/>
        <a:p>
          <a:endParaRPr lang="en-GB"/>
        </a:p>
      </dgm:t>
    </dgm:pt>
    <dgm:pt modelId="{0A38152E-739B-49CB-A635-1C7433017C89}" type="sibTrans" cxnId="{8B04E748-9DF4-4CE6-9625-BBA09E97016E}">
      <dgm:prSet/>
      <dgm:spPr/>
      <dgm:t>
        <a:bodyPr/>
        <a:lstStyle/>
        <a:p>
          <a:endParaRPr lang="en-GB"/>
        </a:p>
      </dgm:t>
    </dgm:pt>
    <dgm:pt modelId="{B0C4C5C3-2C5E-4E37-9CF0-3C3DD64D07D7}">
      <dgm:prSet/>
      <dgm:spPr/>
      <dgm:t>
        <a:bodyPr/>
        <a:lstStyle/>
        <a:p>
          <a:r>
            <a:rPr lang="en-US" dirty="0"/>
            <a:t>2 of the top 3 by subject relate to the customer experience/how people feel/how you speak to them </a:t>
          </a:r>
        </a:p>
      </dgm:t>
    </dgm:pt>
    <dgm:pt modelId="{3C3DE3DA-5875-43F4-8587-3B2B80080AC9}" type="parTrans" cxnId="{8DAEEF05-CCA5-45C3-8A15-40528525EF7A}">
      <dgm:prSet/>
      <dgm:spPr/>
      <dgm:t>
        <a:bodyPr/>
        <a:lstStyle/>
        <a:p>
          <a:endParaRPr lang="en-GB"/>
        </a:p>
      </dgm:t>
    </dgm:pt>
    <dgm:pt modelId="{0DDAACDD-DC43-426E-AD37-BDA86DBC34DB}" type="sibTrans" cxnId="{8DAEEF05-CCA5-45C3-8A15-40528525EF7A}">
      <dgm:prSet/>
      <dgm:spPr/>
      <dgm:t>
        <a:bodyPr/>
        <a:lstStyle/>
        <a:p>
          <a:endParaRPr lang="en-GB"/>
        </a:p>
      </dgm:t>
    </dgm:pt>
    <dgm:pt modelId="{9E818D6E-2BDC-4790-8517-D65D06B1F8A9}" type="pres">
      <dgm:prSet presAssocID="{44753515-9420-4B4D-8A6A-B99406104960}" presName="linear" presStyleCnt="0">
        <dgm:presLayoutVars>
          <dgm:animLvl val="lvl"/>
          <dgm:resizeHandles val="exact"/>
        </dgm:presLayoutVars>
      </dgm:prSet>
      <dgm:spPr/>
    </dgm:pt>
    <dgm:pt modelId="{66E79A79-F4D1-4807-B78E-D5D1CB4A0AF7}" type="pres">
      <dgm:prSet presAssocID="{4FAAADF0-1336-4849-BDDB-EEC4CA563352}" presName="parentText" presStyleLbl="node1" presStyleIdx="0" presStyleCnt="4">
        <dgm:presLayoutVars>
          <dgm:chMax val="0"/>
          <dgm:bulletEnabled val="1"/>
        </dgm:presLayoutVars>
      </dgm:prSet>
      <dgm:spPr/>
    </dgm:pt>
    <dgm:pt modelId="{227E77BD-E243-4C81-AE16-93143107152C}" type="pres">
      <dgm:prSet presAssocID="{625F0BC9-D853-4198-B86F-A67B686AA85B}" presName="spacer" presStyleCnt="0"/>
      <dgm:spPr/>
    </dgm:pt>
    <dgm:pt modelId="{4CBA29A7-2547-472A-BE59-F7696DE16944}" type="pres">
      <dgm:prSet presAssocID="{A3560862-2BC7-43B3-A423-36206B25B773}" presName="parentText" presStyleLbl="node1" presStyleIdx="1" presStyleCnt="4" custLinFactNeighborX="764" custLinFactNeighborY="71339">
        <dgm:presLayoutVars>
          <dgm:chMax val="0"/>
          <dgm:bulletEnabled val="1"/>
        </dgm:presLayoutVars>
      </dgm:prSet>
      <dgm:spPr/>
    </dgm:pt>
    <dgm:pt modelId="{5592FD81-E03D-4AE3-B605-B24E1DC8BA34}" type="pres">
      <dgm:prSet presAssocID="{43289C03-6480-4241-A904-9949057D17B1}" presName="spacer" presStyleCnt="0"/>
      <dgm:spPr/>
    </dgm:pt>
    <dgm:pt modelId="{ABB96241-295D-422C-ADC0-A2F21C3A45E0}" type="pres">
      <dgm:prSet presAssocID="{B46BBFD5-DDDD-452C-B05C-A539CB0651B3}" presName="parentText" presStyleLbl="node1" presStyleIdx="2" presStyleCnt="4">
        <dgm:presLayoutVars>
          <dgm:chMax val="0"/>
          <dgm:bulletEnabled val="1"/>
        </dgm:presLayoutVars>
      </dgm:prSet>
      <dgm:spPr/>
    </dgm:pt>
    <dgm:pt modelId="{06E35F9D-8F82-4522-B3A2-D70F260A93CC}" type="pres">
      <dgm:prSet presAssocID="{0A38152E-739B-49CB-A635-1C7433017C89}" presName="spacer" presStyleCnt="0"/>
      <dgm:spPr/>
    </dgm:pt>
    <dgm:pt modelId="{1D19836B-62E2-4151-85A8-98BEB1118943}" type="pres">
      <dgm:prSet presAssocID="{B0C4C5C3-2C5E-4E37-9CF0-3C3DD64D07D7}" presName="parentText" presStyleLbl="node1" presStyleIdx="3" presStyleCnt="4">
        <dgm:presLayoutVars>
          <dgm:chMax val="0"/>
          <dgm:bulletEnabled val="1"/>
        </dgm:presLayoutVars>
      </dgm:prSet>
      <dgm:spPr/>
    </dgm:pt>
  </dgm:ptLst>
  <dgm:cxnLst>
    <dgm:cxn modelId="{B3B34E00-1C52-495C-912D-A0021F94DE41}" type="presOf" srcId="{4FAAADF0-1336-4849-BDDB-EEC4CA563352}" destId="{66E79A79-F4D1-4807-B78E-D5D1CB4A0AF7}" srcOrd="0" destOrd="0" presId="urn:microsoft.com/office/officeart/2005/8/layout/vList2"/>
    <dgm:cxn modelId="{8DAEEF05-CCA5-45C3-8A15-40528525EF7A}" srcId="{44753515-9420-4B4D-8A6A-B99406104960}" destId="{B0C4C5C3-2C5E-4E37-9CF0-3C3DD64D07D7}" srcOrd="3" destOrd="0" parTransId="{3C3DE3DA-5875-43F4-8587-3B2B80080AC9}" sibTransId="{0DDAACDD-DC43-426E-AD37-BDA86DBC34DB}"/>
    <dgm:cxn modelId="{8B04E748-9DF4-4CE6-9625-BBA09E97016E}" srcId="{44753515-9420-4B4D-8A6A-B99406104960}" destId="{B46BBFD5-DDDD-452C-B05C-A539CB0651B3}" srcOrd="2" destOrd="0" parTransId="{9125371E-ED40-4F9A-A1D6-2F860722D90A}" sibTransId="{0A38152E-739B-49CB-A635-1C7433017C89}"/>
    <dgm:cxn modelId="{B174314C-D08B-43DE-9DA6-87E69805BCE8}" srcId="{44753515-9420-4B4D-8A6A-B99406104960}" destId="{4FAAADF0-1336-4849-BDDB-EEC4CA563352}" srcOrd="0" destOrd="0" parTransId="{C6266B74-E49F-4374-A5C9-2170F9083A03}" sibTransId="{625F0BC9-D853-4198-B86F-A67B686AA85B}"/>
    <dgm:cxn modelId="{A40D1B8C-18DE-4609-AA45-8D38C8D9658D}" type="presOf" srcId="{44753515-9420-4B4D-8A6A-B99406104960}" destId="{9E818D6E-2BDC-4790-8517-D65D06B1F8A9}" srcOrd="0" destOrd="0" presId="urn:microsoft.com/office/officeart/2005/8/layout/vList2"/>
    <dgm:cxn modelId="{5C430095-D286-48C3-A305-BA2ED478FF42}" type="presOf" srcId="{A3560862-2BC7-43B3-A423-36206B25B773}" destId="{4CBA29A7-2547-472A-BE59-F7696DE16944}" srcOrd="0" destOrd="0" presId="urn:microsoft.com/office/officeart/2005/8/layout/vList2"/>
    <dgm:cxn modelId="{D6105BB9-9704-4AC7-85D2-9081934B0559}" type="presOf" srcId="{B0C4C5C3-2C5E-4E37-9CF0-3C3DD64D07D7}" destId="{1D19836B-62E2-4151-85A8-98BEB1118943}" srcOrd="0" destOrd="0" presId="urn:microsoft.com/office/officeart/2005/8/layout/vList2"/>
    <dgm:cxn modelId="{097F69BB-D891-4570-A647-BCA7E261B1DC}" type="presOf" srcId="{B46BBFD5-DDDD-452C-B05C-A539CB0651B3}" destId="{ABB96241-295D-422C-ADC0-A2F21C3A45E0}" srcOrd="0" destOrd="0" presId="urn:microsoft.com/office/officeart/2005/8/layout/vList2"/>
    <dgm:cxn modelId="{7412A6C5-D2CF-4CE1-B83B-6C243EF9DB0A}" srcId="{44753515-9420-4B4D-8A6A-B99406104960}" destId="{A3560862-2BC7-43B3-A423-36206B25B773}" srcOrd="1" destOrd="0" parTransId="{FB88E1C3-EC31-4FDC-99F8-994B59C55A2E}" sibTransId="{43289C03-6480-4241-A904-9949057D17B1}"/>
    <dgm:cxn modelId="{0F52678D-862E-4F9C-BDB8-D1D8E2A856C0}" type="presParOf" srcId="{9E818D6E-2BDC-4790-8517-D65D06B1F8A9}" destId="{66E79A79-F4D1-4807-B78E-D5D1CB4A0AF7}" srcOrd="0" destOrd="0" presId="urn:microsoft.com/office/officeart/2005/8/layout/vList2"/>
    <dgm:cxn modelId="{2FB10881-07FA-4C96-A692-86E523EF790C}" type="presParOf" srcId="{9E818D6E-2BDC-4790-8517-D65D06B1F8A9}" destId="{227E77BD-E243-4C81-AE16-93143107152C}" srcOrd="1" destOrd="0" presId="urn:microsoft.com/office/officeart/2005/8/layout/vList2"/>
    <dgm:cxn modelId="{88F710D5-B682-4D1F-881F-7C5398FAECBE}" type="presParOf" srcId="{9E818D6E-2BDC-4790-8517-D65D06B1F8A9}" destId="{4CBA29A7-2547-472A-BE59-F7696DE16944}" srcOrd="2" destOrd="0" presId="urn:microsoft.com/office/officeart/2005/8/layout/vList2"/>
    <dgm:cxn modelId="{DD68FDEE-E96C-4F8C-B69A-853EE0B1D51A}" type="presParOf" srcId="{9E818D6E-2BDC-4790-8517-D65D06B1F8A9}" destId="{5592FD81-E03D-4AE3-B605-B24E1DC8BA34}" srcOrd="3" destOrd="0" presId="urn:microsoft.com/office/officeart/2005/8/layout/vList2"/>
    <dgm:cxn modelId="{7615CF63-7CF5-4808-B39C-D67C6B5E197B}" type="presParOf" srcId="{9E818D6E-2BDC-4790-8517-D65D06B1F8A9}" destId="{ABB96241-295D-422C-ADC0-A2F21C3A45E0}" srcOrd="4" destOrd="0" presId="urn:microsoft.com/office/officeart/2005/8/layout/vList2"/>
    <dgm:cxn modelId="{FEAFB486-D3C9-46FD-9EDD-95AF42D1C9D1}" type="presParOf" srcId="{9E818D6E-2BDC-4790-8517-D65D06B1F8A9}" destId="{06E35F9D-8F82-4522-B3A2-D70F260A93CC}" srcOrd="5" destOrd="0" presId="urn:microsoft.com/office/officeart/2005/8/layout/vList2"/>
    <dgm:cxn modelId="{0D3D0E75-D00F-4B3C-A92E-FF7C262546E2}" type="presParOf" srcId="{9E818D6E-2BDC-4790-8517-D65D06B1F8A9}" destId="{1D19836B-62E2-4151-85A8-98BEB111894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20951EC-A5EF-4601-B49E-7739BDBED0D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DF26D0F-0FDB-4187-9898-A172E4D634B4}">
      <dgm:prSet/>
      <dgm:spPr/>
      <dgm:t>
        <a:bodyPr/>
        <a:lstStyle/>
        <a:p>
          <a:r>
            <a:rPr lang="en-US" dirty="0"/>
            <a:t>It takes 12 positive customer experiences to make up for 1 negative one.</a:t>
          </a:r>
        </a:p>
      </dgm:t>
    </dgm:pt>
    <dgm:pt modelId="{6AE00889-2169-466E-9E97-D13493B83E46}" type="parTrans" cxnId="{2E3E7950-987E-4337-B37B-94F82FA0CBB3}">
      <dgm:prSet/>
      <dgm:spPr/>
      <dgm:t>
        <a:bodyPr/>
        <a:lstStyle/>
        <a:p>
          <a:endParaRPr lang="en-US"/>
        </a:p>
      </dgm:t>
    </dgm:pt>
    <dgm:pt modelId="{E2880BF8-E6C8-4C77-9F51-E2FCD0102A45}" type="sibTrans" cxnId="{2E3E7950-987E-4337-B37B-94F82FA0CBB3}">
      <dgm:prSet/>
      <dgm:spPr/>
      <dgm:t>
        <a:bodyPr/>
        <a:lstStyle/>
        <a:p>
          <a:endParaRPr lang="en-US"/>
        </a:p>
      </dgm:t>
    </dgm:pt>
    <dgm:pt modelId="{5EEB8189-C68C-40AB-A17E-7AD8772EE511}">
      <dgm:prSet/>
      <dgm:spPr/>
      <dgm:t>
        <a:bodyPr/>
        <a:lstStyle/>
        <a:p>
          <a:pPr>
            <a:buNone/>
          </a:pPr>
          <a:r>
            <a:rPr lang="en-US" i="1" dirty="0"/>
            <a:t>Ruby Newell-</a:t>
          </a:r>
          <a:r>
            <a:rPr lang="en-US" i="1" dirty="0" err="1"/>
            <a:t>Legner</a:t>
          </a:r>
          <a:r>
            <a:rPr lang="en-US" i="1" dirty="0"/>
            <a:t>,  “Understanding Customers”</a:t>
          </a:r>
          <a:endParaRPr lang="en-US" dirty="0"/>
        </a:p>
      </dgm:t>
    </dgm:pt>
    <dgm:pt modelId="{EF2E918B-A491-4BA6-A173-90FB1D3BF811}" type="parTrans" cxnId="{FEBB327D-B4DC-4F22-83CE-5FC2A52E9B2C}">
      <dgm:prSet/>
      <dgm:spPr/>
      <dgm:t>
        <a:bodyPr/>
        <a:lstStyle/>
        <a:p>
          <a:endParaRPr lang="en-US"/>
        </a:p>
      </dgm:t>
    </dgm:pt>
    <dgm:pt modelId="{688661CD-6E02-4774-A2A7-BBE57ACD96F6}" type="sibTrans" cxnId="{FEBB327D-B4DC-4F22-83CE-5FC2A52E9B2C}">
      <dgm:prSet/>
      <dgm:spPr/>
      <dgm:t>
        <a:bodyPr/>
        <a:lstStyle/>
        <a:p>
          <a:endParaRPr lang="en-US"/>
        </a:p>
      </dgm:t>
    </dgm:pt>
    <dgm:pt modelId="{EE7C28EE-3693-49F0-A004-80D6DB2D74F8}">
      <dgm:prSet/>
      <dgm:spPr/>
      <dgm:t>
        <a:bodyPr/>
        <a:lstStyle/>
        <a:p>
          <a:r>
            <a:rPr lang="en-GB"/>
            <a:t>70% of customer experiences are based on how the customer feels they are being treated. </a:t>
          </a:r>
          <a:endParaRPr lang="en-US"/>
        </a:p>
      </dgm:t>
    </dgm:pt>
    <dgm:pt modelId="{3D9CE82D-A073-4297-8B23-20D92AFD54A3}" type="parTrans" cxnId="{B445719E-5805-4002-89D7-9E9A0CCC39B5}">
      <dgm:prSet/>
      <dgm:spPr/>
      <dgm:t>
        <a:bodyPr/>
        <a:lstStyle/>
        <a:p>
          <a:endParaRPr lang="en-US"/>
        </a:p>
      </dgm:t>
    </dgm:pt>
    <dgm:pt modelId="{0D9C7CDD-51BC-4E01-8654-0E093EFC54B6}" type="sibTrans" cxnId="{B445719E-5805-4002-89D7-9E9A0CCC39B5}">
      <dgm:prSet/>
      <dgm:spPr/>
      <dgm:t>
        <a:bodyPr/>
        <a:lstStyle/>
        <a:p>
          <a:endParaRPr lang="en-US"/>
        </a:p>
      </dgm:t>
    </dgm:pt>
    <dgm:pt modelId="{947CD67B-C626-4A5E-A28D-656984A2A72B}">
      <dgm:prSet/>
      <dgm:spPr/>
      <dgm:t>
        <a:bodyPr/>
        <a:lstStyle/>
        <a:p>
          <a:pPr>
            <a:buNone/>
          </a:pPr>
          <a:r>
            <a:rPr lang="en-GB" i="1" dirty="0"/>
            <a:t>McKinsey &amp; Company</a:t>
          </a:r>
          <a:endParaRPr lang="en-US" dirty="0"/>
        </a:p>
      </dgm:t>
    </dgm:pt>
    <dgm:pt modelId="{796ACF5A-7D11-490C-A374-5480ADFB8479}" type="parTrans" cxnId="{0BAAB256-C910-491A-A6A0-E59B33EE3E65}">
      <dgm:prSet/>
      <dgm:spPr/>
      <dgm:t>
        <a:bodyPr/>
        <a:lstStyle/>
        <a:p>
          <a:endParaRPr lang="en-US"/>
        </a:p>
      </dgm:t>
    </dgm:pt>
    <dgm:pt modelId="{077B784B-2A3B-4AC2-A500-57D06BA01BF6}" type="sibTrans" cxnId="{0BAAB256-C910-491A-A6A0-E59B33EE3E65}">
      <dgm:prSet/>
      <dgm:spPr/>
      <dgm:t>
        <a:bodyPr/>
        <a:lstStyle/>
        <a:p>
          <a:endParaRPr lang="en-US"/>
        </a:p>
      </dgm:t>
    </dgm:pt>
    <dgm:pt modelId="{474DC3EC-3B6D-4FEE-AC37-12070387923F}">
      <dgm:prSet/>
      <dgm:spPr/>
      <dgm:t>
        <a:bodyPr/>
        <a:lstStyle/>
        <a:p>
          <a:r>
            <a:rPr lang="en-US"/>
            <a:t>An organisation which uses feedback to improve is much more likely to be successful than one which does not.</a:t>
          </a:r>
        </a:p>
      </dgm:t>
    </dgm:pt>
    <dgm:pt modelId="{440B860E-240B-48A5-BF0A-6ECA3DB21BD5}" type="parTrans" cxnId="{D6271C91-69C4-4A68-8C22-CF13E9693CD9}">
      <dgm:prSet/>
      <dgm:spPr/>
      <dgm:t>
        <a:bodyPr/>
        <a:lstStyle/>
        <a:p>
          <a:endParaRPr lang="en-US"/>
        </a:p>
      </dgm:t>
    </dgm:pt>
    <dgm:pt modelId="{E2232C3A-C45B-4846-9272-C786DDC439DC}" type="sibTrans" cxnId="{D6271C91-69C4-4A68-8C22-CF13E9693CD9}">
      <dgm:prSet/>
      <dgm:spPr/>
      <dgm:t>
        <a:bodyPr/>
        <a:lstStyle/>
        <a:p>
          <a:endParaRPr lang="en-US"/>
        </a:p>
      </dgm:t>
    </dgm:pt>
    <dgm:pt modelId="{41A176A3-E1C9-4AB7-B1B9-480219DE1B24}">
      <dgm:prSet/>
      <dgm:spPr/>
      <dgm:t>
        <a:bodyPr/>
        <a:lstStyle/>
        <a:p>
          <a:pPr>
            <a:buNone/>
          </a:pPr>
          <a:r>
            <a:rPr lang="en-US" i="1" dirty="0"/>
            <a:t>SPSO</a:t>
          </a:r>
          <a:endParaRPr lang="en-US" dirty="0"/>
        </a:p>
      </dgm:t>
    </dgm:pt>
    <dgm:pt modelId="{6B35D3A8-68D8-4BA2-9358-9F727FF82073}" type="parTrans" cxnId="{AABA1B59-9421-4C73-A5A7-FC51CB65D25B}">
      <dgm:prSet/>
      <dgm:spPr/>
      <dgm:t>
        <a:bodyPr/>
        <a:lstStyle/>
        <a:p>
          <a:endParaRPr lang="en-US"/>
        </a:p>
      </dgm:t>
    </dgm:pt>
    <dgm:pt modelId="{2AFE1CAB-7008-4887-8973-3543C3B5151C}" type="sibTrans" cxnId="{AABA1B59-9421-4C73-A5A7-FC51CB65D25B}">
      <dgm:prSet/>
      <dgm:spPr/>
      <dgm:t>
        <a:bodyPr/>
        <a:lstStyle/>
        <a:p>
          <a:endParaRPr lang="en-US"/>
        </a:p>
      </dgm:t>
    </dgm:pt>
    <dgm:pt modelId="{73ED216D-1F8A-4383-B3E8-8747FDBDF730}">
      <dgm:prSet/>
      <dgm:spPr/>
      <dgm:t>
        <a:bodyPr/>
        <a:lstStyle/>
        <a:p>
          <a:r>
            <a:rPr lang="en-GB" dirty="0"/>
            <a:t>62% of customers say they share their bad experiences with others. </a:t>
          </a:r>
          <a:endParaRPr lang="en-US" dirty="0"/>
        </a:p>
      </dgm:t>
    </dgm:pt>
    <dgm:pt modelId="{48716FC6-7B72-4EE4-9DDB-A91275FE7E70}" type="parTrans" cxnId="{4F72D49F-B4ED-4D80-8B50-1C358E4E13AB}">
      <dgm:prSet/>
      <dgm:spPr/>
      <dgm:t>
        <a:bodyPr/>
        <a:lstStyle/>
        <a:p>
          <a:endParaRPr lang="en-US"/>
        </a:p>
      </dgm:t>
    </dgm:pt>
    <dgm:pt modelId="{1E33570A-60F8-4EB9-86F7-4F16530E75F0}" type="sibTrans" cxnId="{4F72D49F-B4ED-4D80-8B50-1C358E4E13AB}">
      <dgm:prSet/>
      <dgm:spPr/>
      <dgm:t>
        <a:bodyPr/>
        <a:lstStyle/>
        <a:p>
          <a:endParaRPr lang="en-US"/>
        </a:p>
      </dgm:t>
    </dgm:pt>
    <dgm:pt modelId="{8BFF2673-DC7E-48C3-84FA-66A1ECC1E8B7}">
      <dgm:prSet/>
      <dgm:spPr/>
      <dgm:t>
        <a:bodyPr/>
        <a:lstStyle/>
        <a:p>
          <a:pPr>
            <a:buFont typeface="Arial" panose="020B0604020202020204" pitchFamily="34" charset="0"/>
            <a:buNone/>
          </a:pPr>
          <a:r>
            <a:rPr lang="en-GB" i="1" dirty="0"/>
            <a:t>Salesforce Research</a:t>
          </a:r>
          <a:endParaRPr lang="en-US" dirty="0"/>
        </a:p>
      </dgm:t>
    </dgm:pt>
    <dgm:pt modelId="{D0808035-C14C-4C17-B19E-6267CA6DCD31}" type="parTrans" cxnId="{319DB3F1-8E30-4950-94EE-510D7BC0583E}">
      <dgm:prSet/>
      <dgm:spPr/>
      <dgm:t>
        <a:bodyPr/>
        <a:lstStyle/>
        <a:p>
          <a:endParaRPr lang="en-US"/>
        </a:p>
      </dgm:t>
    </dgm:pt>
    <dgm:pt modelId="{5004ADD5-9D6D-4F42-95EA-8C93B7376288}" type="sibTrans" cxnId="{319DB3F1-8E30-4950-94EE-510D7BC0583E}">
      <dgm:prSet/>
      <dgm:spPr/>
      <dgm:t>
        <a:bodyPr/>
        <a:lstStyle/>
        <a:p>
          <a:endParaRPr lang="en-US"/>
        </a:p>
      </dgm:t>
    </dgm:pt>
    <dgm:pt modelId="{B55D4769-9CFE-4098-8EE7-8A6A351B0CBB}" type="pres">
      <dgm:prSet presAssocID="{320951EC-A5EF-4601-B49E-7739BDBED0D1}" presName="linear" presStyleCnt="0">
        <dgm:presLayoutVars>
          <dgm:animLvl val="lvl"/>
          <dgm:resizeHandles val="exact"/>
        </dgm:presLayoutVars>
      </dgm:prSet>
      <dgm:spPr/>
    </dgm:pt>
    <dgm:pt modelId="{48A47C1D-ECDA-4743-93D2-247B7C5DC8F4}" type="pres">
      <dgm:prSet presAssocID="{CDF26D0F-0FDB-4187-9898-A172E4D634B4}" presName="parentText" presStyleLbl="node1" presStyleIdx="0" presStyleCnt="4">
        <dgm:presLayoutVars>
          <dgm:chMax val="0"/>
          <dgm:bulletEnabled val="1"/>
        </dgm:presLayoutVars>
      </dgm:prSet>
      <dgm:spPr/>
    </dgm:pt>
    <dgm:pt modelId="{F08EBBAD-6332-4CD7-B35F-4E325CE73FD3}" type="pres">
      <dgm:prSet presAssocID="{CDF26D0F-0FDB-4187-9898-A172E4D634B4}" presName="childText" presStyleLbl="revTx" presStyleIdx="0" presStyleCnt="4">
        <dgm:presLayoutVars>
          <dgm:bulletEnabled val="1"/>
        </dgm:presLayoutVars>
      </dgm:prSet>
      <dgm:spPr/>
    </dgm:pt>
    <dgm:pt modelId="{7D81E87C-5810-4144-9B11-67DFC5BAD3FA}" type="pres">
      <dgm:prSet presAssocID="{EE7C28EE-3693-49F0-A004-80D6DB2D74F8}" presName="parentText" presStyleLbl="node1" presStyleIdx="1" presStyleCnt="4">
        <dgm:presLayoutVars>
          <dgm:chMax val="0"/>
          <dgm:bulletEnabled val="1"/>
        </dgm:presLayoutVars>
      </dgm:prSet>
      <dgm:spPr/>
    </dgm:pt>
    <dgm:pt modelId="{15B1668F-8437-44D1-8456-782EA52603AE}" type="pres">
      <dgm:prSet presAssocID="{EE7C28EE-3693-49F0-A004-80D6DB2D74F8}" presName="childText" presStyleLbl="revTx" presStyleIdx="1" presStyleCnt="4">
        <dgm:presLayoutVars>
          <dgm:bulletEnabled val="1"/>
        </dgm:presLayoutVars>
      </dgm:prSet>
      <dgm:spPr/>
    </dgm:pt>
    <dgm:pt modelId="{74BF6C4D-A899-40F1-B043-0FD5F9939141}" type="pres">
      <dgm:prSet presAssocID="{474DC3EC-3B6D-4FEE-AC37-12070387923F}" presName="parentText" presStyleLbl="node1" presStyleIdx="2" presStyleCnt="4">
        <dgm:presLayoutVars>
          <dgm:chMax val="0"/>
          <dgm:bulletEnabled val="1"/>
        </dgm:presLayoutVars>
      </dgm:prSet>
      <dgm:spPr/>
    </dgm:pt>
    <dgm:pt modelId="{CDFD24F9-5CB3-4994-9823-5F4A315B9FF3}" type="pres">
      <dgm:prSet presAssocID="{474DC3EC-3B6D-4FEE-AC37-12070387923F}" presName="childText" presStyleLbl="revTx" presStyleIdx="2" presStyleCnt="4">
        <dgm:presLayoutVars>
          <dgm:bulletEnabled val="1"/>
        </dgm:presLayoutVars>
      </dgm:prSet>
      <dgm:spPr/>
    </dgm:pt>
    <dgm:pt modelId="{8F762501-64B7-493D-805A-BC0BCDBB8CC3}" type="pres">
      <dgm:prSet presAssocID="{73ED216D-1F8A-4383-B3E8-8747FDBDF730}" presName="parentText" presStyleLbl="node1" presStyleIdx="3" presStyleCnt="4">
        <dgm:presLayoutVars>
          <dgm:chMax val="0"/>
          <dgm:bulletEnabled val="1"/>
        </dgm:presLayoutVars>
      </dgm:prSet>
      <dgm:spPr/>
    </dgm:pt>
    <dgm:pt modelId="{E1F19402-6CBC-4E0A-9AE5-4DB6B4436528}" type="pres">
      <dgm:prSet presAssocID="{73ED216D-1F8A-4383-B3E8-8747FDBDF730}" presName="childText" presStyleLbl="revTx" presStyleIdx="3" presStyleCnt="4">
        <dgm:presLayoutVars>
          <dgm:bulletEnabled val="1"/>
        </dgm:presLayoutVars>
      </dgm:prSet>
      <dgm:spPr/>
    </dgm:pt>
  </dgm:ptLst>
  <dgm:cxnLst>
    <dgm:cxn modelId="{627F6F1A-D32B-4166-88EF-714240D8BD9F}" type="presOf" srcId="{5EEB8189-C68C-40AB-A17E-7AD8772EE511}" destId="{F08EBBAD-6332-4CD7-B35F-4E325CE73FD3}" srcOrd="0" destOrd="0" presId="urn:microsoft.com/office/officeart/2005/8/layout/vList2"/>
    <dgm:cxn modelId="{9A532834-12D5-4D5F-A3CE-5B92313BF9E2}" type="presOf" srcId="{947CD67B-C626-4A5E-A28D-656984A2A72B}" destId="{15B1668F-8437-44D1-8456-782EA52603AE}" srcOrd="0" destOrd="0" presId="urn:microsoft.com/office/officeart/2005/8/layout/vList2"/>
    <dgm:cxn modelId="{B6A29C36-5D29-47F2-A29B-AACC3591AE2C}" type="presOf" srcId="{320951EC-A5EF-4601-B49E-7739BDBED0D1}" destId="{B55D4769-9CFE-4098-8EE7-8A6A351B0CBB}" srcOrd="0" destOrd="0" presId="urn:microsoft.com/office/officeart/2005/8/layout/vList2"/>
    <dgm:cxn modelId="{2019746C-C5D5-4044-9A37-4807343B319D}" type="presOf" srcId="{41A176A3-E1C9-4AB7-B1B9-480219DE1B24}" destId="{CDFD24F9-5CB3-4994-9823-5F4A315B9FF3}" srcOrd="0" destOrd="0" presId="urn:microsoft.com/office/officeart/2005/8/layout/vList2"/>
    <dgm:cxn modelId="{2E3E7950-987E-4337-B37B-94F82FA0CBB3}" srcId="{320951EC-A5EF-4601-B49E-7739BDBED0D1}" destId="{CDF26D0F-0FDB-4187-9898-A172E4D634B4}" srcOrd="0" destOrd="0" parTransId="{6AE00889-2169-466E-9E97-D13493B83E46}" sibTransId="{E2880BF8-E6C8-4C77-9F51-E2FCD0102A45}"/>
    <dgm:cxn modelId="{C4DB4876-B9EF-46C1-9FD4-BEDF62BA1EDE}" type="presOf" srcId="{8BFF2673-DC7E-48C3-84FA-66A1ECC1E8B7}" destId="{E1F19402-6CBC-4E0A-9AE5-4DB6B4436528}" srcOrd="0" destOrd="0" presId="urn:microsoft.com/office/officeart/2005/8/layout/vList2"/>
    <dgm:cxn modelId="{0BAAB256-C910-491A-A6A0-E59B33EE3E65}" srcId="{EE7C28EE-3693-49F0-A004-80D6DB2D74F8}" destId="{947CD67B-C626-4A5E-A28D-656984A2A72B}" srcOrd="0" destOrd="0" parTransId="{796ACF5A-7D11-490C-A374-5480ADFB8479}" sibTransId="{077B784B-2A3B-4AC2-A500-57D06BA01BF6}"/>
    <dgm:cxn modelId="{AABA1B59-9421-4C73-A5A7-FC51CB65D25B}" srcId="{474DC3EC-3B6D-4FEE-AC37-12070387923F}" destId="{41A176A3-E1C9-4AB7-B1B9-480219DE1B24}" srcOrd="0" destOrd="0" parTransId="{6B35D3A8-68D8-4BA2-9358-9F727FF82073}" sibTransId="{2AFE1CAB-7008-4887-8973-3543C3B5151C}"/>
    <dgm:cxn modelId="{FEBB327D-B4DC-4F22-83CE-5FC2A52E9B2C}" srcId="{CDF26D0F-0FDB-4187-9898-A172E4D634B4}" destId="{5EEB8189-C68C-40AB-A17E-7AD8772EE511}" srcOrd="0" destOrd="0" parTransId="{EF2E918B-A491-4BA6-A173-90FB1D3BF811}" sibTransId="{688661CD-6E02-4774-A2A7-BBE57ACD96F6}"/>
    <dgm:cxn modelId="{40F9EF8F-9CC1-4192-B1CF-BDA2B635943C}" type="presOf" srcId="{73ED216D-1F8A-4383-B3E8-8747FDBDF730}" destId="{8F762501-64B7-493D-805A-BC0BCDBB8CC3}" srcOrd="0" destOrd="0" presId="urn:microsoft.com/office/officeart/2005/8/layout/vList2"/>
    <dgm:cxn modelId="{D6271C91-69C4-4A68-8C22-CF13E9693CD9}" srcId="{320951EC-A5EF-4601-B49E-7739BDBED0D1}" destId="{474DC3EC-3B6D-4FEE-AC37-12070387923F}" srcOrd="2" destOrd="0" parTransId="{440B860E-240B-48A5-BF0A-6ECA3DB21BD5}" sibTransId="{E2232C3A-C45B-4846-9272-C786DDC439DC}"/>
    <dgm:cxn modelId="{28712696-D3A2-4547-A265-CD0713214DED}" type="presOf" srcId="{474DC3EC-3B6D-4FEE-AC37-12070387923F}" destId="{74BF6C4D-A899-40F1-B043-0FD5F9939141}" srcOrd="0" destOrd="0" presId="urn:microsoft.com/office/officeart/2005/8/layout/vList2"/>
    <dgm:cxn modelId="{B445719E-5805-4002-89D7-9E9A0CCC39B5}" srcId="{320951EC-A5EF-4601-B49E-7739BDBED0D1}" destId="{EE7C28EE-3693-49F0-A004-80D6DB2D74F8}" srcOrd="1" destOrd="0" parTransId="{3D9CE82D-A073-4297-8B23-20D92AFD54A3}" sibTransId="{0D9C7CDD-51BC-4E01-8654-0E093EFC54B6}"/>
    <dgm:cxn modelId="{4F72D49F-B4ED-4D80-8B50-1C358E4E13AB}" srcId="{320951EC-A5EF-4601-B49E-7739BDBED0D1}" destId="{73ED216D-1F8A-4383-B3E8-8747FDBDF730}" srcOrd="3" destOrd="0" parTransId="{48716FC6-7B72-4EE4-9DDB-A91275FE7E70}" sibTransId="{1E33570A-60F8-4EB9-86F7-4F16530E75F0}"/>
    <dgm:cxn modelId="{F1FE70B0-C0F9-4FDC-B253-279E86A461A0}" type="presOf" srcId="{CDF26D0F-0FDB-4187-9898-A172E4D634B4}" destId="{48A47C1D-ECDA-4743-93D2-247B7C5DC8F4}" srcOrd="0" destOrd="0" presId="urn:microsoft.com/office/officeart/2005/8/layout/vList2"/>
    <dgm:cxn modelId="{8982FFCC-66B0-464A-B42D-6B4BD245BCC0}" type="presOf" srcId="{EE7C28EE-3693-49F0-A004-80D6DB2D74F8}" destId="{7D81E87C-5810-4144-9B11-67DFC5BAD3FA}" srcOrd="0" destOrd="0" presId="urn:microsoft.com/office/officeart/2005/8/layout/vList2"/>
    <dgm:cxn modelId="{319DB3F1-8E30-4950-94EE-510D7BC0583E}" srcId="{73ED216D-1F8A-4383-B3E8-8747FDBDF730}" destId="{8BFF2673-DC7E-48C3-84FA-66A1ECC1E8B7}" srcOrd="0" destOrd="0" parTransId="{D0808035-C14C-4C17-B19E-6267CA6DCD31}" sibTransId="{5004ADD5-9D6D-4F42-95EA-8C93B7376288}"/>
    <dgm:cxn modelId="{0EB66F6B-27BB-42D5-91C5-5C3AE8245631}" type="presParOf" srcId="{B55D4769-9CFE-4098-8EE7-8A6A351B0CBB}" destId="{48A47C1D-ECDA-4743-93D2-247B7C5DC8F4}" srcOrd="0" destOrd="0" presId="urn:microsoft.com/office/officeart/2005/8/layout/vList2"/>
    <dgm:cxn modelId="{F3ABE230-F980-46C9-82C7-CD27CA635E6F}" type="presParOf" srcId="{B55D4769-9CFE-4098-8EE7-8A6A351B0CBB}" destId="{F08EBBAD-6332-4CD7-B35F-4E325CE73FD3}" srcOrd="1" destOrd="0" presId="urn:microsoft.com/office/officeart/2005/8/layout/vList2"/>
    <dgm:cxn modelId="{CF4D1DF4-8F08-4DDD-B254-52E5A57B145B}" type="presParOf" srcId="{B55D4769-9CFE-4098-8EE7-8A6A351B0CBB}" destId="{7D81E87C-5810-4144-9B11-67DFC5BAD3FA}" srcOrd="2" destOrd="0" presId="urn:microsoft.com/office/officeart/2005/8/layout/vList2"/>
    <dgm:cxn modelId="{8B29AD9D-F1C7-4092-8414-647D69B2B61B}" type="presParOf" srcId="{B55D4769-9CFE-4098-8EE7-8A6A351B0CBB}" destId="{15B1668F-8437-44D1-8456-782EA52603AE}" srcOrd="3" destOrd="0" presId="urn:microsoft.com/office/officeart/2005/8/layout/vList2"/>
    <dgm:cxn modelId="{60EA23A0-C6CA-4B30-826E-50A95FC78849}" type="presParOf" srcId="{B55D4769-9CFE-4098-8EE7-8A6A351B0CBB}" destId="{74BF6C4D-A899-40F1-B043-0FD5F9939141}" srcOrd="4" destOrd="0" presId="urn:microsoft.com/office/officeart/2005/8/layout/vList2"/>
    <dgm:cxn modelId="{214B5DFA-B895-4F6C-AF10-6426837D115D}" type="presParOf" srcId="{B55D4769-9CFE-4098-8EE7-8A6A351B0CBB}" destId="{CDFD24F9-5CB3-4994-9823-5F4A315B9FF3}" srcOrd="5" destOrd="0" presId="urn:microsoft.com/office/officeart/2005/8/layout/vList2"/>
    <dgm:cxn modelId="{DECAABF8-1680-4B8B-9675-E5629C147096}" type="presParOf" srcId="{B55D4769-9CFE-4098-8EE7-8A6A351B0CBB}" destId="{8F762501-64B7-493D-805A-BC0BCDBB8CC3}" srcOrd="6" destOrd="0" presId="urn:microsoft.com/office/officeart/2005/8/layout/vList2"/>
    <dgm:cxn modelId="{5D45FCEB-E0CE-4826-BD50-0F61EA3F9786}" type="presParOf" srcId="{B55D4769-9CFE-4098-8EE7-8A6A351B0CBB}" destId="{E1F19402-6CBC-4E0A-9AE5-4DB6B443652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A4AD48E-90C1-4853-9E38-63C4332681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2B825F5-2092-4572-A072-7EFCE28407E4}">
      <dgm:prSet/>
      <dgm:spPr>
        <a:solidFill>
          <a:schemeClr val="accent1"/>
        </a:solidFill>
      </dgm:spPr>
      <dgm:t>
        <a:bodyPr/>
        <a:lstStyle/>
        <a:p>
          <a:r>
            <a:rPr lang="en-US" dirty="0"/>
            <a:t>Complaints have to be put in writing </a:t>
          </a:r>
        </a:p>
      </dgm:t>
    </dgm:pt>
    <dgm:pt modelId="{74BB7D77-123D-4EB0-9D68-8FB216DF839E}" type="parTrans" cxnId="{06791AFB-CDC6-45BB-B129-64CD35C502AA}">
      <dgm:prSet/>
      <dgm:spPr/>
      <dgm:t>
        <a:bodyPr/>
        <a:lstStyle/>
        <a:p>
          <a:endParaRPr lang="en-US"/>
        </a:p>
      </dgm:t>
    </dgm:pt>
    <dgm:pt modelId="{869A8A21-BD1E-49B9-BA41-E200AF02899E}" type="sibTrans" cxnId="{06791AFB-CDC6-45BB-B129-64CD35C502AA}">
      <dgm:prSet/>
      <dgm:spPr/>
      <dgm:t>
        <a:bodyPr/>
        <a:lstStyle/>
        <a:p>
          <a:endParaRPr lang="en-US"/>
        </a:p>
      </dgm:t>
    </dgm:pt>
    <dgm:pt modelId="{4BFD92B6-EA82-430D-85E6-0BA0BBFDB497}">
      <dgm:prSet/>
      <dgm:spPr>
        <a:solidFill>
          <a:srgbClr val="FF0000"/>
        </a:solidFill>
      </dgm:spPr>
      <dgm:t>
        <a:bodyPr/>
        <a:lstStyle/>
        <a:p>
          <a:pPr algn="ctr"/>
          <a:r>
            <a:rPr lang="en-US" b="1"/>
            <a:t>NO</a:t>
          </a:r>
          <a:endParaRPr lang="en-US"/>
        </a:p>
      </dgm:t>
    </dgm:pt>
    <dgm:pt modelId="{FD30160E-650C-4AE8-9717-795417E3C8AE}" type="parTrans" cxnId="{272EB6A0-D813-4D36-8CA0-A0408069BB7D}">
      <dgm:prSet/>
      <dgm:spPr/>
      <dgm:t>
        <a:bodyPr/>
        <a:lstStyle/>
        <a:p>
          <a:endParaRPr lang="en-US"/>
        </a:p>
      </dgm:t>
    </dgm:pt>
    <dgm:pt modelId="{9DA01DB0-0259-4196-9E74-61976334CE0C}" type="sibTrans" cxnId="{272EB6A0-D813-4D36-8CA0-A0408069BB7D}">
      <dgm:prSet/>
      <dgm:spPr/>
      <dgm:t>
        <a:bodyPr/>
        <a:lstStyle/>
        <a:p>
          <a:endParaRPr lang="en-US"/>
        </a:p>
      </dgm:t>
    </dgm:pt>
    <dgm:pt modelId="{DFDBC281-3640-40A3-9CD9-9C2008B85405}" type="pres">
      <dgm:prSet presAssocID="{3A4AD48E-90C1-4853-9E38-63C43326817F}" presName="linear" presStyleCnt="0">
        <dgm:presLayoutVars>
          <dgm:animLvl val="lvl"/>
          <dgm:resizeHandles val="exact"/>
        </dgm:presLayoutVars>
      </dgm:prSet>
      <dgm:spPr/>
    </dgm:pt>
    <dgm:pt modelId="{E9142F24-55D5-4D2B-8F0D-99B94542036A}" type="pres">
      <dgm:prSet presAssocID="{12B825F5-2092-4572-A072-7EFCE28407E4}" presName="parentText" presStyleLbl="node1" presStyleIdx="0" presStyleCnt="2">
        <dgm:presLayoutVars>
          <dgm:chMax val="0"/>
          <dgm:bulletEnabled val="1"/>
        </dgm:presLayoutVars>
      </dgm:prSet>
      <dgm:spPr/>
    </dgm:pt>
    <dgm:pt modelId="{2E3BEFF2-B65D-45E8-A4E6-C5744E14F4AB}" type="pres">
      <dgm:prSet presAssocID="{869A8A21-BD1E-49B9-BA41-E200AF02899E}" presName="spacer" presStyleCnt="0"/>
      <dgm:spPr/>
    </dgm:pt>
    <dgm:pt modelId="{04060F92-5E8E-4868-B451-81E529B3C22C}" type="pres">
      <dgm:prSet presAssocID="{4BFD92B6-EA82-430D-85E6-0BA0BBFDB497}" presName="parentText" presStyleLbl="node1" presStyleIdx="1" presStyleCnt="2">
        <dgm:presLayoutVars>
          <dgm:chMax val="0"/>
          <dgm:bulletEnabled val="1"/>
        </dgm:presLayoutVars>
      </dgm:prSet>
      <dgm:spPr/>
    </dgm:pt>
  </dgm:ptLst>
  <dgm:cxnLst>
    <dgm:cxn modelId="{56B8AA4B-BB1D-41A6-ACCB-8F90F2486532}" type="presOf" srcId="{12B825F5-2092-4572-A072-7EFCE28407E4}" destId="{E9142F24-55D5-4D2B-8F0D-99B94542036A}" srcOrd="0" destOrd="0" presId="urn:microsoft.com/office/officeart/2005/8/layout/vList2"/>
    <dgm:cxn modelId="{F2ED7092-423A-41E0-AB6F-A8EB7D60EA90}" type="presOf" srcId="{3A4AD48E-90C1-4853-9E38-63C43326817F}" destId="{DFDBC281-3640-40A3-9CD9-9C2008B85405}" srcOrd="0" destOrd="0" presId="urn:microsoft.com/office/officeart/2005/8/layout/vList2"/>
    <dgm:cxn modelId="{C71C0994-8A0B-42BE-BEFB-BC7ADAD1EF0C}" type="presOf" srcId="{4BFD92B6-EA82-430D-85E6-0BA0BBFDB497}" destId="{04060F92-5E8E-4868-B451-81E529B3C22C}" srcOrd="0" destOrd="0" presId="urn:microsoft.com/office/officeart/2005/8/layout/vList2"/>
    <dgm:cxn modelId="{272EB6A0-D813-4D36-8CA0-A0408069BB7D}" srcId="{3A4AD48E-90C1-4853-9E38-63C43326817F}" destId="{4BFD92B6-EA82-430D-85E6-0BA0BBFDB497}" srcOrd="1" destOrd="0" parTransId="{FD30160E-650C-4AE8-9717-795417E3C8AE}" sibTransId="{9DA01DB0-0259-4196-9E74-61976334CE0C}"/>
    <dgm:cxn modelId="{06791AFB-CDC6-45BB-B129-64CD35C502AA}" srcId="{3A4AD48E-90C1-4853-9E38-63C43326817F}" destId="{12B825F5-2092-4572-A072-7EFCE28407E4}" srcOrd="0" destOrd="0" parTransId="{74BB7D77-123D-4EB0-9D68-8FB216DF839E}" sibTransId="{869A8A21-BD1E-49B9-BA41-E200AF02899E}"/>
    <dgm:cxn modelId="{93100EB4-A1C7-478F-8527-4D75B671C7A2}" type="presParOf" srcId="{DFDBC281-3640-40A3-9CD9-9C2008B85405}" destId="{E9142F24-55D5-4D2B-8F0D-99B94542036A}" srcOrd="0" destOrd="0" presId="urn:microsoft.com/office/officeart/2005/8/layout/vList2"/>
    <dgm:cxn modelId="{0B6B5598-7DF8-457A-B197-0FD1BF2238BD}" type="presParOf" srcId="{DFDBC281-3640-40A3-9CD9-9C2008B85405}" destId="{2E3BEFF2-B65D-45E8-A4E6-C5744E14F4AB}" srcOrd="1" destOrd="0" presId="urn:microsoft.com/office/officeart/2005/8/layout/vList2"/>
    <dgm:cxn modelId="{624E0E91-2713-467F-8CBC-C5A2CEA15903}" type="presParOf" srcId="{DFDBC281-3640-40A3-9CD9-9C2008B85405}" destId="{04060F92-5E8E-4868-B451-81E529B3C2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A4AD48E-90C1-4853-9E38-63C4332681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2B825F5-2092-4572-A072-7EFCE28407E4}">
      <dgm:prSet/>
      <dgm:spPr>
        <a:solidFill>
          <a:schemeClr val="accent1"/>
        </a:solidFill>
      </dgm:spPr>
      <dgm:t>
        <a:bodyPr/>
        <a:lstStyle/>
        <a:p>
          <a:r>
            <a:rPr lang="en-US" dirty="0"/>
            <a:t>A patient who has complained should be asked not to return to the practice</a:t>
          </a:r>
        </a:p>
      </dgm:t>
    </dgm:pt>
    <dgm:pt modelId="{74BB7D77-123D-4EB0-9D68-8FB216DF839E}" type="parTrans" cxnId="{06791AFB-CDC6-45BB-B129-64CD35C502AA}">
      <dgm:prSet/>
      <dgm:spPr/>
      <dgm:t>
        <a:bodyPr/>
        <a:lstStyle/>
        <a:p>
          <a:endParaRPr lang="en-US"/>
        </a:p>
      </dgm:t>
    </dgm:pt>
    <dgm:pt modelId="{869A8A21-BD1E-49B9-BA41-E200AF02899E}" type="sibTrans" cxnId="{06791AFB-CDC6-45BB-B129-64CD35C502AA}">
      <dgm:prSet/>
      <dgm:spPr/>
      <dgm:t>
        <a:bodyPr/>
        <a:lstStyle/>
        <a:p>
          <a:endParaRPr lang="en-US"/>
        </a:p>
      </dgm:t>
    </dgm:pt>
    <dgm:pt modelId="{4BFD92B6-EA82-430D-85E6-0BA0BBFDB497}">
      <dgm:prSet/>
      <dgm:spPr>
        <a:solidFill>
          <a:srgbClr val="FF0000"/>
        </a:solidFill>
      </dgm:spPr>
      <dgm:t>
        <a:bodyPr/>
        <a:lstStyle/>
        <a:p>
          <a:pPr algn="ctr"/>
          <a:r>
            <a:rPr lang="en-US" b="1" dirty="0"/>
            <a:t>NO</a:t>
          </a:r>
          <a:endParaRPr lang="en-US" dirty="0"/>
        </a:p>
      </dgm:t>
    </dgm:pt>
    <dgm:pt modelId="{FD30160E-650C-4AE8-9717-795417E3C8AE}" type="parTrans" cxnId="{272EB6A0-D813-4D36-8CA0-A0408069BB7D}">
      <dgm:prSet/>
      <dgm:spPr/>
      <dgm:t>
        <a:bodyPr/>
        <a:lstStyle/>
        <a:p>
          <a:endParaRPr lang="en-US"/>
        </a:p>
      </dgm:t>
    </dgm:pt>
    <dgm:pt modelId="{9DA01DB0-0259-4196-9E74-61976334CE0C}" type="sibTrans" cxnId="{272EB6A0-D813-4D36-8CA0-A0408069BB7D}">
      <dgm:prSet/>
      <dgm:spPr/>
      <dgm:t>
        <a:bodyPr/>
        <a:lstStyle/>
        <a:p>
          <a:endParaRPr lang="en-US"/>
        </a:p>
      </dgm:t>
    </dgm:pt>
    <dgm:pt modelId="{DFDBC281-3640-40A3-9CD9-9C2008B85405}" type="pres">
      <dgm:prSet presAssocID="{3A4AD48E-90C1-4853-9E38-63C43326817F}" presName="linear" presStyleCnt="0">
        <dgm:presLayoutVars>
          <dgm:animLvl val="lvl"/>
          <dgm:resizeHandles val="exact"/>
        </dgm:presLayoutVars>
      </dgm:prSet>
      <dgm:spPr/>
    </dgm:pt>
    <dgm:pt modelId="{E9142F24-55D5-4D2B-8F0D-99B94542036A}" type="pres">
      <dgm:prSet presAssocID="{12B825F5-2092-4572-A072-7EFCE28407E4}" presName="parentText" presStyleLbl="node1" presStyleIdx="0" presStyleCnt="2">
        <dgm:presLayoutVars>
          <dgm:chMax val="0"/>
          <dgm:bulletEnabled val="1"/>
        </dgm:presLayoutVars>
      </dgm:prSet>
      <dgm:spPr/>
    </dgm:pt>
    <dgm:pt modelId="{2E3BEFF2-B65D-45E8-A4E6-C5744E14F4AB}" type="pres">
      <dgm:prSet presAssocID="{869A8A21-BD1E-49B9-BA41-E200AF02899E}" presName="spacer" presStyleCnt="0"/>
      <dgm:spPr/>
    </dgm:pt>
    <dgm:pt modelId="{04060F92-5E8E-4868-B451-81E529B3C22C}" type="pres">
      <dgm:prSet presAssocID="{4BFD92B6-EA82-430D-85E6-0BA0BBFDB497}" presName="parentText" presStyleLbl="node1" presStyleIdx="1" presStyleCnt="2">
        <dgm:presLayoutVars>
          <dgm:chMax val="0"/>
          <dgm:bulletEnabled val="1"/>
        </dgm:presLayoutVars>
      </dgm:prSet>
      <dgm:spPr/>
    </dgm:pt>
  </dgm:ptLst>
  <dgm:cxnLst>
    <dgm:cxn modelId="{56B8AA4B-BB1D-41A6-ACCB-8F90F2486532}" type="presOf" srcId="{12B825F5-2092-4572-A072-7EFCE28407E4}" destId="{E9142F24-55D5-4D2B-8F0D-99B94542036A}" srcOrd="0" destOrd="0" presId="urn:microsoft.com/office/officeart/2005/8/layout/vList2"/>
    <dgm:cxn modelId="{F2ED7092-423A-41E0-AB6F-A8EB7D60EA90}" type="presOf" srcId="{3A4AD48E-90C1-4853-9E38-63C43326817F}" destId="{DFDBC281-3640-40A3-9CD9-9C2008B85405}" srcOrd="0" destOrd="0" presId="urn:microsoft.com/office/officeart/2005/8/layout/vList2"/>
    <dgm:cxn modelId="{C71C0994-8A0B-42BE-BEFB-BC7ADAD1EF0C}" type="presOf" srcId="{4BFD92B6-EA82-430D-85E6-0BA0BBFDB497}" destId="{04060F92-5E8E-4868-B451-81E529B3C22C}" srcOrd="0" destOrd="0" presId="urn:microsoft.com/office/officeart/2005/8/layout/vList2"/>
    <dgm:cxn modelId="{272EB6A0-D813-4D36-8CA0-A0408069BB7D}" srcId="{3A4AD48E-90C1-4853-9E38-63C43326817F}" destId="{4BFD92B6-EA82-430D-85E6-0BA0BBFDB497}" srcOrd="1" destOrd="0" parTransId="{FD30160E-650C-4AE8-9717-795417E3C8AE}" sibTransId="{9DA01DB0-0259-4196-9E74-61976334CE0C}"/>
    <dgm:cxn modelId="{06791AFB-CDC6-45BB-B129-64CD35C502AA}" srcId="{3A4AD48E-90C1-4853-9E38-63C43326817F}" destId="{12B825F5-2092-4572-A072-7EFCE28407E4}" srcOrd="0" destOrd="0" parTransId="{74BB7D77-123D-4EB0-9D68-8FB216DF839E}" sibTransId="{869A8A21-BD1E-49B9-BA41-E200AF02899E}"/>
    <dgm:cxn modelId="{93100EB4-A1C7-478F-8527-4D75B671C7A2}" type="presParOf" srcId="{DFDBC281-3640-40A3-9CD9-9C2008B85405}" destId="{E9142F24-55D5-4D2B-8F0D-99B94542036A}" srcOrd="0" destOrd="0" presId="urn:microsoft.com/office/officeart/2005/8/layout/vList2"/>
    <dgm:cxn modelId="{0B6B5598-7DF8-457A-B197-0FD1BF2238BD}" type="presParOf" srcId="{DFDBC281-3640-40A3-9CD9-9C2008B85405}" destId="{2E3BEFF2-B65D-45E8-A4E6-C5744E14F4AB}" srcOrd="1" destOrd="0" presId="urn:microsoft.com/office/officeart/2005/8/layout/vList2"/>
    <dgm:cxn modelId="{624E0E91-2713-467F-8CBC-C5A2CEA15903}" type="presParOf" srcId="{DFDBC281-3640-40A3-9CD9-9C2008B85405}" destId="{04060F92-5E8E-4868-B451-81E529B3C2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A4AD48E-90C1-4853-9E38-63C4332681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2B825F5-2092-4572-A072-7EFCE28407E4}">
      <dgm:prSet/>
      <dgm:spPr>
        <a:solidFill>
          <a:schemeClr val="accent1"/>
        </a:solidFill>
      </dgm:spPr>
      <dgm:t>
        <a:bodyPr/>
        <a:lstStyle/>
        <a:p>
          <a:r>
            <a:rPr lang="en-US" altLang="en-US" dirty="0">
              <a:solidFill>
                <a:schemeClr val="bg1"/>
              </a:solidFill>
              <a:latin typeface="Arial" pitchFamily="34" charset="0"/>
              <a:cs typeface="Arial" pitchFamily="34" charset="0"/>
              <a:sym typeface="Arial" pitchFamily="34" charset="0"/>
            </a:rPr>
            <a:t>You have to respond to a complaint within 10 working days </a:t>
          </a:r>
          <a:endParaRPr lang="en-US" dirty="0">
            <a:solidFill>
              <a:schemeClr val="bg1"/>
            </a:solidFill>
          </a:endParaRPr>
        </a:p>
      </dgm:t>
    </dgm:pt>
    <dgm:pt modelId="{74BB7D77-123D-4EB0-9D68-8FB216DF839E}" type="parTrans" cxnId="{06791AFB-CDC6-45BB-B129-64CD35C502AA}">
      <dgm:prSet/>
      <dgm:spPr/>
      <dgm:t>
        <a:bodyPr/>
        <a:lstStyle/>
        <a:p>
          <a:endParaRPr lang="en-US"/>
        </a:p>
      </dgm:t>
    </dgm:pt>
    <dgm:pt modelId="{869A8A21-BD1E-49B9-BA41-E200AF02899E}" type="sibTrans" cxnId="{06791AFB-CDC6-45BB-B129-64CD35C502AA}">
      <dgm:prSet/>
      <dgm:spPr/>
      <dgm:t>
        <a:bodyPr/>
        <a:lstStyle/>
        <a:p>
          <a:endParaRPr lang="en-US"/>
        </a:p>
      </dgm:t>
    </dgm:pt>
    <dgm:pt modelId="{4BFD92B6-EA82-430D-85E6-0BA0BBFDB497}">
      <dgm:prSet/>
      <dgm:spPr>
        <a:solidFill>
          <a:srgbClr val="FF0000"/>
        </a:solidFill>
      </dgm:spPr>
      <dgm:t>
        <a:bodyPr/>
        <a:lstStyle/>
        <a:p>
          <a:pPr algn="ctr"/>
          <a:r>
            <a:rPr lang="en-US" b="1" dirty="0"/>
            <a:t>NO</a:t>
          </a:r>
          <a:endParaRPr lang="en-US" dirty="0"/>
        </a:p>
      </dgm:t>
    </dgm:pt>
    <dgm:pt modelId="{FD30160E-650C-4AE8-9717-795417E3C8AE}" type="parTrans" cxnId="{272EB6A0-D813-4D36-8CA0-A0408069BB7D}">
      <dgm:prSet/>
      <dgm:spPr/>
      <dgm:t>
        <a:bodyPr/>
        <a:lstStyle/>
        <a:p>
          <a:endParaRPr lang="en-US"/>
        </a:p>
      </dgm:t>
    </dgm:pt>
    <dgm:pt modelId="{9DA01DB0-0259-4196-9E74-61976334CE0C}" type="sibTrans" cxnId="{272EB6A0-D813-4D36-8CA0-A0408069BB7D}">
      <dgm:prSet/>
      <dgm:spPr/>
      <dgm:t>
        <a:bodyPr/>
        <a:lstStyle/>
        <a:p>
          <a:endParaRPr lang="en-US"/>
        </a:p>
      </dgm:t>
    </dgm:pt>
    <dgm:pt modelId="{DFDBC281-3640-40A3-9CD9-9C2008B85405}" type="pres">
      <dgm:prSet presAssocID="{3A4AD48E-90C1-4853-9E38-63C43326817F}" presName="linear" presStyleCnt="0">
        <dgm:presLayoutVars>
          <dgm:animLvl val="lvl"/>
          <dgm:resizeHandles val="exact"/>
        </dgm:presLayoutVars>
      </dgm:prSet>
      <dgm:spPr/>
    </dgm:pt>
    <dgm:pt modelId="{E9142F24-55D5-4D2B-8F0D-99B94542036A}" type="pres">
      <dgm:prSet presAssocID="{12B825F5-2092-4572-A072-7EFCE28407E4}" presName="parentText" presStyleLbl="node1" presStyleIdx="0" presStyleCnt="2">
        <dgm:presLayoutVars>
          <dgm:chMax val="0"/>
          <dgm:bulletEnabled val="1"/>
        </dgm:presLayoutVars>
      </dgm:prSet>
      <dgm:spPr/>
    </dgm:pt>
    <dgm:pt modelId="{2E3BEFF2-B65D-45E8-A4E6-C5744E14F4AB}" type="pres">
      <dgm:prSet presAssocID="{869A8A21-BD1E-49B9-BA41-E200AF02899E}" presName="spacer" presStyleCnt="0"/>
      <dgm:spPr/>
    </dgm:pt>
    <dgm:pt modelId="{04060F92-5E8E-4868-B451-81E529B3C22C}" type="pres">
      <dgm:prSet presAssocID="{4BFD92B6-EA82-430D-85E6-0BA0BBFDB497}" presName="parentText" presStyleLbl="node1" presStyleIdx="1" presStyleCnt="2">
        <dgm:presLayoutVars>
          <dgm:chMax val="0"/>
          <dgm:bulletEnabled val="1"/>
        </dgm:presLayoutVars>
      </dgm:prSet>
      <dgm:spPr/>
    </dgm:pt>
  </dgm:ptLst>
  <dgm:cxnLst>
    <dgm:cxn modelId="{56B8AA4B-BB1D-41A6-ACCB-8F90F2486532}" type="presOf" srcId="{12B825F5-2092-4572-A072-7EFCE28407E4}" destId="{E9142F24-55D5-4D2B-8F0D-99B94542036A}" srcOrd="0" destOrd="0" presId="urn:microsoft.com/office/officeart/2005/8/layout/vList2"/>
    <dgm:cxn modelId="{F2ED7092-423A-41E0-AB6F-A8EB7D60EA90}" type="presOf" srcId="{3A4AD48E-90C1-4853-9E38-63C43326817F}" destId="{DFDBC281-3640-40A3-9CD9-9C2008B85405}" srcOrd="0" destOrd="0" presId="urn:microsoft.com/office/officeart/2005/8/layout/vList2"/>
    <dgm:cxn modelId="{C71C0994-8A0B-42BE-BEFB-BC7ADAD1EF0C}" type="presOf" srcId="{4BFD92B6-EA82-430D-85E6-0BA0BBFDB497}" destId="{04060F92-5E8E-4868-B451-81E529B3C22C}" srcOrd="0" destOrd="0" presId="urn:microsoft.com/office/officeart/2005/8/layout/vList2"/>
    <dgm:cxn modelId="{272EB6A0-D813-4D36-8CA0-A0408069BB7D}" srcId="{3A4AD48E-90C1-4853-9E38-63C43326817F}" destId="{4BFD92B6-EA82-430D-85E6-0BA0BBFDB497}" srcOrd="1" destOrd="0" parTransId="{FD30160E-650C-4AE8-9717-795417E3C8AE}" sibTransId="{9DA01DB0-0259-4196-9E74-61976334CE0C}"/>
    <dgm:cxn modelId="{06791AFB-CDC6-45BB-B129-64CD35C502AA}" srcId="{3A4AD48E-90C1-4853-9E38-63C43326817F}" destId="{12B825F5-2092-4572-A072-7EFCE28407E4}" srcOrd="0" destOrd="0" parTransId="{74BB7D77-123D-4EB0-9D68-8FB216DF839E}" sibTransId="{869A8A21-BD1E-49B9-BA41-E200AF02899E}"/>
    <dgm:cxn modelId="{93100EB4-A1C7-478F-8527-4D75B671C7A2}" type="presParOf" srcId="{DFDBC281-3640-40A3-9CD9-9C2008B85405}" destId="{E9142F24-55D5-4D2B-8F0D-99B94542036A}" srcOrd="0" destOrd="0" presId="urn:microsoft.com/office/officeart/2005/8/layout/vList2"/>
    <dgm:cxn modelId="{0B6B5598-7DF8-457A-B197-0FD1BF2238BD}" type="presParOf" srcId="{DFDBC281-3640-40A3-9CD9-9C2008B85405}" destId="{2E3BEFF2-B65D-45E8-A4E6-C5744E14F4AB}" srcOrd="1" destOrd="0" presId="urn:microsoft.com/office/officeart/2005/8/layout/vList2"/>
    <dgm:cxn modelId="{624E0E91-2713-467F-8CBC-C5A2CEA15903}" type="presParOf" srcId="{DFDBC281-3640-40A3-9CD9-9C2008B85405}" destId="{04060F92-5E8E-4868-B451-81E529B3C2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A4AD48E-90C1-4853-9E38-63C4332681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2B825F5-2092-4572-A072-7EFCE28407E4}">
      <dgm:prSet/>
      <dgm:spPr>
        <a:solidFill>
          <a:schemeClr val="accent1"/>
        </a:solidFill>
      </dgm:spPr>
      <dgm:t>
        <a:bodyPr/>
        <a:lstStyle/>
        <a:p>
          <a:r>
            <a:rPr lang="en-US" altLang="en-US" dirty="0">
              <a:solidFill>
                <a:schemeClr val="bg1"/>
              </a:solidFill>
              <a:latin typeface="Arial" pitchFamily="34" charset="0"/>
              <a:cs typeface="Arial" pitchFamily="34" charset="0"/>
              <a:sym typeface="Arial" pitchFamily="34" charset="0"/>
            </a:rPr>
            <a:t>After complaining to the practice a patient can complain to the ICB</a:t>
          </a:r>
          <a:endParaRPr lang="en-US" dirty="0">
            <a:solidFill>
              <a:schemeClr val="bg1"/>
            </a:solidFill>
          </a:endParaRPr>
        </a:p>
      </dgm:t>
    </dgm:pt>
    <dgm:pt modelId="{74BB7D77-123D-4EB0-9D68-8FB216DF839E}" type="parTrans" cxnId="{06791AFB-CDC6-45BB-B129-64CD35C502AA}">
      <dgm:prSet/>
      <dgm:spPr/>
      <dgm:t>
        <a:bodyPr/>
        <a:lstStyle/>
        <a:p>
          <a:endParaRPr lang="en-US"/>
        </a:p>
      </dgm:t>
    </dgm:pt>
    <dgm:pt modelId="{869A8A21-BD1E-49B9-BA41-E200AF02899E}" type="sibTrans" cxnId="{06791AFB-CDC6-45BB-B129-64CD35C502AA}">
      <dgm:prSet/>
      <dgm:spPr/>
      <dgm:t>
        <a:bodyPr/>
        <a:lstStyle/>
        <a:p>
          <a:endParaRPr lang="en-US"/>
        </a:p>
      </dgm:t>
    </dgm:pt>
    <dgm:pt modelId="{4BFD92B6-EA82-430D-85E6-0BA0BBFDB497}">
      <dgm:prSet/>
      <dgm:spPr>
        <a:solidFill>
          <a:srgbClr val="FF0000"/>
        </a:solidFill>
      </dgm:spPr>
      <dgm:t>
        <a:bodyPr/>
        <a:lstStyle/>
        <a:p>
          <a:pPr algn="ctr"/>
          <a:r>
            <a:rPr lang="en-US" b="1" dirty="0"/>
            <a:t>NO</a:t>
          </a:r>
          <a:endParaRPr lang="en-US" dirty="0"/>
        </a:p>
      </dgm:t>
    </dgm:pt>
    <dgm:pt modelId="{FD30160E-650C-4AE8-9717-795417E3C8AE}" type="parTrans" cxnId="{272EB6A0-D813-4D36-8CA0-A0408069BB7D}">
      <dgm:prSet/>
      <dgm:spPr/>
      <dgm:t>
        <a:bodyPr/>
        <a:lstStyle/>
        <a:p>
          <a:endParaRPr lang="en-US"/>
        </a:p>
      </dgm:t>
    </dgm:pt>
    <dgm:pt modelId="{9DA01DB0-0259-4196-9E74-61976334CE0C}" type="sibTrans" cxnId="{272EB6A0-D813-4D36-8CA0-A0408069BB7D}">
      <dgm:prSet/>
      <dgm:spPr/>
      <dgm:t>
        <a:bodyPr/>
        <a:lstStyle/>
        <a:p>
          <a:endParaRPr lang="en-US"/>
        </a:p>
      </dgm:t>
    </dgm:pt>
    <dgm:pt modelId="{DFDBC281-3640-40A3-9CD9-9C2008B85405}" type="pres">
      <dgm:prSet presAssocID="{3A4AD48E-90C1-4853-9E38-63C43326817F}" presName="linear" presStyleCnt="0">
        <dgm:presLayoutVars>
          <dgm:animLvl val="lvl"/>
          <dgm:resizeHandles val="exact"/>
        </dgm:presLayoutVars>
      </dgm:prSet>
      <dgm:spPr/>
    </dgm:pt>
    <dgm:pt modelId="{E9142F24-55D5-4D2B-8F0D-99B94542036A}" type="pres">
      <dgm:prSet presAssocID="{12B825F5-2092-4572-A072-7EFCE28407E4}" presName="parentText" presStyleLbl="node1" presStyleIdx="0" presStyleCnt="2">
        <dgm:presLayoutVars>
          <dgm:chMax val="0"/>
          <dgm:bulletEnabled val="1"/>
        </dgm:presLayoutVars>
      </dgm:prSet>
      <dgm:spPr/>
    </dgm:pt>
    <dgm:pt modelId="{2E3BEFF2-B65D-45E8-A4E6-C5744E14F4AB}" type="pres">
      <dgm:prSet presAssocID="{869A8A21-BD1E-49B9-BA41-E200AF02899E}" presName="spacer" presStyleCnt="0"/>
      <dgm:spPr/>
    </dgm:pt>
    <dgm:pt modelId="{04060F92-5E8E-4868-B451-81E529B3C22C}" type="pres">
      <dgm:prSet presAssocID="{4BFD92B6-EA82-430D-85E6-0BA0BBFDB497}" presName="parentText" presStyleLbl="node1" presStyleIdx="1" presStyleCnt="2">
        <dgm:presLayoutVars>
          <dgm:chMax val="0"/>
          <dgm:bulletEnabled val="1"/>
        </dgm:presLayoutVars>
      </dgm:prSet>
      <dgm:spPr/>
    </dgm:pt>
  </dgm:ptLst>
  <dgm:cxnLst>
    <dgm:cxn modelId="{56B8AA4B-BB1D-41A6-ACCB-8F90F2486532}" type="presOf" srcId="{12B825F5-2092-4572-A072-7EFCE28407E4}" destId="{E9142F24-55D5-4D2B-8F0D-99B94542036A}" srcOrd="0" destOrd="0" presId="urn:microsoft.com/office/officeart/2005/8/layout/vList2"/>
    <dgm:cxn modelId="{F2ED7092-423A-41E0-AB6F-A8EB7D60EA90}" type="presOf" srcId="{3A4AD48E-90C1-4853-9E38-63C43326817F}" destId="{DFDBC281-3640-40A3-9CD9-9C2008B85405}" srcOrd="0" destOrd="0" presId="urn:microsoft.com/office/officeart/2005/8/layout/vList2"/>
    <dgm:cxn modelId="{C71C0994-8A0B-42BE-BEFB-BC7ADAD1EF0C}" type="presOf" srcId="{4BFD92B6-EA82-430D-85E6-0BA0BBFDB497}" destId="{04060F92-5E8E-4868-B451-81E529B3C22C}" srcOrd="0" destOrd="0" presId="urn:microsoft.com/office/officeart/2005/8/layout/vList2"/>
    <dgm:cxn modelId="{272EB6A0-D813-4D36-8CA0-A0408069BB7D}" srcId="{3A4AD48E-90C1-4853-9E38-63C43326817F}" destId="{4BFD92B6-EA82-430D-85E6-0BA0BBFDB497}" srcOrd="1" destOrd="0" parTransId="{FD30160E-650C-4AE8-9717-795417E3C8AE}" sibTransId="{9DA01DB0-0259-4196-9E74-61976334CE0C}"/>
    <dgm:cxn modelId="{06791AFB-CDC6-45BB-B129-64CD35C502AA}" srcId="{3A4AD48E-90C1-4853-9E38-63C43326817F}" destId="{12B825F5-2092-4572-A072-7EFCE28407E4}" srcOrd="0" destOrd="0" parTransId="{74BB7D77-123D-4EB0-9D68-8FB216DF839E}" sibTransId="{869A8A21-BD1E-49B9-BA41-E200AF02899E}"/>
    <dgm:cxn modelId="{93100EB4-A1C7-478F-8527-4D75B671C7A2}" type="presParOf" srcId="{DFDBC281-3640-40A3-9CD9-9C2008B85405}" destId="{E9142F24-55D5-4D2B-8F0D-99B94542036A}" srcOrd="0" destOrd="0" presId="urn:microsoft.com/office/officeart/2005/8/layout/vList2"/>
    <dgm:cxn modelId="{0B6B5598-7DF8-457A-B197-0FD1BF2238BD}" type="presParOf" srcId="{DFDBC281-3640-40A3-9CD9-9C2008B85405}" destId="{2E3BEFF2-B65D-45E8-A4E6-C5744E14F4AB}" srcOrd="1" destOrd="0" presId="urn:microsoft.com/office/officeart/2005/8/layout/vList2"/>
    <dgm:cxn modelId="{624E0E91-2713-467F-8CBC-C5A2CEA15903}" type="presParOf" srcId="{DFDBC281-3640-40A3-9CD9-9C2008B85405}" destId="{04060F92-5E8E-4868-B451-81E529B3C2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1" dirty="0"/>
            <a:t>The Regulations</a:t>
          </a:r>
          <a:endParaRPr lang="en-US" b="1"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0"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E31062-4CCC-476C-94E6-820BDD18CBE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50E1853-9894-432E-8A8F-8947E0F7CA07}">
      <dgm:prSet/>
      <dgm:spPr/>
      <dgm:t>
        <a:bodyPr/>
        <a:lstStyle/>
        <a:p>
          <a:r>
            <a:rPr lang="en-GB" b="0" dirty="0"/>
            <a:t>The Regulations</a:t>
          </a:r>
          <a:endParaRPr lang="en-US" b="0" dirty="0"/>
        </a:p>
      </dgm:t>
    </dgm:pt>
    <dgm:pt modelId="{DF04D384-85F0-48A7-8424-E386C43C5B47}" type="parTrans" cxnId="{F8224840-8764-4775-B26F-30318407B964}">
      <dgm:prSet/>
      <dgm:spPr/>
      <dgm:t>
        <a:bodyPr/>
        <a:lstStyle/>
        <a:p>
          <a:endParaRPr lang="en-US"/>
        </a:p>
      </dgm:t>
    </dgm:pt>
    <dgm:pt modelId="{08EA10EE-6BE8-42D8-B189-A30ADE2CFF7F}" type="sibTrans" cxnId="{F8224840-8764-4775-B26F-30318407B964}">
      <dgm:prSet/>
      <dgm:spPr/>
      <dgm:t>
        <a:bodyPr/>
        <a:lstStyle/>
        <a:p>
          <a:endParaRPr lang="en-US"/>
        </a:p>
      </dgm:t>
    </dgm:pt>
    <dgm:pt modelId="{431BBCC5-79D0-460C-BF93-DB4388A9A195}">
      <dgm:prSet/>
      <dgm:spPr/>
      <dgm:t>
        <a:bodyPr/>
        <a:lstStyle/>
        <a:p>
          <a:r>
            <a:rPr lang="en-US" b="1" dirty="0"/>
            <a:t>Practical tips</a:t>
          </a:r>
        </a:p>
      </dgm:t>
    </dgm:pt>
    <dgm:pt modelId="{AFEEBDFE-6245-47ED-B3B5-DD7C5E7DD1DA}" type="parTrans" cxnId="{302A62D5-B516-4E72-A328-A8A5EB58BF30}">
      <dgm:prSet/>
      <dgm:spPr/>
      <dgm:t>
        <a:bodyPr/>
        <a:lstStyle/>
        <a:p>
          <a:endParaRPr lang="en-US"/>
        </a:p>
      </dgm:t>
    </dgm:pt>
    <dgm:pt modelId="{4CD177BB-AAE3-4895-B60D-BADA35956227}" type="sibTrans" cxnId="{302A62D5-B516-4E72-A328-A8A5EB58BF30}">
      <dgm:prSet/>
      <dgm:spPr/>
      <dgm:t>
        <a:bodyPr/>
        <a:lstStyle/>
        <a:p>
          <a:endParaRPr lang="en-US"/>
        </a:p>
      </dgm:t>
    </dgm:pt>
    <dgm:pt modelId="{A7147C79-F11F-4DB2-B163-8BA3B1B645F4}">
      <dgm:prSet/>
      <dgm:spPr/>
      <dgm:t>
        <a:bodyPr/>
        <a:lstStyle/>
        <a:p>
          <a:r>
            <a:rPr lang="en-US" b="0" dirty="0"/>
            <a:t>The art of apology</a:t>
          </a:r>
        </a:p>
      </dgm:t>
    </dgm:pt>
    <dgm:pt modelId="{C9407FC2-D50B-4BD5-B8BD-C12F742DBA72}" type="parTrans" cxnId="{962FEF0A-43D6-4002-8FE3-EB1D588F30BD}">
      <dgm:prSet/>
      <dgm:spPr/>
      <dgm:t>
        <a:bodyPr/>
        <a:lstStyle/>
        <a:p>
          <a:endParaRPr lang="en-US"/>
        </a:p>
      </dgm:t>
    </dgm:pt>
    <dgm:pt modelId="{7484F0D1-5F15-43FB-BC5D-DE8D9D37C225}" type="sibTrans" cxnId="{962FEF0A-43D6-4002-8FE3-EB1D588F30BD}">
      <dgm:prSet/>
      <dgm:spPr/>
      <dgm:t>
        <a:bodyPr/>
        <a:lstStyle/>
        <a:p>
          <a:endParaRPr lang="en-US"/>
        </a:p>
      </dgm:t>
    </dgm:pt>
    <dgm:pt modelId="{B31FF3B4-985A-4DB5-B861-03E20A64E88C}">
      <dgm:prSet/>
      <dgm:spPr/>
      <dgm:t>
        <a:bodyPr/>
        <a:lstStyle/>
        <a:p>
          <a:r>
            <a:rPr lang="en-US" b="0" dirty="0"/>
            <a:t>The role of NHSE/ICB</a:t>
          </a:r>
        </a:p>
      </dgm:t>
    </dgm:pt>
    <dgm:pt modelId="{75262675-9A14-4813-81BB-2AE4C4E88F3C}" type="parTrans" cxnId="{7828A6AA-3428-4837-B5EE-DCF6C66FB31F}">
      <dgm:prSet/>
      <dgm:spPr/>
      <dgm:t>
        <a:bodyPr/>
        <a:lstStyle/>
        <a:p>
          <a:endParaRPr lang="en-US"/>
        </a:p>
      </dgm:t>
    </dgm:pt>
    <dgm:pt modelId="{F8E8BE46-F4CA-4084-8D05-82B113D69331}" type="sibTrans" cxnId="{7828A6AA-3428-4837-B5EE-DCF6C66FB31F}">
      <dgm:prSet/>
      <dgm:spPr/>
      <dgm:t>
        <a:bodyPr/>
        <a:lstStyle/>
        <a:p>
          <a:endParaRPr lang="en-US"/>
        </a:p>
      </dgm:t>
    </dgm:pt>
    <dgm:pt modelId="{25C716C5-ED7E-4E98-893D-A1D04080EDA5}">
      <dgm:prSet/>
      <dgm:spPr/>
      <dgm:t>
        <a:bodyPr/>
        <a:lstStyle/>
        <a:p>
          <a:r>
            <a:rPr lang="en-US" b="0" dirty="0"/>
            <a:t>What if things escalate? To where?</a:t>
          </a:r>
        </a:p>
      </dgm:t>
    </dgm:pt>
    <dgm:pt modelId="{7A9395E6-CF9C-4049-BE03-E18F9DC26CDC}" type="parTrans" cxnId="{FEA5F354-476A-4471-BC7D-94951F4044F6}">
      <dgm:prSet/>
      <dgm:spPr/>
      <dgm:t>
        <a:bodyPr/>
        <a:lstStyle/>
        <a:p>
          <a:endParaRPr lang="en-US"/>
        </a:p>
      </dgm:t>
    </dgm:pt>
    <dgm:pt modelId="{3F3A8F90-47E5-482C-A64F-A8F9095C3FEF}" type="sibTrans" cxnId="{FEA5F354-476A-4471-BC7D-94951F4044F6}">
      <dgm:prSet/>
      <dgm:spPr/>
      <dgm:t>
        <a:bodyPr/>
        <a:lstStyle/>
        <a:p>
          <a:endParaRPr lang="en-US"/>
        </a:p>
      </dgm:t>
    </dgm:pt>
    <dgm:pt modelId="{F3186966-BC0E-4198-89FA-EF472A0F9A40}">
      <dgm:prSet/>
      <dgm:spPr/>
      <dgm:t>
        <a:bodyPr/>
        <a:lstStyle/>
        <a:p>
          <a:r>
            <a:rPr lang="en-US" dirty="0"/>
            <a:t>Demonstrating CQC compliance</a:t>
          </a:r>
        </a:p>
      </dgm:t>
    </dgm:pt>
    <dgm:pt modelId="{149B0F19-AB08-4ED6-8308-DCAB963FEBF0}" type="parTrans" cxnId="{8E7EA44C-8C6F-448F-B356-913E0C1E6809}">
      <dgm:prSet/>
      <dgm:spPr/>
      <dgm:t>
        <a:bodyPr/>
        <a:lstStyle/>
        <a:p>
          <a:endParaRPr lang="en-US"/>
        </a:p>
      </dgm:t>
    </dgm:pt>
    <dgm:pt modelId="{AB87C9F1-6DC1-4976-866A-0A895E12C69F}" type="sibTrans" cxnId="{8E7EA44C-8C6F-448F-B356-913E0C1E6809}">
      <dgm:prSet/>
      <dgm:spPr/>
      <dgm:t>
        <a:bodyPr/>
        <a:lstStyle/>
        <a:p>
          <a:endParaRPr lang="en-US"/>
        </a:p>
      </dgm:t>
    </dgm:pt>
    <dgm:pt modelId="{E76C6E4A-5970-4FC9-A4C5-184A3FD75371}">
      <dgm:prSet/>
      <dgm:spPr/>
      <dgm:t>
        <a:bodyPr/>
        <a:lstStyle/>
        <a:p>
          <a:endParaRPr lang="en-US" dirty="0"/>
        </a:p>
      </dgm:t>
    </dgm:pt>
    <dgm:pt modelId="{57C4B841-C087-46EC-8B9B-EE5A9E61B5C2}" type="parTrans" cxnId="{18D6C55C-CE9F-48EB-87E9-C92289F0FF14}">
      <dgm:prSet/>
      <dgm:spPr/>
      <dgm:t>
        <a:bodyPr/>
        <a:lstStyle/>
        <a:p>
          <a:endParaRPr lang="en-US"/>
        </a:p>
      </dgm:t>
    </dgm:pt>
    <dgm:pt modelId="{F2B4062E-1D4F-4D8E-9554-3C2EB47C1375}" type="sibTrans" cxnId="{18D6C55C-CE9F-48EB-87E9-C92289F0FF14}">
      <dgm:prSet/>
      <dgm:spPr/>
      <dgm:t>
        <a:bodyPr/>
        <a:lstStyle/>
        <a:p>
          <a:endParaRPr lang="en-US"/>
        </a:p>
      </dgm:t>
    </dgm:pt>
    <dgm:pt modelId="{0147271F-DBB9-4BC0-A76B-554CCFB27399}" type="pres">
      <dgm:prSet presAssocID="{CCE31062-4CCC-476C-94E6-820BDD18CBE9}" presName="vert0" presStyleCnt="0">
        <dgm:presLayoutVars>
          <dgm:dir/>
          <dgm:animOne val="branch"/>
          <dgm:animLvl val="lvl"/>
        </dgm:presLayoutVars>
      </dgm:prSet>
      <dgm:spPr/>
    </dgm:pt>
    <dgm:pt modelId="{CDA21190-EAEA-472A-853C-1AC7D5C553F0}" type="pres">
      <dgm:prSet presAssocID="{050E1853-9894-432E-8A8F-8947E0F7CA07}" presName="thickLine" presStyleLbl="alignNode1" presStyleIdx="0" presStyleCnt="7"/>
      <dgm:spPr/>
    </dgm:pt>
    <dgm:pt modelId="{9C5FC42B-62E2-404F-A199-D0FE832A246A}" type="pres">
      <dgm:prSet presAssocID="{050E1853-9894-432E-8A8F-8947E0F7CA07}" presName="horz1" presStyleCnt="0"/>
      <dgm:spPr/>
    </dgm:pt>
    <dgm:pt modelId="{D80F13A3-510D-4181-8D82-61CA1A3A278E}" type="pres">
      <dgm:prSet presAssocID="{050E1853-9894-432E-8A8F-8947E0F7CA07}" presName="tx1" presStyleLbl="revTx" presStyleIdx="0" presStyleCnt="7"/>
      <dgm:spPr/>
    </dgm:pt>
    <dgm:pt modelId="{750DF4C4-57C0-4C93-B528-1F7A3D8A0096}" type="pres">
      <dgm:prSet presAssocID="{050E1853-9894-432E-8A8F-8947E0F7CA07}" presName="vert1" presStyleCnt="0"/>
      <dgm:spPr/>
    </dgm:pt>
    <dgm:pt modelId="{74160374-F250-43F6-BF48-3F0B914B2497}" type="pres">
      <dgm:prSet presAssocID="{431BBCC5-79D0-460C-BF93-DB4388A9A195}" presName="thickLine" presStyleLbl="alignNode1" presStyleIdx="1" presStyleCnt="7"/>
      <dgm:spPr/>
    </dgm:pt>
    <dgm:pt modelId="{AAD47A63-037C-435D-93F8-3F98F1D2000F}" type="pres">
      <dgm:prSet presAssocID="{431BBCC5-79D0-460C-BF93-DB4388A9A195}" presName="horz1" presStyleCnt="0"/>
      <dgm:spPr/>
    </dgm:pt>
    <dgm:pt modelId="{E4087BB2-51BF-4DDF-BA7F-0BAC56E41D36}" type="pres">
      <dgm:prSet presAssocID="{431BBCC5-79D0-460C-BF93-DB4388A9A195}" presName="tx1" presStyleLbl="revTx" presStyleIdx="1" presStyleCnt="7"/>
      <dgm:spPr/>
    </dgm:pt>
    <dgm:pt modelId="{DC17515B-ECEC-436E-8301-353691C0A183}" type="pres">
      <dgm:prSet presAssocID="{431BBCC5-79D0-460C-BF93-DB4388A9A195}" presName="vert1" presStyleCnt="0"/>
      <dgm:spPr/>
    </dgm:pt>
    <dgm:pt modelId="{FB7770B6-534E-4B00-A1BD-F017FEC19B1E}" type="pres">
      <dgm:prSet presAssocID="{A7147C79-F11F-4DB2-B163-8BA3B1B645F4}" presName="thickLine" presStyleLbl="alignNode1" presStyleIdx="2" presStyleCnt="7"/>
      <dgm:spPr/>
    </dgm:pt>
    <dgm:pt modelId="{A5BD4277-C14C-4FF5-9B7A-07202F68895D}" type="pres">
      <dgm:prSet presAssocID="{A7147C79-F11F-4DB2-B163-8BA3B1B645F4}" presName="horz1" presStyleCnt="0"/>
      <dgm:spPr/>
    </dgm:pt>
    <dgm:pt modelId="{6C715620-9FB4-4E02-AE31-B000A8997105}" type="pres">
      <dgm:prSet presAssocID="{A7147C79-F11F-4DB2-B163-8BA3B1B645F4}" presName="tx1" presStyleLbl="revTx" presStyleIdx="2" presStyleCnt="7"/>
      <dgm:spPr/>
    </dgm:pt>
    <dgm:pt modelId="{5016CB54-142B-4893-9ED3-8127EF33DC4A}" type="pres">
      <dgm:prSet presAssocID="{A7147C79-F11F-4DB2-B163-8BA3B1B645F4}" presName="vert1" presStyleCnt="0"/>
      <dgm:spPr/>
    </dgm:pt>
    <dgm:pt modelId="{FD701736-0F18-46B1-9752-F16714CCBF28}" type="pres">
      <dgm:prSet presAssocID="{B31FF3B4-985A-4DB5-B861-03E20A64E88C}" presName="thickLine" presStyleLbl="alignNode1" presStyleIdx="3" presStyleCnt="7"/>
      <dgm:spPr/>
    </dgm:pt>
    <dgm:pt modelId="{16C0BBB5-E6F8-4935-AF6E-4A3093A29B67}" type="pres">
      <dgm:prSet presAssocID="{B31FF3B4-985A-4DB5-B861-03E20A64E88C}" presName="horz1" presStyleCnt="0"/>
      <dgm:spPr/>
    </dgm:pt>
    <dgm:pt modelId="{A4B2652E-9E36-4001-8A0C-5F1025FED4E7}" type="pres">
      <dgm:prSet presAssocID="{B31FF3B4-985A-4DB5-B861-03E20A64E88C}" presName="tx1" presStyleLbl="revTx" presStyleIdx="3" presStyleCnt="7"/>
      <dgm:spPr/>
    </dgm:pt>
    <dgm:pt modelId="{550F9513-A3AE-4FB8-A87D-A7A4746DE054}" type="pres">
      <dgm:prSet presAssocID="{B31FF3B4-985A-4DB5-B861-03E20A64E88C}" presName="vert1" presStyleCnt="0"/>
      <dgm:spPr/>
    </dgm:pt>
    <dgm:pt modelId="{938910B9-3E07-4AEA-A4BF-2455F32B1FA6}" type="pres">
      <dgm:prSet presAssocID="{25C716C5-ED7E-4E98-893D-A1D04080EDA5}" presName="thickLine" presStyleLbl="alignNode1" presStyleIdx="4" presStyleCnt="7"/>
      <dgm:spPr/>
    </dgm:pt>
    <dgm:pt modelId="{09AEF9F8-7539-43E4-94AA-163361EEF4BF}" type="pres">
      <dgm:prSet presAssocID="{25C716C5-ED7E-4E98-893D-A1D04080EDA5}" presName="horz1" presStyleCnt="0"/>
      <dgm:spPr/>
    </dgm:pt>
    <dgm:pt modelId="{B0E81442-D184-43AB-B328-C88ACD98FEDD}" type="pres">
      <dgm:prSet presAssocID="{25C716C5-ED7E-4E98-893D-A1D04080EDA5}" presName="tx1" presStyleLbl="revTx" presStyleIdx="4" presStyleCnt="7"/>
      <dgm:spPr/>
    </dgm:pt>
    <dgm:pt modelId="{2DB60AF3-FFBB-43F9-824F-B02C7E6DC720}" type="pres">
      <dgm:prSet presAssocID="{25C716C5-ED7E-4E98-893D-A1D04080EDA5}" presName="vert1" presStyleCnt="0"/>
      <dgm:spPr/>
    </dgm:pt>
    <dgm:pt modelId="{34D0791C-46BB-4F24-ABF0-140FFF06B1B6}" type="pres">
      <dgm:prSet presAssocID="{F3186966-BC0E-4198-89FA-EF472A0F9A40}" presName="thickLine" presStyleLbl="alignNode1" presStyleIdx="5" presStyleCnt="7"/>
      <dgm:spPr/>
    </dgm:pt>
    <dgm:pt modelId="{50B889D9-8342-480D-8544-EFC03029244E}" type="pres">
      <dgm:prSet presAssocID="{F3186966-BC0E-4198-89FA-EF472A0F9A40}" presName="horz1" presStyleCnt="0"/>
      <dgm:spPr/>
    </dgm:pt>
    <dgm:pt modelId="{FC073314-9E45-448B-92D2-BF098AA5A041}" type="pres">
      <dgm:prSet presAssocID="{F3186966-BC0E-4198-89FA-EF472A0F9A40}" presName="tx1" presStyleLbl="revTx" presStyleIdx="5" presStyleCnt="7"/>
      <dgm:spPr/>
    </dgm:pt>
    <dgm:pt modelId="{66F7446A-9A95-46EA-9A88-81055F8D6FE7}" type="pres">
      <dgm:prSet presAssocID="{F3186966-BC0E-4198-89FA-EF472A0F9A40}" presName="vert1" presStyleCnt="0"/>
      <dgm:spPr/>
    </dgm:pt>
    <dgm:pt modelId="{6A70C264-6008-4610-BD84-0920FBE0E3F2}" type="pres">
      <dgm:prSet presAssocID="{E76C6E4A-5970-4FC9-A4C5-184A3FD75371}" presName="thickLine" presStyleLbl="alignNode1" presStyleIdx="6" presStyleCnt="7"/>
      <dgm:spPr/>
    </dgm:pt>
    <dgm:pt modelId="{28BD8BEC-EBAC-4DE0-9B4D-928BE0C040AB}" type="pres">
      <dgm:prSet presAssocID="{E76C6E4A-5970-4FC9-A4C5-184A3FD75371}" presName="horz1" presStyleCnt="0"/>
      <dgm:spPr/>
    </dgm:pt>
    <dgm:pt modelId="{A69373C2-B055-4A34-B664-FDA1461D5BEF}" type="pres">
      <dgm:prSet presAssocID="{E76C6E4A-5970-4FC9-A4C5-184A3FD75371}" presName="tx1" presStyleLbl="revTx" presStyleIdx="6" presStyleCnt="7"/>
      <dgm:spPr/>
    </dgm:pt>
    <dgm:pt modelId="{4ABBE02F-401B-4059-B2F0-CA9D1C3A4682}" type="pres">
      <dgm:prSet presAssocID="{E76C6E4A-5970-4FC9-A4C5-184A3FD75371}" presName="vert1" presStyleCnt="0"/>
      <dgm:spPr/>
    </dgm:pt>
  </dgm:ptLst>
  <dgm:cxnLst>
    <dgm:cxn modelId="{9F178C02-C4ED-4CBC-8C90-1C16695ED4DB}" type="presOf" srcId="{B31FF3B4-985A-4DB5-B861-03E20A64E88C}" destId="{A4B2652E-9E36-4001-8A0C-5F1025FED4E7}" srcOrd="0" destOrd="0" presId="urn:microsoft.com/office/officeart/2008/layout/LinedList"/>
    <dgm:cxn modelId="{962FEF0A-43D6-4002-8FE3-EB1D588F30BD}" srcId="{CCE31062-4CCC-476C-94E6-820BDD18CBE9}" destId="{A7147C79-F11F-4DB2-B163-8BA3B1B645F4}" srcOrd="2" destOrd="0" parTransId="{C9407FC2-D50B-4BD5-B8BD-C12F742DBA72}" sibTransId="{7484F0D1-5F15-43FB-BC5D-DE8D9D37C225}"/>
    <dgm:cxn modelId="{BDBD4C30-8C19-4DA4-8542-2951BE2E549D}" type="presOf" srcId="{A7147C79-F11F-4DB2-B163-8BA3B1B645F4}" destId="{6C715620-9FB4-4E02-AE31-B000A8997105}" srcOrd="0" destOrd="0" presId="urn:microsoft.com/office/officeart/2008/layout/LinedList"/>
    <dgm:cxn modelId="{F8224840-8764-4775-B26F-30318407B964}" srcId="{CCE31062-4CCC-476C-94E6-820BDD18CBE9}" destId="{050E1853-9894-432E-8A8F-8947E0F7CA07}" srcOrd="0" destOrd="0" parTransId="{DF04D384-85F0-48A7-8424-E386C43C5B47}" sibTransId="{08EA10EE-6BE8-42D8-B189-A30ADE2CFF7F}"/>
    <dgm:cxn modelId="{18D6C55C-CE9F-48EB-87E9-C92289F0FF14}" srcId="{CCE31062-4CCC-476C-94E6-820BDD18CBE9}" destId="{E76C6E4A-5970-4FC9-A4C5-184A3FD75371}" srcOrd="6" destOrd="0" parTransId="{57C4B841-C087-46EC-8B9B-EE5A9E61B5C2}" sibTransId="{F2B4062E-1D4F-4D8E-9554-3C2EB47C1375}"/>
    <dgm:cxn modelId="{8E7EA44C-8C6F-448F-B356-913E0C1E6809}" srcId="{CCE31062-4CCC-476C-94E6-820BDD18CBE9}" destId="{F3186966-BC0E-4198-89FA-EF472A0F9A40}" srcOrd="5" destOrd="0" parTransId="{149B0F19-AB08-4ED6-8308-DCAB963FEBF0}" sibTransId="{AB87C9F1-6DC1-4976-866A-0A895E12C69F}"/>
    <dgm:cxn modelId="{A1E92B4E-314D-4676-A1E4-1D13BC3236C9}" type="presOf" srcId="{F3186966-BC0E-4198-89FA-EF472A0F9A40}" destId="{FC073314-9E45-448B-92D2-BF098AA5A041}" srcOrd="0" destOrd="0" presId="urn:microsoft.com/office/officeart/2008/layout/LinedList"/>
    <dgm:cxn modelId="{FEA5F354-476A-4471-BC7D-94951F4044F6}" srcId="{CCE31062-4CCC-476C-94E6-820BDD18CBE9}" destId="{25C716C5-ED7E-4E98-893D-A1D04080EDA5}" srcOrd="4" destOrd="0" parTransId="{7A9395E6-CF9C-4049-BE03-E18F9DC26CDC}" sibTransId="{3F3A8F90-47E5-482C-A64F-A8F9095C3FEF}"/>
    <dgm:cxn modelId="{DC84CE98-CDA2-4F9E-AF21-FD001360CE44}" type="presOf" srcId="{E76C6E4A-5970-4FC9-A4C5-184A3FD75371}" destId="{A69373C2-B055-4A34-B664-FDA1461D5BEF}" srcOrd="0" destOrd="0" presId="urn:microsoft.com/office/officeart/2008/layout/LinedList"/>
    <dgm:cxn modelId="{B411F49E-1DFB-487E-B8D9-43C78FCD5CE4}" type="presOf" srcId="{431BBCC5-79D0-460C-BF93-DB4388A9A195}" destId="{E4087BB2-51BF-4DDF-BA7F-0BAC56E41D36}" srcOrd="0" destOrd="0" presId="urn:microsoft.com/office/officeart/2008/layout/LinedList"/>
    <dgm:cxn modelId="{76D9A79F-EE21-4518-A94F-241E24AE6950}" type="presOf" srcId="{050E1853-9894-432E-8A8F-8947E0F7CA07}" destId="{D80F13A3-510D-4181-8D82-61CA1A3A278E}" srcOrd="0" destOrd="0" presId="urn:microsoft.com/office/officeart/2008/layout/LinedList"/>
    <dgm:cxn modelId="{7828A6AA-3428-4837-B5EE-DCF6C66FB31F}" srcId="{CCE31062-4CCC-476C-94E6-820BDD18CBE9}" destId="{B31FF3B4-985A-4DB5-B861-03E20A64E88C}" srcOrd="3" destOrd="0" parTransId="{75262675-9A14-4813-81BB-2AE4C4E88F3C}" sibTransId="{F8E8BE46-F4CA-4084-8D05-82B113D69331}"/>
    <dgm:cxn modelId="{302A62D5-B516-4E72-A328-A8A5EB58BF30}" srcId="{CCE31062-4CCC-476C-94E6-820BDD18CBE9}" destId="{431BBCC5-79D0-460C-BF93-DB4388A9A195}" srcOrd="1" destOrd="0" parTransId="{AFEEBDFE-6245-47ED-B3B5-DD7C5E7DD1DA}" sibTransId="{4CD177BB-AAE3-4895-B60D-BADA35956227}"/>
    <dgm:cxn modelId="{BCCF52E0-915F-4FC5-BCF7-845C094B12D5}" type="presOf" srcId="{25C716C5-ED7E-4E98-893D-A1D04080EDA5}" destId="{B0E81442-D184-43AB-B328-C88ACD98FEDD}" srcOrd="0" destOrd="0" presId="urn:microsoft.com/office/officeart/2008/layout/LinedList"/>
    <dgm:cxn modelId="{8B38BDF4-5939-4861-A061-A15F286B1AC3}" type="presOf" srcId="{CCE31062-4CCC-476C-94E6-820BDD18CBE9}" destId="{0147271F-DBB9-4BC0-A76B-554CCFB27399}" srcOrd="0" destOrd="0" presId="urn:microsoft.com/office/officeart/2008/layout/LinedList"/>
    <dgm:cxn modelId="{20EB6AC8-1544-4EA4-8004-9808BDE4E9CF}" type="presParOf" srcId="{0147271F-DBB9-4BC0-A76B-554CCFB27399}" destId="{CDA21190-EAEA-472A-853C-1AC7D5C553F0}" srcOrd="0" destOrd="0" presId="urn:microsoft.com/office/officeart/2008/layout/LinedList"/>
    <dgm:cxn modelId="{0EF60D8F-C2CB-4D05-93FB-01608CACF11D}" type="presParOf" srcId="{0147271F-DBB9-4BC0-A76B-554CCFB27399}" destId="{9C5FC42B-62E2-404F-A199-D0FE832A246A}" srcOrd="1" destOrd="0" presId="urn:microsoft.com/office/officeart/2008/layout/LinedList"/>
    <dgm:cxn modelId="{B2E9BAAF-BB68-440E-9751-B951169506EF}" type="presParOf" srcId="{9C5FC42B-62E2-404F-A199-D0FE832A246A}" destId="{D80F13A3-510D-4181-8D82-61CA1A3A278E}" srcOrd="0" destOrd="0" presId="urn:microsoft.com/office/officeart/2008/layout/LinedList"/>
    <dgm:cxn modelId="{07E4DB17-6213-4C13-9BFE-7ACD99264420}" type="presParOf" srcId="{9C5FC42B-62E2-404F-A199-D0FE832A246A}" destId="{750DF4C4-57C0-4C93-B528-1F7A3D8A0096}" srcOrd="1" destOrd="0" presId="urn:microsoft.com/office/officeart/2008/layout/LinedList"/>
    <dgm:cxn modelId="{5C05A7A1-0AE7-41EF-A8CB-9779C2747C80}" type="presParOf" srcId="{0147271F-DBB9-4BC0-A76B-554CCFB27399}" destId="{74160374-F250-43F6-BF48-3F0B914B2497}" srcOrd="2" destOrd="0" presId="urn:microsoft.com/office/officeart/2008/layout/LinedList"/>
    <dgm:cxn modelId="{6F49E909-EE72-4B8D-AC82-093D0970E152}" type="presParOf" srcId="{0147271F-DBB9-4BC0-A76B-554CCFB27399}" destId="{AAD47A63-037C-435D-93F8-3F98F1D2000F}" srcOrd="3" destOrd="0" presId="urn:microsoft.com/office/officeart/2008/layout/LinedList"/>
    <dgm:cxn modelId="{E71077AC-70A6-4600-B555-214B90FCD28C}" type="presParOf" srcId="{AAD47A63-037C-435D-93F8-3F98F1D2000F}" destId="{E4087BB2-51BF-4DDF-BA7F-0BAC56E41D36}" srcOrd="0" destOrd="0" presId="urn:microsoft.com/office/officeart/2008/layout/LinedList"/>
    <dgm:cxn modelId="{93CC0FD8-F2B3-4F2B-BD62-4C29E712FE2B}" type="presParOf" srcId="{AAD47A63-037C-435D-93F8-3F98F1D2000F}" destId="{DC17515B-ECEC-436E-8301-353691C0A183}" srcOrd="1" destOrd="0" presId="urn:microsoft.com/office/officeart/2008/layout/LinedList"/>
    <dgm:cxn modelId="{345DF75A-F601-4BE6-A512-181DEC6B3E04}" type="presParOf" srcId="{0147271F-DBB9-4BC0-A76B-554CCFB27399}" destId="{FB7770B6-534E-4B00-A1BD-F017FEC19B1E}" srcOrd="4" destOrd="0" presId="urn:microsoft.com/office/officeart/2008/layout/LinedList"/>
    <dgm:cxn modelId="{D93B2B97-DEAE-45A3-AF4B-42003CB38095}" type="presParOf" srcId="{0147271F-DBB9-4BC0-A76B-554CCFB27399}" destId="{A5BD4277-C14C-4FF5-9B7A-07202F68895D}" srcOrd="5" destOrd="0" presId="urn:microsoft.com/office/officeart/2008/layout/LinedList"/>
    <dgm:cxn modelId="{0FCEBB88-A174-4709-B3D7-C6E52DE78B5C}" type="presParOf" srcId="{A5BD4277-C14C-4FF5-9B7A-07202F68895D}" destId="{6C715620-9FB4-4E02-AE31-B000A8997105}" srcOrd="0" destOrd="0" presId="urn:microsoft.com/office/officeart/2008/layout/LinedList"/>
    <dgm:cxn modelId="{9801A913-0FF1-4E87-BE31-AB46BCA346D9}" type="presParOf" srcId="{A5BD4277-C14C-4FF5-9B7A-07202F68895D}" destId="{5016CB54-142B-4893-9ED3-8127EF33DC4A}" srcOrd="1" destOrd="0" presId="urn:microsoft.com/office/officeart/2008/layout/LinedList"/>
    <dgm:cxn modelId="{A7493C45-5EA3-4A90-8CFE-970AF642243D}" type="presParOf" srcId="{0147271F-DBB9-4BC0-A76B-554CCFB27399}" destId="{FD701736-0F18-46B1-9752-F16714CCBF28}" srcOrd="6" destOrd="0" presId="urn:microsoft.com/office/officeart/2008/layout/LinedList"/>
    <dgm:cxn modelId="{3F71D8DD-C53B-4AF7-84B7-11D9EF46A83B}" type="presParOf" srcId="{0147271F-DBB9-4BC0-A76B-554CCFB27399}" destId="{16C0BBB5-E6F8-4935-AF6E-4A3093A29B67}" srcOrd="7" destOrd="0" presId="urn:microsoft.com/office/officeart/2008/layout/LinedList"/>
    <dgm:cxn modelId="{72F52357-61BE-4418-A1F9-4A924C420681}" type="presParOf" srcId="{16C0BBB5-E6F8-4935-AF6E-4A3093A29B67}" destId="{A4B2652E-9E36-4001-8A0C-5F1025FED4E7}" srcOrd="0" destOrd="0" presId="urn:microsoft.com/office/officeart/2008/layout/LinedList"/>
    <dgm:cxn modelId="{60A8DD45-7BDB-4271-A059-4D46E889F043}" type="presParOf" srcId="{16C0BBB5-E6F8-4935-AF6E-4A3093A29B67}" destId="{550F9513-A3AE-4FB8-A87D-A7A4746DE054}" srcOrd="1" destOrd="0" presId="urn:microsoft.com/office/officeart/2008/layout/LinedList"/>
    <dgm:cxn modelId="{6AD3963B-288D-4B6A-B1F3-239CD574A397}" type="presParOf" srcId="{0147271F-DBB9-4BC0-A76B-554CCFB27399}" destId="{938910B9-3E07-4AEA-A4BF-2455F32B1FA6}" srcOrd="8" destOrd="0" presId="urn:microsoft.com/office/officeart/2008/layout/LinedList"/>
    <dgm:cxn modelId="{A00AD194-99B1-45B2-9F7F-3FE72E892BF2}" type="presParOf" srcId="{0147271F-DBB9-4BC0-A76B-554CCFB27399}" destId="{09AEF9F8-7539-43E4-94AA-163361EEF4BF}" srcOrd="9" destOrd="0" presId="urn:microsoft.com/office/officeart/2008/layout/LinedList"/>
    <dgm:cxn modelId="{FB856F19-C75E-4237-AD2B-649C1AA1CAA5}" type="presParOf" srcId="{09AEF9F8-7539-43E4-94AA-163361EEF4BF}" destId="{B0E81442-D184-43AB-B328-C88ACD98FEDD}" srcOrd="0" destOrd="0" presId="urn:microsoft.com/office/officeart/2008/layout/LinedList"/>
    <dgm:cxn modelId="{7E467B47-F842-4BB0-8CD0-16C1F6F2582C}" type="presParOf" srcId="{09AEF9F8-7539-43E4-94AA-163361EEF4BF}" destId="{2DB60AF3-FFBB-43F9-824F-B02C7E6DC720}" srcOrd="1" destOrd="0" presId="urn:microsoft.com/office/officeart/2008/layout/LinedList"/>
    <dgm:cxn modelId="{49A36100-CB33-4568-A72D-BCA9DA64F672}" type="presParOf" srcId="{0147271F-DBB9-4BC0-A76B-554CCFB27399}" destId="{34D0791C-46BB-4F24-ABF0-140FFF06B1B6}" srcOrd="10" destOrd="0" presId="urn:microsoft.com/office/officeart/2008/layout/LinedList"/>
    <dgm:cxn modelId="{15D3D9D3-965C-479D-95A5-7CB704FF66D1}" type="presParOf" srcId="{0147271F-DBB9-4BC0-A76B-554CCFB27399}" destId="{50B889D9-8342-480D-8544-EFC03029244E}" srcOrd="11" destOrd="0" presId="urn:microsoft.com/office/officeart/2008/layout/LinedList"/>
    <dgm:cxn modelId="{80CCCDEF-6AD5-4659-93AF-E4F55DC32154}" type="presParOf" srcId="{50B889D9-8342-480D-8544-EFC03029244E}" destId="{FC073314-9E45-448B-92D2-BF098AA5A041}" srcOrd="0" destOrd="0" presId="urn:microsoft.com/office/officeart/2008/layout/LinedList"/>
    <dgm:cxn modelId="{5F99ED34-E2B7-4011-8530-C1C2B347C6BB}" type="presParOf" srcId="{50B889D9-8342-480D-8544-EFC03029244E}" destId="{66F7446A-9A95-46EA-9A88-81055F8D6FE7}" srcOrd="1" destOrd="0" presId="urn:microsoft.com/office/officeart/2008/layout/LinedList"/>
    <dgm:cxn modelId="{5BEE970F-F533-4A22-9456-AE89A1E8F21F}" type="presParOf" srcId="{0147271F-DBB9-4BC0-A76B-554CCFB27399}" destId="{6A70C264-6008-4610-BD84-0920FBE0E3F2}" srcOrd="12" destOrd="0" presId="urn:microsoft.com/office/officeart/2008/layout/LinedList"/>
    <dgm:cxn modelId="{BB2DB49C-8972-44F8-B496-F63984C6A8C2}" type="presParOf" srcId="{0147271F-DBB9-4BC0-A76B-554CCFB27399}" destId="{28BD8BEC-EBAC-4DE0-9B4D-928BE0C040AB}" srcOrd="13" destOrd="0" presId="urn:microsoft.com/office/officeart/2008/layout/LinedList"/>
    <dgm:cxn modelId="{D8054A77-362F-44E0-B66B-16E83228AD19}" type="presParOf" srcId="{28BD8BEC-EBAC-4DE0-9B4D-928BE0C040AB}" destId="{A69373C2-B055-4A34-B664-FDA1461D5BEF}" srcOrd="0" destOrd="0" presId="urn:microsoft.com/office/officeart/2008/layout/LinedList"/>
    <dgm:cxn modelId="{4C0B8625-EA8B-4951-B018-25079E80316B}" type="presParOf" srcId="{28BD8BEC-EBAC-4DE0-9B4D-928BE0C040AB}" destId="{4ABBE02F-401B-4059-B2F0-CA9D1C3A46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30490E-D40E-4C67-BA26-5ECC131969D4}"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6D7F91B-8768-4A55-9395-A33E507B23B3}">
      <dgm:prSet custT="1"/>
      <dgm:spPr/>
      <dgm:t>
        <a:bodyPr/>
        <a:lstStyle/>
        <a:p>
          <a:r>
            <a:rPr lang="en-US" sz="2200" dirty="0"/>
            <a:t>This is your first contact – make this letter count!</a:t>
          </a:r>
        </a:p>
      </dgm:t>
    </dgm:pt>
    <dgm:pt modelId="{1BB82D3F-1EC6-4E39-93DA-20E2314AD1D5}" type="parTrans" cxnId="{51C23669-3578-4CF4-B555-0000B593E675}">
      <dgm:prSet/>
      <dgm:spPr/>
      <dgm:t>
        <a:bodyPr/>
        <a:lstStyle/>
        <a:p>
          <a:endParaRPr lang="en-US" sz="2200"/>
        </a:p>
      </dgm:t>
    </dgm:pt>
    <dgm:pt modelId="{A3E5C3AC-3E38-4484-B430-9C368068D322}" type="sibTrans" cxnId="{51C23669-3578-4CF4-B555-0000B593E675}">
      <dgm:prSet/>
      <dgm:spPr/>
      <dgm:t>
        <a:bodyPr/>
        <a:lstStyle/>
        <a:p>
          <a:endParaRPr lang="en-US" sz="2200"/>
        </a:p>
      </dgm:t>
    </dgm:pt>
    <dgm:pt modelId="{C93A5EEE-1584-4CDE-B932-A77297A00541}">
      <dgm:prSet custT="1"/>
      <dgm:spPr/>
      <dgm:t>
        <a:bodyPr/>
        <a:lstStyle/>
        <a:p>
          <a:r>
            <a:rPr lang="en-US" sz="2200" dirty="0"/>
            <a:t>Thank them for the complaint but </a:t>
          </a:r>
          <a:r>
            <a:rPr lang="en-US" sz="2200" dirty="0" err="1"/>
            <a:t>apologise</a:t>
          </a:r>
          <a:r>
            <a:rPr lang="en-US" sz="2200" dirty="0"/>
            <a:t> for their experience (sad but glad)</a:t>
          </a:r>
        </a:p>
      </dgm:t>
    </dgm:pt>
    <dgm:pt modelId="{71529AEB-2A4D-47AF-9105-8BC043AFA7B7}" type="parTrans" cxnId="{4D88D2BB-65B8-4C0F-B941-B781E551A8EA}">
      <dgm:prSet/>
      <dgm:spPr/>
      <dgm:t>
        <a:bodyPr/>
        <a:lstStyle/>
        <a:p>
          <a:endParaRPr lang="en-US" sz="2200"/>
        </a:p>
      </dgm:t>
    </dgm:pt>
    <dgm:pt modelId="{88F6C0E0-D9EB-4815-AA6C-6FC47FD918AB}" type="sibTrans" cxnId="{4D88D2BB-65B8-4C0F-B941-B781E551A8EA}">
      <dgm:prSet/>
      <dgm:spPr/>
      <dgm:t>
        <a:bodyPr/>
        <a:lstStyle/>
        <a:p>
          <a:endParaRPr lang="en-US" sz="2200"/>
        </a:p>
      </dgm:t>
    </dgm:pt>
    <dgm:pt modelId="{81156DCB-164F-46B8-83E6-A73337633DEE}">
      <dgm:prSet custT="1"/>
      <dgm:spPr/>
      <dgm:t>
        <a:bodyPr/>
        <a:lstStyle/>
        <a:p>
          <a:r>
            <a:rPr lang="en-US" sz="2200"/>
            <a:t>Address and deal with any consent issues</a:t>
          </a:r>
        </a:p>
      </dgm:t>
    </dgm:pt>
    <dgm:pt modelId="{C6BB3ACD-A6E7-42E6-9447-733865EB3D1B}" type="parTrans" cxnId="{5A2C2D08-3A40-4B5D-A699-50FA527CE538}">
      <dgm:prSet/>
      <dgm:spPr/>
      <dgm:t>
        <a:bodyPr/>
        <a:lstStyle/>
        <a:p>
          <a:endParaRPr lang="en-US" sz="2200"/>
        </a:p>
      </dgm:t>
    </dgm:pt>
    <dgm:pt modelId="{446B5E27-C9DF-473B-88E4-45270C8350A3}" type="sibTrans" cxnId="{5A2C2D08-3A40-4B5D-A699-50FA527CE538}">
      <dgm:prSet/>
      <dgm:spPr/>
      <dgm:t>
        <a:bodyPr/>
        <a:lstStyle/>
        <a:p>
          <a:endParaRPr lang="en-US" sz="2200"/>
        </a:p>
      </dgm:t>
    </dgm:pt>
    <dgm:pt modelId="{920010A0-35E3-4C4C-B9AB-3D1E1B639D7D}">
      <dgm:prSet custT="1"/>
      <dgm:spPr/>
      <dgm:t>
        <a:bodyPr/>
        <a:lstStyle/>
        <a:p>
          <a:r>
            <a:rPr lang="en-US" sz="2200"/>
            <a:t>Offer to discuss the handling of and clarify the complaint </a:t>
          </a:r>
        </a:p>
      </dgm:t>
    </dgm:pt>
    <dgm:pt modelId="{FAECF1FE-2F50-4F72-A5EA-8B1EB96D9316}" type="parTrans" cxnId="{3B90CB2C-E40C-433C-A9C6-0B9D376EE17A}">
      <dgm:prSet/>
      <dgm:spPr/>
      <dgm:t>
        <a:bodyPr/>
        <a:lstStyle/>
        <a:p>
          <a:endParaRPr lang="en-US" sz="2200"/>
        </a:p>
      </dgm:t>
    </dgm:pt>
    <dgm:pt modelId="{EAB96519-9A69-46B4-9E29-E6C11CBC2DDF}" type="sibTrans" cxnId="{3B90CB2C-E40C-433C-A9C6-0B9D376EE17A}">
      <dgm:prSet/>
      <dgm:spPr/>
      <dgm:t>
        <a:bodyPr/>
        <a:lstStyle/>
        <a:p>
          <a:endParaRPr lang="en-US" sz="2200"/>
        </a:p>
      </dgm:t>
    </dgm:pt>
    <dgm:pt modelId="{A9FB30AA-A33C-406B-A381-64F13B2FD766}">
      <dgm:prSet custT="1"/>
      <dgm:spPr/>
      <dgm:t>
        <a:bodyPr/>
        <a:lstStyle/>
        <a:p>
          <a:r>
            <a:rPr lang="en-US" sz="2200" dirty="0"/>
            <a:t>Explain the timeframe for responding and what happens if it takes longer – offer to negotiate</a:t>
          </a:r>
        </a:p>
      </dgm:t>
    </dgm:pt>
    <dgm:pt modelId="{8E5DEDBC-2984-411A-A7C5-D18DA5E691F0}" type="parTrans" cxnId="{4B2FA819-C390-40CA-A7D4-2AE309522280}">
      <dgm:prSet/>
      <dgm:spPr/>
      <dgm:t>
        <a:bodyPr/>
        <a:lstStyle/>
        <a:p>
          <a:endParaRPr lang="en-US" sz="2200"/>
        </a:p>
      </dgm:t>
    </dgm:pt>
    <dgm:pt modelId="{5EA6A75E-C231-4B4C-8C91-532BAC97A85B}" type="sibTrans" cxnId="{4B2FA819-C390-40CA-A7D4-2AE309522280}">
      <dgm:prSet/>
      <dgm:spPr/>
      <dgm:t>
        <a:bodyPr/>
        <a:lstStyle/>
        <a:p>
          <a:endParaRPr lang="en-US" sz="2200"/>
        </a:p>
      </dgm:t>
    </dgm:pt>
    <dgm:pt modelId="{F04411FF-8F83-4463-9C61-68D792543E78}">
      <dgm:prSet custT="1"/>
      <dgm:spPr/>
      <dgm:t>
        <a:bodyPr/>
        <a:lstStyle/>
        <a:p>
          <a:r>
            <a:rPr lang="en-US" sz="2200"/>
            <a:t>Explain who investigates and how</a:t>
          </a:r>
        </a:p>
      </dgm:t>
    </dgm:pt>
    <dgm:pt modelId="{8857D300-E6E4-48F4-8C49-0EED732DCF36}" type="parTrans" cxnId="{93187C09-7668-4FFF-AA3A-90874880187A}">
      <dgm:prSet/>
      <dgm:spPr/>
      <dgm:t>
        <a:bodyPr/>
        <a:lstStyle/>
        <a:p>
          <a:endParaRPr lang="en-US" sz="2200"/>
        </a:p>
      </dgm:t>
    </dgm:pt>
    <dgm:pt modelId="{A65F3173-52BB-406C-8651-C5C2A5575810}" type="sibTrans" cxnId="{93187C09-7668-4FFF-AA3A-90874880187A}">
      <dgm:prSet/>
      <dgm:spPr/>
      <dgm:t>
        <a:bodyPr/>
        <a:lstStyle/>
        <a:p>
          <a:endParaRPr lang="en-US" sz="2200"/>
        </a:p>
      </dgm:t>
    </dgm:pt>
    <dgm:pt modelId="{3D07A3C2-18F2-469F-91E1-2D176913DB78}">
      <dgm:prSet custT="1"/>
      <dgm:spPr/>
      <dgm:t>
        <a:bodyPr/>
        <a:lstStyle/>
        <a:p>
          <a:r>
            <a:rPr lang="en-US" sz="2200" dirty="0"/>
            <a:t>Provide a named contact for the complainant </a:t>
          </a:r>
        </a:p>
      </dgm:t>
    </dgm:pt>
    <dgm:pt modelId="{DFC3FED3-1FA3-4E5C-80EF-3558F2E994DC}" type="parTrans" cxnId="{ED8EB39B-5BB3-4597-BE26-724F27B4E533}">
      <dgm:prSet/>
      <dgm:spPr/>
      <dgm:t>
        <a:bodyPr/>
        <a:lstStyle/>
        <a:p>
          <a:endParaRPr lang="en-US" sz="2200"/>
        </a:p>
      </dgm:t>
    </dgm:pt>
    <dgm:pt modelId="{19938ED1-67A8-4B4C-9D88-D352B67F0889}" type="sibTrans" cxnId="{ED8EB39B-5BB3-4597-BE26-724F27B4E533}">
      <dgm:prSet/>
      <dgm:spPr/>
      <dgm:t>
        <a:bodyPr/>
        <a:lstStyle/>
        <a:p>
          <a:endParaRPr lang="en-US" sz="2200"/>
        </a:p>
      </dgm:t>
    </dgm:pt>
    <dgm:pt modelId="{EA592F4A-E1A8-4CEB-80FC-DECAB8D4A237}" type="pres">
      <dgm:prSet presAssocID="{EF30490E-D40E-4C67-BA26-5ECC131969D4}" presName="vert0" presStyleCnt="0">
        <dgm:presLayoutVars>
          <dgm:dir/>
          <dgm:animOne val="branch"/>
          <dgm:animLvl val="lvl"/>
        </dgm:presLayoutVars>
      </dgm:prSet>
      <dgm:spPr/>
    </dgm:pt>
    <dgm:pt modelId="{67A15B7B-5961-4A28-BF77-0F18C964334A}" type="pres">
      <dgm:prSet presAssocID="{F6D7F91B-8768-4A55-9395-A33E507B23B3}" presName="thickLine" presStyleLbl="alignNode1" presStyleIdx="0" presStyleCnt="7"/>
      <dgm:spPr/>
    </dgm:pt>
    <dgm:pt modelId="{61F95239-9B97-4491-9372-0E437B65F6B3}" type="pres">
      <dgm:prSet presAssocID="{F6D7F91B-8768-4A55-9395-A33E507B23B3}" presName="horz1" presStyleCnt="0"/>
      <dgm:spPr/>
    </dgm:pt>
    <dgm:pt modelId="{5E9AB918-5332-4AB1-B05E-084BAD892CA7}" type="pres">
      <dgm:prSet presAssocID="{F6D7F91B-8768-4A55-9395-A33E507B23B3}" presName="tx1" presStyleLbl="revTx" presStyleIdx="0" presStyleCnt="7"/>
      <dgm:spPr/>
    </dgm:pt>
    <dgm:pt modelId="{27F62989-0F01-4D7A-9D06-59BD863019AA}" type="pres">
      <dgm:prSet presAssocID="{F6D7F91B-8768-4A55-9395-A33E507B23B3}" presName="vert1" presStyleCnt="0"/>
      <dgm:spPr/>
    </dgm:pt>
    <dgm:pt modelId="{B99A73A9-53B4-4FDB-86A6-91B49C591901}" type="pres">
      <dgm:prSet presAssocID="{C93A5EEE-1584-4CDE-B932-A77297A00541}" presName="thickLine" presStyleLbl="alignNode1" presStyleIdx="1" presStyleCnt="7"/>
      <dgm:spPr/>
    </dgm:pt>
    <dgm:pt modelId="{3023BFCA-79AA-4887-955D-0F68E7EF9981}" type="pres">
      <dgm:prSet presAssocID="{C93A5EEE-1584-4CDE-B932-A77297A00541}" presName="horz1" presStyleCnt="0"/>
      <dgm:spPr/>
    </dgm:pt>
    <dgm:pt modelId="{2AFF7A98-CA6E-4B31-9D1C-2516C551C3D0}" type="pres">
      <dgm:prSet presAssocID="{C93A5EEE-1584-4CDE-B932-A77297A00541}" presName="tx1" presStyleLbl="revTx" presStyleIdx="1" presStyleCnt="7"/>
      <dgm:spPr/>
    </dgm:pt>
    <dgm:pt modelId="{089A3472-3A75-4178-82AA-A00F8B400053}" type="pres">
      <dgm:prSet presAssocID="{C93A5EEE-1584-4CDE-B932-A77297A00541}" presName="vert1" presStyleCnt="0"/>
      <dgm:spPr/>
    </dgm:pt>
    <dgm:pt modelId="{F93F954C-E2B9-493B-A3D5-7063710FBC7A}" type="pres">
      <dgm:prSet presAssocID="{81156DCB-164F-46B8-83E6-A73337633DEE}" presName="thickLine" presStyleLbl="alignNode1" presStyleIdx="2" presStyleCnt="7"/>
      <dgm:spPr/>
    </dgm:pt>
    <dgm:pt modelId="{6D2A24A8-D963-40E7-B04D-C7E223749010}" type="pres">
      <dgm:prSet presAssocID="{81156DCB-164F-46B8-83E6-A73337633DEE}" presName="horz1" presStyleCnt="0"/>
      <dgm:spPr/>
    </dgm:pt>
    <dgm:pt modelId="{D152E696-D006-4AA6-8C25-999BA015BD67}" type="pres">
      <dgm:prSet presAssocID="{81156DCB-164F-46B8-83E6-A73337633DEE}" presName="tx1" presStyleLbl="revTx" presStyleIdx="2" presStyleCnt="7"/>
      <dgm:spPr/>
    </dgm:pt>
    <dgm:pt modelId="{001597DC-0AD4-4DE0-A217-2CD504EE7E47}" type="pres">
      <dgm:prSet presAssocID="{81156DCB-164F-46B8-83E6-A73337633DEE}" presName="vert1" presStyleCnt="0"/>
      <dgm:spPr/>
    </dgm:pt>
    <dgm:pt modelId="{7DEE9F06-B5D0-4874-A909-8493B14E9C45}" type="pres">
      <dgm:prSet presAssocID="{920010A0-35E3-4C4C-B9AB-3D1E1B639D7D}" presName="thickLine" presStyleLbl="alignNode1" presStyleIdx="3" presStyleCnt="7"/>
      <dgm:spPr/>
    </dgm:pt>
    <dgm:pt modelId="{115560E6-CC0C-493A-A78F-C2690D011477}" type="pres">
      <dgm:prSet presAssocID="{920010A0-35E3-4C4C-B9AB-3D1E1B639D7D}" presName="horz1" presStyleCnt="0"/>
      <dgm:spPr/>
    </dgm:pt>
    <dgm:pt modelId="{1AA0FA01-57C7-42A9-AABA-D5D8D4C44C6B}" type="pres">
      <dgm:prSet presAssocID="{920010A0-35E3-4C4C-B9AB-3D1E1B639D7D}" presName="tx1" presStyleLbl="revTx" presStyleIdx="3" presStyleCnt="7"/>
      <dgm:spPr/>
    </dgm:pt>
    <dgm:pt modelId="{46ADA8DD-3B86-450A-9009-FAB33027DE43}" type="pres">
      <dgm:prSet presAssocID="{920010A0-35E3-4C4C-B9AB-3D1E1B639D7D}" presName="vert1" presStyleCnt="0"/>
      <dgm:spPr/>
    </dgm:pt>
    <dgm:pt modelId="{24452C8B-4E6D-46EF-B556-EF024C2C7E2A}" type="pres">
      <dgm:prSet presAssocID="{A9FB30AA-A33C-406B-A381-64F13B2FD766}" presName="thickLine" presStyleLbl="alignNode1" presStyleIdx="4" presStyleCnt="7"/>
      <dgm:spPr/>
    </dgm:pt>
    <dgm:pt modelId="{134F7145-3387-4AAF-9911-55ABD8CC9A47}" type="pres">
      <dgm:prSet presAssocID="{A9FB30AA-A33C-406B-A381-64F13B2FD766}" presName="horz1" presStyleCnt="0"/>
      <dgm:spPr/>
    </dgm:pt>
    <dgm:pt modelId="{8C27C426-9E1A-4C5E-9FE0-7696050B312B}" type="pres">
      <dgm:prSet presAssocID="{A9FB30AA-A33C-406B-A381-64F13B2FD766}" presName="tx1" presStyleLbl="revTx" presStyleIdx="4" presStyleCnt="7"/>
      <dgm:spPr/>
    </dgm:pt>
    <dgm:pt modelId="{2EB3C92E-F663-44CD-84CB-45CA1604FB8E}" type="pres">
      <dgm:prSet presAssocID="{A9FB30AA-A33C-406B-A381-64F13B2FD766}" presName="vert1" presStyleCnt="0"/>
      <dgm:spPr/>
    </dgm:pt>
    <dgm:pt modelId="{513D412C-E81E-4905-A104-EA73FAAC1D79}" type="pres">
      <dgm:prSet presAssocID="{F04411FF-8F83-4463-9C61-68D792543E78}" presName="thickLine" presStyleLbl="alignNode1" presStyleIdx="5" presStyleCnt="7"/>
      <dgm:spPr/>
    </dgm:pt>
    <dgm:pt modelId="{BA7FAEE0-22F1-4442-877E-9046119C50C9}" type="pres">
      <dgm:prSet presAssocID="{F04411FF-8F83-4463-9C61-68D792543E78}" presName="horz1" presStyleCnt="0"/>
      <dgm:spPr/>
    </dgm:pt>
    <dgm:pt modelId="{4B2CB281-66B2-459B-A692-F4C1D2A0AA6F}" type="pres">
      <dgm:prSet presAssocID="{F04411FF-8F83-4463-9C61-68D792543E78}" presName="tx1" presStyleLbl="revTx" presStyleIdx="5" presStyleCnt="7"/>
      <dgm:spPr/>
    </dgm:pt>
    <dgm:pt modelId="{DC5AC657-C022-40CC-AC1C-06D39975A046}" type="pres">
      <dgm:prSet presAssocID="{F04411FF-8F83-4463-9C61-68D792543E78}" presName="vert1" presStyleCnt="0"/>
      <dgm:spPr/>
    </dgm:pt>
    <dgm:pt modelId="{2168828E-7E0F-4566-832F-E9543E07464D}" type="pres">
      <dgm:prSet presAssocID="{3D07A3C2-18F2-469F-91E1-2D176913DB78}" presName="thickLine" presStyleLbl="alignNode1" presStyleIdx="6" presStyleCnt="7"/>
      <dgm:spPr/>
    </dgm:pt>
    <dgm:pt modelId="{AF21FA95-E3F7-4BF4-BB57-1575E26DC946}" type="pres">
      <dgm:prSet presAssocID="{3D07A3C2-18F2-469F-91E1-2D176913DB78}" presName="horz1" presStyleCnt="0"/>
      <dgm:spPr/>
    </dgm:pt>
    <dgm:pt modelId="{FAC07546-472E-4519-93F4-61ABD24C4DDF}" type="pres">
      <dgm:prSet presAssocID="{3D07A3C2-18F2-469F-91E1-2D176913DB78}" presName="tx1" presStyleLbl="revTx" presStyleIdx="6" presStyleCnt="7"/>
      <dgm:spPr/>
    </dgm:pt>
    <dgm:pt modelId="{45A227E6-AE91-49E3-89A8-F2EB7FB16FDE}" type="pres">
      <dgm:prSet presAssocID="{3D07A3C2-18F2-469F-91E1-2D176913DB78}" presName="vert1" presStyleCnt="0"/>
      <dgm:spPr/>
    </dgm:pt>
  </dgm:ptLst>
  <dgm:cxnLst>
    <dgm:cxn modelId="{5A2C2D08-3A40-4B5D-A699-50FA527CE538}" srcId="{EF30490E-D40E-4C67-BA26-5ECC131969D4}" destId="{81156DCB-164F-46B8-83E6-A73337633DEE}" srcOrd="2" destOrd="0" parTransId="{C6BB3ACD-A6E7-42E6-9447-733865EB3D1B}" sibTransId="{446B5E27-C9DF-473B-88E4-45270C8350A3}"/>
    <dgm:cxn modelId="{93187C09-7668-4FFF-AA3A-90874880187A}" srcId="{EF30490E-D40E-4C67-BA26-5ECC131969D4}" destId="{F04411FF-8F83-4463-9C61-68D792543E78}" srcOrd="5" destOrd="0" parTransId="{8857D300-E6E4-48F4-8C49-0EED732DCF36}" sibTransId="{A65F3173-52BB-406C-8651-C5C2A5575810}"/>
    <dgm:cxn modelId="{30B8310A-471A-4D02-8EE4-E2F9F8709057}" type="presOf" srcId="{920010A0-35E3-4C4C-B9AB-3D1E1B639D7D}" destId="{1AA0FA01-57C7-42A9-AABA-D5D8D4C44C6B}" srcOrd="0" destOrd="0" presId="urn:microsoft.com/office/officeart/2008/layout/LinedList"/>
    <dgm:cxn modelId="{B8479C13-9F11-413B-9184-4FBEB712E163}" type="presOf" srcId="{F6D7F91B-8768-4A55-9395-A33E507B23B3}" destId="{5E9AB918-5332-4AB1-B05E-084BAD892CA7}" srcOrd="0" destOrd="0" presId="urn:microsoft.com/office/officeart/2008/layout/LinedList"/>
    <dgm:cxn modelId="{4B2FA819-C390-40CA-A7D4-2AE309522280}" srcId="{EF30490E-D40E-4C67-BA26-5ECC131969D4}" destId="{A9FB30AA-A33C-406B-A381-64F13B2FD766}" srcOrd="4" destOrd="0" parTransId="{8E5DEDBC-2984-411A-A7C5-D18DA5E691F0}" sibTransId="{5EA6A75E-C231-4B4C-8C91-532BAC97A85B}"/>
    <dgm:cxn modelId="{5DE22326-06D5-455D-9202-657D8389D7DB}" type="presOf" srcId="{F04411FF-8F83-4463-9C61-68D792543E78}" destId="{4B2CB281-66B2-459B-A692-F4C1D2A0AA6F}" srcOrd="0" destOrd="0" presId="urn:microsoft.com/office/officeart/2008/layout/LinedList"/>
    <dgm:cxn modelId="{3B90CB2C-E40C-433C-A9C6-0B9D376EE17A}" srcId="{EF30490E-D40E-4C67-BA26-5ECC131969D4}" destId="{920010A0-35E3-4C4C-B9AB-3D1E1B639D7D}" srcOrd="3" destOrd="0" parTransId="{FAECF1FE-2F50-4F72-A5EA-8B1EB96D9316}" sibTransId="{EAB96519-9A69-46B4-9E29-E6C11CBC2DDF}"/>
    <dgm:cxn modelId="{51C23669-3578-4CF4-B555-0000B593E675}" srcId="{EF30490E-D40E-4C67-BA26-5ECC131969D4}" destId="{F6D7F91B-8768-4A55-9395-A33E507B23B3}" srcOrd="0" destOrd="0" parTransId="{1BB82D3F-1EC6-4E39-93DA-20E2314AD1D5}" sibTransId="{A3E5C3AC-3E38-4484-B430-9C368068D322}"/>
    <dgm:cxn modelId="{4C4C5C6A-3E18-4FC7-91DF-59B95D055FC2}" type="presOf" srcId="{3D07A3C2-18F2-469F-91E1-2D176913DB78}" destId="{FAC07546-472E-4519-93F4-61ABD24C4DDF}" srcOrd="0" destOrd="0" presId="urn:microsoft.com/office/officeart/2008/layout/LinedList"/>
    <dgm:cxn modelId="{0BDBC078-62A1-45F3-A615-11109132D9D6}" type="presOf" srcId="{81156DCB-164F-46B8-83E6-A73337633DEE}" destId="{D152E696-D006-4AA6-8C25-999BA015BD67}" srcOrd="0" destOrd="0" presId="urn:microsoft.com/office/officeart/2008/layout/LinedList"/>
    <dgm:cxn modelId="{ED8EB39B-5BB3-4597-BE26-724F27B4E533}" srcId="{EF30490E-D40E-4C67-BA26-5ECC131969D4}" destId="{3D07A3C2-18F2-469F-91E1-2D176913DB78}" srcOrd="6" destOrd="0" parTransId="{DFC3FED3-1FA3-4E5C-80EF-3558F2E994DC}" sibTransId="{19938ED1-67A8-4B4C-9D88-D352B67F0889}"/>
    <dgm:cxn modelId="{E4912FB5-F7AE-4CEC-A7FF-0855E613C335}" type="presOf" srcId="{C93A5EEE-1584-4CDE-B932-A77297A00541}" destId="{2AFF7A98-CA6E-4B31-9D1C-2516C551C3D0}" srcOrd="0" destOrd="0" presId="urn:microsoft.com/office/officeart/2008/layout/LinedList"/>
    <dgm:cxn modelId="{4D88D2BB-65B8-4C0F-B941-B781E551A8EA}" srcId="{EF30490E-D40E-4C67-BA26-5ECC131969D4}" destId="{C93A5EEE-1584-4CDE-B932-A77297A00541}" srcOrd="1" destOrd="0" parTransId="{71529AEB-2A4D-47AF-9105-8BC043AFA7B7}" sibTransId="{88F6C0E0-D9EB-4815-AA6C-6FC47FD918AB}"/>
    <dgm:cxn modelId="{8E23AFD2-B56A-44F1-B91C-A490662D1417}" type="presOf" srcId="{EF30490E-D40E-4C67-BA26-5ECC131969D4}" destId="{EA592F4A-E1A8-4CEB-80FC-DECAB8D4A237}" srcOrd="0" destOrd="0" presId="urn:microsoft.com/office/officeart/2008/layout/LinedList"/>
    <dgm:cxn modelId="{5809DBD2-379A-4ED0-9B1D-78C3590D09F8}" type="presOf" srcId="{A9FB30AA-A33C-406B-A381-64F13B2FD766}" destId="{8C27C426-9E1A-4C5E-9FE0-7696050B312B}" srcOrd="0" destOrd="0" presId="urn:microsoft.com/office/officeart/2008/layout/LinedList"/>
    <dgm:cxn modelId="{9478405C-372A-49C8-BE5E-2A5D18D949E6}" type="presParOf" srcId="{EA592F4A-E1A8-4CEB-80FC-DECAB8D4A237}" destId="{67A15B7B-5961-4A28-BF77-0F18C964334A}" srcOrd="0" destOrd="0" presId="urn:microsoft.com/office/officeart/2008/layout/LinedList"/>
    <dgm:cxn modelId="{AB27A006-DA93-4413-B643-1763DC5054E5}" type="presParOf" srcId="{EA592F4A-E1A8-4CEB-80FC-DECAB8D4A237}" destId="{61F95239-9B97-4491-9372-0E437B65F6B3}" srcOrd="1" destOrd="0" presId="urn:microsoft.com/office/officeart/2008/layout/LinedList"/>
    <dgm:cxn modelId="{8A1BE3CE-739C-4CD0-ADEE-2B2FCD0175B8}" type="presParOf" srcId="{61F95239-9B97-4491-9372-0E437B65F6B3}" destId="{5E9AB918-5332-4AB1-B05E-084BAD892CA7}" srcOrd="0" destOrd="0" presId="urn:microsoft.com/office/officeart/2008/layout/LinedList"/>
    <dgm:cxn modelId="{848BB56E-3DBC-41B8-9107-66945F3CF933}" type="presParOf" srcId="{61F95239-9B97-4491-9372-0E437B65F6B3}" destId="{27F62989-0F01-4D7A-9D06-59BD863019AA}" srcOrd="1" destOrd="0" presId="urn:microsoft.com/office/officeart/2008/layout/LinedList"/>
    <dgm:cxn modelId="{6901520B-D020-45C4-9E66-568822E2B648}" type="presParOf" srcId="{EA592F4A-E1A8-4CEB-80FC-DECAB8D4A237}" destId="{B99A73A9-53B4-4FDB-86A6-91B49C591901}" srcOrd="2" destOrd="0" presId="urn:microsoft.com/office/officeart/2008/layout/LinedList"/>
    <dgm:cxn modelId="{B4D5FD3A-F71B-487C-AB3A-180F4B5AF918}" type="presParOf" srcId="{EA592F4A-E1A8-4CEB-80FC-DECAB8D4A237}" destId="{3023BFCA-79AA-4887-955D-0F68E7EF9981}" srcOrd="3" destOrd="0" presId="urn:microsoft.com/office/officeart/2008/layout/LinedList"/>
    <dgm:cxn modelId="{9F320283-5638-4EE9-8697-1C6BD23D4F6D}" type="presParOf" srcId="{3023BFCA-79AA-4887-955D-0F68E7EF9981}" destId="{2AFF7A98-CA6E-4B31-9D1C-2516C551C3D0}" srcOrd="0" destOrd="0" presId="urn:microsoft.com/office/officeart/2008/layout/LinedList"/>
    <dgm:cxn modelId="{59D59A46-49D3-4660-BF19-9541E225973A}" type="presParOf" srcId="{3023BFCA-79AA-4887-955D-0F68E7EF9981}" destId="{089A3472-3A75-4178-82AA-A00F8B400053}" srcOrd="1" destOrd="0" presId="urn:microsoft.com/office/officeart/2008/layout/LinedList"/>
    <dgm:cxn modelId="{D9AF91CE-401A-4DC8-B4C4-1334F4034DCA}" type="presParOf" srcId="{EA592F4A-E1A8-4CEB-80FC-DECAB8D4A237}" destId="{F93F954C-E2B9-493B-A3D5-7063710FBC7A}" srcOrd="4" destOrd="0" presId="urn:microsoft.com/office/officeart/2008/layout/LinedList"/>
    <dgm:cxn modelId="{DEF3A533-C929-45FB-9AE4-CC2F1253D760}" type="presParOf" srcId="{EA592F4A-E1A8-4CEB-80FC-DECAB8D4A237}" destId="{6D2A24A8-D963-40E7-B04D-C7E223749010}" srcOrd="5" destOrd="0" presId="urn:microsoft.com/office/officeart/2008/layout/LinedList"/>
    <dgm:cxn modelId="{5CEF50E4-8ED1-4CA5-AA7F-3F5B51A748EB}" type="presParOf" srcId="{6D2A24A8-D963-40E7-B04D-C7E223749010}" destId="{D152E696-D006-4AA6-8C25-999BA015BD67}" srcOrd="0" destOrd="0" presId="urn:microsoft.com/office/officeart/2008/layout/LinedList"/>
    <dgm:cxn modelId="{E2E1F898-7D7C-457A-8D9A-3BBE540469D8}" type="presParOf" srcId="{6D2A24A8-D963-40E7-B04D-C7E223749010}" destId="{001597DC-0AD4-4DE0-A217-2CD504EE7E47}" srcOrd="1" destOrd="0" presId="urn:microsoft.com/office/officeart/2008/layout/LinedList"/>
    <dgm:cxn modelId="{E59F0F73-21FD-4E42-A36E-37D8BA2F5E74}" type="presParOf" srcId="{EA592F4A-E1A8-4CEB-80FC-DECAB8D4A237}" destId="{7DEE9F06-B5D0-4874-A909-8493B14E9C45}" srcOrd="6" destOrd="0" presId="urn:microsoft.com/office/officeart/2008/layout/LinedList"/>
    <dgm:cxn modelId="{A779EA7A-8B5B-480B-A5D8-97CB31CCDE3B}" type="presParOf" srcId="{EA592F4A-E1A8-4CEB-80FC-DECAB8D4A237}" destId="{115560E6-CC0C-493A-A78F-C2690D011477}" srcOrd="7" destOrd="0" presId="urn:microsoft.com/office/officeart/2008/layout/LinedList"/>
    <dgm:cxn modelId="{FEFDEB43-9EA0-4E60-BD66-0A437108FAF2}" type="presParOf" srcId="{115560E6-CC0C-493A-A78F-C2690D011477}" destId="{1AA0FA01-57C7-42A9-AABA-D5D8D4C44C6B}" srcOrd="0" destOrd="0" presId="urn:microsoft.com/office/officeart/2008/layout/LinedList"/>
    <dgm:cxn modelId="{064196C5-9969-4457-A378-14905170A965}" type="presParOf" srcId="{115560E6-CC0C-493A-A78F-C2690D011477}" destId="{46ADA8DD-3B86-450A-9009-FAB33027DE43}" srcOrd="1" destOrd="0" presId="urn:microsoft.com/office/officeart/2008/layout/LinedList"/>
    <dgm:cxn modelId="{175CC861-5A7E-485B-BA25-1272DA905C1A}" type="presParOf" srcId="{EA592F4A-E1A8-4CEB-80FC-DECAB8D4A237}" destId="{24452C8B-4E6D-46EF-B556-EF024C2C7E2A}" srcOrd="8" destOrd="0" presId="urn:microsoft.com/office/officeart/2008/layout/LinedList"/>
    <dgm:cxn modelId="{2A481D16-4C90-4BE5-A34B-941FF863EF88}" type="presParOf" srcId="{EA592F4A-E1A8-4CEB-80FC-DECAB8D4A237}" destId="{134F7145-3387-4AAF-9911-55ABD8CC9A47}" srcOrd="9" destOrd="0" presId="urn:microsoft.com/office/officeart/2008/layout/LinedList"/>
    <dgm:cxn modelId="{24B7D71F-E23A-424D-A4D0-3AFC7D5B4A43}" type="presParOf" srcId="{134F7145-3387-4AAF-9911-55ABD8CC9A47}" destId="{8C27C426-9E1A-4C5E-9FE0-7696050B312B}" srcOrd="0" destOrd="0" presId="urn:microsoft.com/office/officeart/2008/layout/LinedList"/>
    <dgm:cxn modelId="{A7FB1766-4DBA-437B-93A9-D33B8F2C1F09}" type="presParOf" srcId="{134F7145-3387-4AAF-9911-55ABD8CC9A47}" destId="{2EB3C92E-F663-44CD-84CB-45CA1604FB8E}" srcOrd="1" destOrd="0" presId="urn:microsoft.com/office/officeart/2008/layout/LinedList"/>
    <dgm:cxn modelId="{3985EEBE-E426-401F-BE65-B7B6F204EB7D}" type="presParOf" srcId="{EA592F4A-E1A8-4CEB-80FC-DECAB8D4A237}" destId="{513D412C-E81E-4905-A104-EA73FAAC1D79}" srcOrd="10" destOrd="0" presId="urn:microsoft.com/office/officeart/2008/layout/LinedList"/>
    <dgm:cxn modelId="{2569A8A1-8837-4249-ACAC-76A4F14D5818}" type="presParOf" srcId="{EA592F4A-E1A8-4CEB-80FC-DECAB8D4A237}" destId="{BA7FAEE0-22F1-4442-877E-9046119C50C9}" srcOrd="11" destOrd="0" presId="urn:microsoft.com/office/officeart/2008/layout/LinedList"/>
    <dgm:cxn modelId="{D3FE7A00-86B2-457A-B4C9-6BC4B12F99F1}" type="presParOf" srcId="{BA7FAEE0-22F1-4442-877E-9046119C50C9}" destId="{4B2CB281-66B2-459B-A692-F4C1D2A0AA6F}" srcOrd="0" destOrd="0" presId="urn:microsoft.com/office/officeart/2008/layout/LinedList"/>
    <dgm:cxn modelId="{03A3C6DC-BDE7-4927-872C-D6C145A22D6E}" type="presParOf" srcId="{BA7FAEE0-22F1-4442-877E-9046119C50C9}" destId="{DC5AC657-C022-40CC-AC1C-06D39975A046}" srcOrd="1" destOrd="0" presId="urn:microsoft.com/office/officeart/2008/layout/LinedList"/>
    <dgm:cxn modelId="{99DD2AC1-7303-42A7-B8F9-0A2C34E3B2BA}" type="presParOf" srcId="{EA592F4A-E1A8-4CEB-80FC-DECAB8D4A237}" destId="{2168828E-7E0F-4566-832F-E9543E07464D}" srcOrd="12" destOrd="0" presId="urn:microsoft.com/office/officeart/2008/layout/LinedList"/>
    <dgm:cxn modelId="{B3DEAEBC-CD22-4E34-BB78-4F5E2D924F47}" type="presParOf" srcId="{EA592F4A-E1A8-4CEB-80FC-DECAB8D4A237}" destId="{AF21FA95-E3F7-4BF4-BB57-1575E26DC946}" srcOrd="13" destOrd="0" presId="urn:microsoft.com/office/officeart/2008/layout/LinedList"/>
    <dgm:cxn modelId="{EA85B45A-2AE6-4F13-A20D-ECED3BAD5EE3}" type="presParOf" srcId="{AF21FA95-E3F7-4BF4-BB57-1575E26DC946}" destId="{FAC07546-472E-4519-93F4-61ABD24C4DDF}" srcOrd="0" destOrd="0" presId="urn:microsoft.com/office/officeart/2008/layout/LinedList"/>
    <dgm:cxn modelId="{FADC604D-1DE7-494C-A90E-B1EF6FEA2601}" type="presParOf" srcId="{AF21FA95-E3F7-4BF4-BB57-1575E26DC946}" destId="{45A227E6-AE91-49E3-89A8-F2EB7FB16FD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04D4E5-6717-49C8-9D9C-873118B821B7}" type="doc">
      <dgm:prSet loTypeId="urn:microsoft.com/office/officeart/2016/7/layout/HorizontalActionList" loCatId="List" qsTypeId="urn:microsoft.com/office/officeart/2005/8/quickstyle/simple1" qsCatId="simple" csTypeId="urn:microsoft.com/office/officeart/2005/8/colors/colorful5" csCatId="colorful" phldr="1"/>
      <dgm:spPr/>
      <dgm:t>
        <a:bodyPr/>
        <a:lstStyle/>
        <a:p>
          <a:endParaRPr lang="en-US"/>
        </a:p>
      </dgm:t>
    </dgm:pt>
    <dgm:pt modelId="{0EB206ED-7351-4659-B9D0-308C9CD0553B}">
      <dgm:prSet/>
      <dgm:spPr/>
      <dgm:t>
        <a:bodyPr/>
        <a:lstStyle/>
        <a:p>
          <a:r>
            <a:rPr lang="en-US" dirty="0"/>
            <a:t>Explain</a:t>
          </a:r>
        </a:p>
      </dgm:t>
    </dgm:pt>
    <dgm:pt modelId="{4A1B60A4-90B1-494F-8717-1FE8BBDD95DD}" type="parTrans" cxnId="{F5663974-999E-40DE-9F87-90B4A9AA581B}">
      <dgm:prSet/>
      <dgm:spPr/>
      <dgm:t>
        <a:bodyPr/>
        <a:lstStyle/>
        <a:p>
          <a:endParaRPr lang="en-US"/>
        </a:p>
      </dgm:t>
    </dgm:pt>
    <dgm:pt modelId="{24AE334D-2FE2-479B-89BD-922A1847F475}" type="sibTrans" cxnId="{F5663974-999E-40DE-9F87-90B4A9AA581B}">
      <dgm:prSet/>
      <dgm:spPr/>
      <dgm:t>
        <a:bodyPr/>
        <a:lstStyle/>
        <a:p>
          <a:endParaRPr lang="en-US"/>
        </a:p>
      </dgm:t>
    </dgm:pt>
    <dgm:pt modelId="{3A4A294B-C83E-4290-8182-7DE5CC4A4537}">
      <dgm:prSet/>
      <dgm:spPr/>
      <dgm:t>
        <a:bodyPr/>
        <a:lstStyle/>
        <a:p>
          <a:r>
            <a:rPr lang="en-US" dirty="0"/>
            <a:t>Explain how the outcome will be shared with them and ask if they wish to receive the response in a format other than in writing</a:t>
          </a:r>
        </a:p>
      </dgm:t>
    </dgm:pt>
    <dgm:pt modelId="{BA185480-70C4-446C-8829-05064ABBABCF}" type="parTrans" cxnId="{9DD37065-D162-4EF3-9321-6FC88F3ED459}">
      <dgm:prSet/>
      <dgm:spPr/>
      <dgm:t>
        <a:bodyPr/>
        <a:lstStyle/>
        <a:p>
          <a:endParaRPr lang="en-US"/>
        </a:p>
      </dgm:t>
    </dgm:pt>
    <dgm:pt modelId="{53F46623-AB48-4645-BD86-3D39A359FA0F}" type="sibTrans" cxnId="{9DD37065-D162-4EF3-9321-6FC88F3ED459}">
      <dgm:prSet/>
      <dgm:spPr/>
      <dgm:t>
        <a:bodyPr/>
        <a:lstStyle/>
        <a:p>
          <a:endParaRPr lang="en-US"/>
        </a:p>
      </dgm:t>
    </dgm:pt>
    <dgm:pt modelId="{44A20261-57FF-4F26-8BB4-45AB4D9FCDC2}">
      <dgm:prSet/>
      <dgm:spPr/>
      <dgm:t>
        <a:bodyPr/>
        <a:lstStyle/>
        <a:p>
          <a:r>
            <a:rPr lang="en-US" dirty="0"/>
            <a:t>Address</a:t>
          </a:r>
        </a:p>
      </dgm:t>
    </dgm:pt>
    <dgm:pt modelId="{2B99CB5A-1E42-4285-99E5-185ACFE14E1A}" type="parTrans" cxnId="{E854FB05-9BAD-448A-BE5B-F67FA366825A}">
      <dgm:prSet/>
      <dgm:spPr/>
      <dgm:t>
        <a:bodyPr/>
        <a:lstStyle/>
        <a:p>
          <a:endParaRPr lang="en-US"/>
        </a:p>
      </dgm:t>
    </dgm:pt>
    <dgm:pt modelId="{F4B2F95D-E2A3-41CE-A662-5F15FB7ACF2A}" type="sibTrans" cxnId="{E854FB05-9BAD-448A-BE5B-F67FA366825A}">
      <dgm:prSet/>
      <dgm:spPr/>
      <dgm:t>
        <a:bodyPr/>
        <a:lstStyle/>
        <a:p>
          <a:endParaRPr lang="en-US"/>
        </a:p>
      </dgm:t>
    </dgm:pt>
    <dgm:pt modelId="{B1C5D74A-8F3F-4718-9D84-999BABABFF85}">
      <dgm:prSet/>
      <dgm:spPr/>
      <dgm:t>
        <a:bodyPr/>
        <a:lstStyle/>
        <a:p>
          <a:r>
            <a:rPr lang="en-US" dirty="0"/>
            <a:t>Address any immediate care/appointment issues</a:t>
          </a:r>
        </a:p>
      </dgm:t>
    </dgm:pt>
    <dgm:pt modelId="{C475CFD4-5164-4E2A-A0C5-A1474922CE98}" type="parTrans" cxnId="{6DC38BF6-5B94-46C9-BD55-6AF539BFF8B8}">
      <dgm:prSet/>
      <dgm:spPr/>
      <dgm:t>
        <a:bodyPr/>
        <a:lstStyle/>
        <a:p>
          <a:endParaRPr lang="en-US"/>
        </a:p>
      </dgm:t>
    </dgm:pt>
    <dgm:pt modelId="{C17A17D9-8C72-4197-BDB8-489EDD939A39}" type="sibTrans" cxnId="{6DC38BF6-5B94-46C9-BD55-6AF539BFF8B8}">
      <dgm:prSet/>
      <dgm:spPr/>
      <dgm:t>
        <a:bodyPr/>
        <a:lstStyle/>
        <a:p>
          <a:endParaRPr lang="en-US"/>
        </a:p>
      </dgm:t>
    </dgm:pt>
    <dgm:pt modelId="{752FC98E-13AC-4BAC-AB44-C077150FE9FB}">
      <dgm:prSet/>
      <dgm:spPr/>
      <dgm:t>
        <a:bodyPr/>
        <a:lstStyle/>
        <a:p>
          <a:r>
            <a:rPr lang="en-US" dirty="0"/>
            <a:t>Reassure</a:t>
          </a:r>
        </a:p>
      </dgm:t>
    </dgm:pt>
    <dgm:pt modelId="{3D5A3A05-C744-4136-BE87-2C4E0F56711E}" type="parTrans" cxnId="{FCE49A80-6039-4C2F-9AC4-E7E48A169F17}">
      <dgm:prSet/>
      <dgm:spPr/>
      <dgm:t>
        <a:bodyPr/>
        <a:lstStyle/>
        <a:p>
          <a:endParaRPr lang="en-US"/>
        </a:p>
      </dgm:t>
    </dgm:pt>
    <dgm:pt modelId="{3FE2FC60-D95C-4DF2-8FF0-DF7E51245581}" type="sibTrans" cxnId="{FCE49A80-6039-4C2F-9AC4-E7E48A169F17}">
      <dgm:prSet/>
      <dgm:spPr/>
      <dgm:t>
        <a:bodyPr/>
        <a:lstStyle/>
        <a:p>
          <a:endParaRPr lang="en-US"/>
        </a:p>
      </dgm:t>
    </dgm:pt>
    <dgm:pt modelId="{02BE9212-E008-4C8D-AB32-780F25C71A97}">
      <dgm:prSet/>
      <dgm:spPr/>
      <dgm:t>
        <a:bodyPr/>
        <a:lstStyle/>
        <a:p>
          <a:r>
            <a:rPr lang="en-US"/>
            <a:t>Make clear that their care and that of their family will not be compromised as a result of making a complaint</a:t>
          </a:r>
        </a:p>
      </dgm:t>
    </dgm:pt>
    <dgm:pt modelId="{4AEA8AC5-DEFE-4E4A-846D-40794AB93E8A}" type="parTrans" cxnId="{D77823A0-2E44-4897-9A7C-75F83DB6D8B4}">
      <dgm:prSet/>
      <dgm:spPr/>
      <dgm:t>
        <a:bodyPr/>
        <a:lstStyle/>
        <a:p>
          <a:endParaRPr lang="en-US"/>
        </a:p>
      </dgm:t>
    </dgm:pt>
    <dgm:pt modelId="{D87784D7-98C1-4A41-884B-670FA8D3C61F}" type="sibTrans" cxnId="{D77823A0-2E44-4897-9A7C-75F83DB6D8B4}">
      <dgm:prSet/>
      <dgm:spPr/>
      <dgm:t>
        <a:bodyPr/>
        <a:lstStyle/>
        <a:p>
          <a:endParaRPr lang="en-US"/>
        </a:p>
      </dgm:t>
    </dgm:pt>
    <dgm:pt modelId="{AD3FF807-F60F-435D-848F-A631D29EF1C7}">
      <dgm:prSet/>
      <dgm:spPr/>
      <dgm:t>
        <a:bodyPr/>
        <a:lstStyle/>
        <a:p>
          <a:r>
            <a:rPr lang="en-US" dirty="0"/>
            <a:t>Support</a:t>
          </a:r>
        </a:p>
      </dgm:t>
    </dgm:pt>
    <dgm:pt modelId="{F2743C9B-B991-4925-AB9D-65F679D3CDCD}" type="parTrans" cxnId="{AB64D49E-5E7D-4AA1-9E05-A720A31286E9}">
      <dgm:prSet/>
      <dgm:spPr/>
      <dgm:t>
        <a:bodyPr/>
        <a:lstStyle/>
        <a:p>
          <a:endParaRPr lang="en-US"/>
        </a:p>
      </dgm:t>
    </dgm:pt>
    <dgm:pt modelId="{E6ACD7C0-0D33-4DF9-9FDE-008789217623}" type="sibTrans" cxnId="{AB64D49E-5E7D-4AA1-9E05-A720A31286E9}">
      <dgm:prSet/>
      <dgm:spPr/>
      <dgm:t>
        <a:bodyPr/>
        <a:lstStyle/>
        <a:p>
          <a:endParaRPr lang="en-US"/>
        </a:p>
      </dgm:t>
    </dgm:pt>
    <dgm:pt modelId="{E40E347D-0D71-4B4A-BACF-B8B7737F4BB1}">
      <dgm:prSet/>
      <dgm:spPr/>
      <dgm:t>
        <a:bodyPr/>
        <a:lstStyle/>
        <a:p>
          <a:r>
            <a:rPr lang="en-US" dirty="0"/>
            <a:t>Include details of a local NHS complaints advocacy provider</a:t>
          </a:r>
        </a:p>
      </dgm:t>
    </dgm:pt>
    <dgm:pt modelId="{E6FB7B40-9B1C-466F-94CE-7AFB1456972F}" type="parTrans" cxnId="{5357376D-2793-4F1D-8455-C0BF9342DA44}">
      <dgm:prSet/>
      <dgm:spPr/>
      <dgm:t>
        <a:bodyPr/>
        <a:lstStyle/>
        <a:p>
          <a:endParaRPr lang="en-US"/>
        </a:p>
      </dgm:t>
    </dgm:pt>
    <dgm:pt modelId="{6DA0254A-CB60-4CA8-AFC8-F65BAF879C95}" type="sibTrans" cxnId="{5357376D-2793-4F1D-8455-C0BF9342DA44}">
      <dgm:prSet/>
      <dgm:spPr/>
      <dgm:t>
        <a:bodyPr/>
        <a:lstStyle/>
        <a:p>
          <a:endParaRPr lang="en-US"/>
        </a:p>
      </dgm:t>
    </dgm:pt>
    <dgm:pt modelId="{7F2E3142-2ED1-439B-A604-601E8223F442}" type="pres">
      <dgm:prSet presAssocID="{E704D4E5-6717-49C8-9D9C-873118B821B7}" presName="Name0" presStyleCnt="0">
        <dgm:presLayoutVars>
          <dgm:dir/>
          <dgm:animLvl val="lvl"/>
          <dgm:resizeHandles val="exact"/>
        </dgm:presLayoutVars>
      </dgm:prSet>
      <dgm:spPr/>
    </dgm:pt>
    <dgm:pt modelId="{6D61603C-46E5-417A-8ADA-A7A8D2C0FD88}" type="pres">
      <dgm:prSet presAssocID="{0EB206ED-7351-4659-B9D0-308C9CD0553B}" presName="composite" presStyleCnt="0"/>
      <dgm:spPr/>
    </dgm:pt>
    <dgm:pt modelId="{E5D79497-CBFB-421A-B979-78ACC7F1AC8F}" type="pres">
      <dgm:prSet presAssocID="{0EB206ED-7351-4659-B9D0-308C9CD0553B}" presName="parTx" presStyleLbl="alignNode1" presStyleIdx="0" presStyleCnt="4">
        <dgm:presLayoutVars>
          <dgm:chMax val="0"/>
          <dgm:chPref val="0"/>
        </dgm:presLayoutVars>
      </dgm:prSet>
      <dgm:spPr/>
    </dgm:pt>
    <dgm:pt modelId="{ACCC43B6-C662-4C85-B6C9-0F43F953EFE7}" type="pres">
      <dgm:prSet presAssocID="{0EB206ED-7351-4659-B9D0-308C9CD0553B}" presName="desTx" presStyleLbl="alignAccFollowNode1" presStyleIdx="0" presStyleCnt="4">
        <dgm:presLayoutVars/>
      </dgm:prSet>
      <dgm:spPr/>
    </dgm:pt>
    <dgm:pt modelId="{8499CD6E-792D-4924-91DF-6569EE129463}" type="pres">
      <dgm:prSet presAssocID="{24AE334D-2FE2-479B-89BD-922A1847F475}" presName="space" presStyleCnt="0"/>
      <dgm:spPr/>
    </dgm:pt>
    <dgm:pt modelId="{9B030501-CF25-4E5D-B72B-66F00591BE52}" type="pres">
      <dgm:prSet presAssocID="{44A20261-57FF-4F26-8BB4-45AB4D9FCDC2}" presName="composite" presStyleCnt="0"/>
      <dgm:spPr/>
    </dgm:pt>
    <dgm:pt modelId="{5929EDE6-EE3B-4DF4-A66B-62324F876B80}" type="pres">
      <dgm:prSet presAssocID="{44A20261-57FF-4F26-8BB4-45AB4D9FCDC2}" presName="parTx" presStyleLbl="alignNode1" presStyleIdx="1" presStyleCnt="4">
        <dgm:presLayoutVars>
          <dgm:chMax val="0"/>
          <dgm:chPref val="0"/>
        </dgm:presLayoutVars>
      </dgm:prSet>
      <dgm:spPr/>
    </dgm:pt>
    <dgm:pt modelId="{9D1C0834-7DB7-424F-BDBB-BFD661371AAD}" type="pres">
      <dgm:prSet presAssocID="{44A20261-57FF-4F26-8BB4-45AB4D9FCDC2}" presName="desTx" presStyleLbl="alignAccFollowNode1" presStyleIdx="1" presStyleCnt="4">
        <dgm:presLayoutVars/>
      </dgm:prSet>
      <dgm:spPr/>
    </dgm:pt>
    <dgm:pt modelId="{08A0ED68-9F0D-40D2-9A6D-95C9C12EED8B}" type="pres">
      <dgm:prSet presAssocID="{F4B2F95D-E2A3-41CE-A662-5F15FB7ACF2A}" presName="space" presStyleCnt="0"/>
      <dgm:spPr/>
    </dgm:pt>
    <dgm:pt modelId="{A0B6264B-AEE2-4A2A-AC89-D32759FD75D3}" type="pres">
      <dgm:prSet presAssocID="{752FC98E-13AC-4BAC-AB44-C077150FE9FB}" presName="composite" presStyleCnt="0"/>
      <dgm:spPr/>
    </dgm:pt>
    <dgm:pt modelId="{319ED87E-AD88-4180-A87E-0EE0C0871D30}" type="pres">
      <dgm:prSet presAssocID="{752FC98E-13AC-4BAC-AB44-C077150FE9FB}" presName="parTx" presStyleLbl="alignNode1" presStyleIdx="2" presStyleCnt="4">
        <dgm:presLayoutVars>
          <dgm:chMax val="0"/>
          <dgm:chPref val="0"/>
        </dgm:presLayoutVars>
      </dgm:prSet>
      <dgm:spPr/>
    </dgm:pt>
    <dgm:pt modelId="{272131A1-5FCD-4B13-BE08-5D7E69840CBF}" type="pres">
      <dgm:prSet presAssocID="{752FC98E-13AC-4BAC-AB44-C077150FE9FB}" presName="desTx" presStyleLbl="alignAccFollowNode1" presStyleIdx="2" presStyleCnt="4">
        <dgm:presLayoutVars/>
      </dgm:prSet>
      <dgm:spPr/>
    </dgm:pt>
    <dgm:pt modelId="{1D759A9D-B87C-4475-8ED3-CBD488B14A2F}" type="pres">
      <dgm:prSet presAssocID="{3FE2FC60-D95C-4DF2-8FF0-DF7E51245581}" presName="space" presStyleCnt="0"/>
      <dgm:spPr/>
    </dgm:pt>
    <dgm:pt modelId="{B46008AB-F77E-40F4-9A88-AE11E2D07839}" type="pres">
      <dgm:prSet presAssocID="{AD3FF807-F60F-435D-848F-A631D29EF1C7}" presName="composite" presStyleCnt="0"/>
      <dgm:spPr/>
    </dgm:pt>
    <dgm:pt modelId="{C1CA2D1C-D314-4AB2-8CEE-8ADD7DA10C6F}" type="pres">
      <dgm:prSet presAssocID="{AD3FF807-F60F-435D-848F-A631D29EF1C7}" presName="parTx" presStyleLbl="alignNode1" presStyleIdx="3" presStyleCnt="4">
        <dgm:presLayoutVars>
          <dgm:chMax val="0"/>
          <dgm:chPref val="0"/>
        </dgm:presLayoutVars>
      </dgm:prSet>
      <dgm:spPr/>
    </dgm:pt>
    <dgm:pt modelId="{AFC33786-4207-4404-9C13-A2787C355755}" type="pres">
      <dgm:prSet presAssocID="{AD3FF807-F60F-435D-848F-A631D29EF1C7}" presName="desTx" presStyleLbl="alignAccFollowNode1" presStyleIdx="3" presStyleCnt="4">
        <dgm:presLayoutVars/>
      </dgm:prSet>
      <dgm:spPr/>
    </dgm:pt>
  </dgm:ptLst>
  <dgm:cxnLst>
    <dgm:cxn modelId="{E854FB05-9BAD-448A-BE5B-F67FA366825A}" srcId="{E704D4E5-6717-49C8-9D9C-873118B821B7}" destId="{44A20261-57FF-4F26-8BB4-45AB4D9FCDC2}" srcOrd="1" destOrd="0" parTransId="{2B99CB5A-1E42-4285-99E5-185ACFE14E1A}" sibTransId="{F4B2F95D-E2A3-41CE-A662-5F15FB7ACF2A}"/>
    <dgm:cxn modelId="{3815AA1C-2367-4951-81B7-73EB5DF906F2}" type="presOf" srcId="{AD3FF807-F60F-435D-848F-A631D29EF1C7}" destId="{C1CA2D1C-D314-4AB2-8CEE-8ADD7DA10C6F}" srcOrd="0" destOrd="0" presId="urn:microsoft.com/office/officeart/2016/7/layout/HorizontalActionList"/>
    <dgm:cxn modelId="{B25B531D-75E3-4E49-9E3D-94E9B6A9D0F8}" type="presOf" srcId="{752FC98E-13AC-4BAC-AB44-C077150FE9FB}" destId="{319ED87E-AD88-4180-A87E-0EE0C0871D30}" srcOrd="0" destOrd="0" presId="urn:microsoft.com/office/officeart/2016/7/layout/HorizontalActionList"/>
    <dgm:cxn modelId="{8BC55629-D1A5-4EE1-8A80-BF2E08CC333C}" type="presOf" srcId="{44A20261-57FF-4F26-8BB4-45AB4D9FCDC2}" destId="{5929EDE6-EE3B-4DF4-A66B-62324F876B80}" srcOrd="0" destOrd="0" presId="urn:microsoft.com/office/officeart/2016/7/layout/HorizontalActionList"/>
    <dgm:cxn modelId="{9DD37065-D162-4EF3-9321-6FC88F3ED459}" srcId="{0EB206ED-7351-4659-B9D0-308C9CD0553B}" destId="{3A4A294B-C83E-4290-8182-7DE5CC4A4537}" srcOrd="0" destOrd="0" parTransId="{BA185480-70C4-446C-8829-05064ABBABCF}" sibTransId="{53F46623-AB48-4645-BD86-3D39A359FA0F}"/>
    <dgm:cxn modelId="{5357376D-2793-4F1D-8455-C0BF9342DA44}" srcId="{AD3FF807-F60F-435D-848F-A631D29EF1C7}" destId="{E40E347D-0D71-4B4A-BACF-B8B7737F4BB1}" srcOrd="0" destOrd="0" parTransId="{E6FB7B40-9B1C-466F-94CE-7AFB1456972F}" sibTransId="{6DA0254A-CB60-4CA8-AFC8-F65BAF879C95}"/>
    <dgm:cxn modelId="{F5663974-999E-40DE-9F87-90B4A9AA581B}" srcId="{E704D4E5-6717-49C8-9D9C-873118B821B7}" destId="{0EB206ED-7351-4659-B9D0-308C9CD0553B}" srcOrd="0" destOrd="0" parTransId="{4A1B60A4-90B1-494F-8717-1FE8BBDD95DD}" sibTransId="{24AE334D-2FE2-479B-89BD-922A1847F475}"/>
    <dgm:cxn modelId="{76185C7C-2CC8-48F4-93CE-4F465952D938}" type="presOf" srcId="{B1C5D74A-8F3F-4718-9D84-999BABABFF85}" destId="{9D1C0834-7DB7-424F-BDBB-BFD661371AAD}" srcOrd="0" destOrd="0" presId="urn:microsoft.com/office/officeart/2016/7/layout/HorizontalActionList"/>
    <dgm:cxn modelId="{FCE49A80-6039-4C2F-9AC4-E7E48A169F17}" srcId="{E704D4E5-6717-49C8-9D9C-873118B821B7}" destId="{752FC98E-13AC-4BAC-AB44-C077150FE9FB}" srcOrd="2" destOrd="0" parTransId="{3D5A3A05-C744-4136-BE87-2C4E0F56711E}" sibTransId="{3FE2FC60-D95C-4DF2-8FF0-DF7E51245581}"/>
    <dgm:cxn modelId="{AB64D49E-5E7D-4AA1-9E05-A720A31286E9}" srcId="{E704D4E5-6717-49C8-9D9C-873118B821B7}" destId="{AD3FF807-F60F-435D-848F-A631D29EF1C7}" srcOrd="3" destOrd="0" parTransId="{F2743C9B-B991-4925-AB9D-65F679D3CDCD}" sibTransId="{E6ACD7C0-0D33-4DF9-9FDE-008789217623}"/>
    <dgm:cxn modelId="{D77823A0-2E44-4897-9A7C-75F83DB6D8B4}" srcId="{752FC98E-13AC-4BAC-AB44-C077150FE9FB}" destId="{02BE9212-E008-4C8D-AB32-780F25C71A97}" srcOrd="0" destOrd="0" parTransId="{4AEA8AC5-DEFE-4E4A-846D-40794AB93E8A}" sibTransId="{D87784D7-98C1-4A41-884B-670FA8D3C61F}"/>
    <dgm:cxn modelId="{BF984CCE-FE37-46AF-8D71-09A51EAEE372}" type="presOf" srcId="{02BE9212-E008-4C8D-AB32-780F25C71A97}" destId="{272131A1-5FCD-4B13-BE08-5D7E69840CBF}" srcOrd="0" destOrd="0" presId="urn:microsoft.com/office/officeart/2016/7/layout/HorizontalActionList"/>
    <dgm:cxn modelId="{1D679AD6-F580-40D1-B185-BEE7ECE789EF}" type="presOf" srcId="{3A4A294B-C83E-4290-8182-7DE5CC4A4537}" destId="{ACCC43B6-C662-4C85-B6C9-0F43F953EFE7}" srcOrd="0" destOrd="0" presId="urn:microsoft.com/office/officeart/2016/7/layout/HorizontalActionList"/>
    <dgm:cxn modelId="{6293EDDB-D346-47B6-81ED-193C0CF77E16}" type="presOf" srcId="{E40E347D-0D71-4B4A-BACF-B8B7737F4BB1}" destId="{AFC33786-4207-4404-9C13-A2787C355755}" srcOrd="0" destOrd="0" presId="urn:microsoft.com/office/officeart/2016/7/layout/HorizontalActionList"/>
    <dgm:cxn modelId="{6D2294E0-9DB1-4624-A28E-125B236A6C65}" type="presOf" srcId="{0EB206ED-7351-4659-B9D0-308C9CD0553B}" destId="{E5D79497-CBFB-421A-B979-78ACC7F1AC8F}" srcOrd="0" destOrd="0" presId="urn:microsoft.com/office/officeart/2016/7/layout/HorizontalActionList"/>
    <dgm:cxn modelId="{6DC38BF6-5B94-46C9-BD55-6AF539BFF8B8}" srcId="{44A20261-57FF-4F26-8BB4-45AB4D9FCDC2}" destId="{B1C5D74A-8F3F-4718-9D84-999BABABFF85}" srcOrd="0" destOrd="0" parTransId="{C475CFD4-5164-4E2A-A0C5-A1474922CE98}" sibTransId="{C17A17D9-8C72-4197-BDB8-489EDD939A39}"/>
    <dgm:cxn modelId="{31607FFC-F189-4B68-817B-FBFB714E8389}" type="presOf" srcId="{E704D4E5-6717-49C8-9D9C-873118B821B7}" destId="{7F2E3142-2ED1-439B-A604-601E8223F442}" srcOrd="0" destOrd="0" presId="urn:microsoft.com/office/officeart/2016/7/layout/HorizontalActionList"/>
    <dgm:cxn modelId="{E1921774-4D5F-40CC-B003-CC6CE8D37475}" type="presParOf" srcId="{7F2E3142-2ED1-439B-A604-601E8223F442}" destId="{6D61603C-46E5-417A-8ADA-A7A8D2C0FD88}" srcOrd="0" destOrd="0" presId="urn:microsoft.com/office/officeart/2016/7/layout/HorizontalActionList"/>
    <dgm:cxn modelId="{1EF936D7-CF89-4E61-8925-88F1F395F675}" type="presParOf" srcId="{6D61603C-46E5-417A-8ADA-A7A8D2C0FD88}" destId="{E5D79497-CBFB-421A-B979-78ACC7F1AC8F}" srcOrd="0" destOrd="0" presId="urn:microsoft.com/office/officeart/2016/7/layout/HorizontalActionList"/>
    <dgm:cxn modelId="{AC80AE14-6272-4FD5-82B3-24ABC30025FA}" type="presParOf" srcId="{6D61603C-46E5-417A-8ADA-A7A8D2C0FD88}" destId="{ACCC43B6-C662-4C85-B6C9-0F43F953EFE7}" srcOrd="1" destOrd="0" presId="urn:microsoft.com/office/officeart/2016/7/layout/HorizontalActionList"/>
    <dgm:cxn modelId="{3BA3900F-19F3-49CF-A01E-DBEC01D6D580}" type="presParOf" srcId="{7F2E3142-2ED1-439B-A604-601E8223F442}" destId="{8499CD6E-792D-4924-91DF-6569EE129463}" srcOrd="1" destOrd="0" presId="urn:microsoft.com/office/officeart/2016/7/layout/HorizontalActionList"/>
    <dgm:cxn modelId="{EE3CACA3-FBF3-4C38-B033-3A0056AEBFB2}" type="presParOf" srcId="{7F2E3142-2ED1-439B-A604-601E8223F442}" destId="{9B030501-CF25-4E5D-B72B-66F00591BE52}" srcOrd="2" destOrd="0" presId="urn:microsoft.com/office/officeart/2016/7/layout/HorizontalActionList"/>
    <dgm:cxn modelId="{6A328AFE-8C85-47C9-900B-90EB25657E93}" type="presParOf" srcId="{9B030501-CF25-4E5D-B72B-66F00591BE52}" destId="{5929EDE6-EE3B-4DF4-A66B-62324F876B80}" srcOrd="0" destOrd="0" presId="urn:microsoft.com/office/officeart/2016/7/layout/HorizontalActionList"/>
    <dgm:cxn modelId="{A2E8B948-33C5-4548-94FC-A576D1DF9985}" type="presParOf" srcId="{9B030501-CF25-4E5D-B72B-66F00591BE52}" destId="{9D1C0834-7DB7-424F-BDBB-BFD661371AAD}" srcOrd="1" destOrd="0" presId="urn:microsoft.com/office/officeart/2016/7/layout/HorizontalActionList"/>
    <dgm:cxn modelId="{9D029E77-D57D-4E49-8AA4-89DFD429A0AD}" type="presParOf" srcId="{7F2E3142-2ED1-439B-A604-601E8223F442}" destId="{08A0ED68-9F0D-40D2-9A6D-95C9C12EED8B}" srcOrd="3" destOrd="0" presId="urn:microsoft.com/office/officeart/2016/7/layout/HorizontalActionList"/>
    <dgm:cxn modelId="{549856AD-3023-45E3-A3CA-176FEBB0CD8E}" type="presParOf" srcId="{7F2E3142-2ED1-439B-A604-601E8223F442}" destId="{A0B6264B-AEE2-4A2A-AC89-D32759FD75D3}" srcOrd="4" destOrd="0" presId="urn:microsoft.com/office/officeart/2016/7/layout/HorizontalActionList"/>
    <dgm:cxn modelId="{E8117B79-0D37-4A56-B33C-7DA0B6153C18}" type="presParOf" srcId="{A0B6264B-AEE2-4A2A-AC89-D32759FD75D3}" destId="{319ED87E-AD88-4180-A87E-0EE0C0871D30}" srcOrd="0" destOrd="0" presId="urn:microsoft.com/office/officeart/2016/7/layout/HorizontalActionList"/>
    <dgm:cxn modelId="{C8474F92-0480-46B9-A0B5-C26CC849C6BA}" type="presParOf" srcId="{A0B6264B-AEE2-4A2A-AC89-D32759FD75D3}" destId="{272131A1-5FCD-4B13-BE08-5D7E69840CBF}" srcOrd="1" destOrd="0" presId="urn:microsoft.com/office/officeart/2016/7/layout/HorizontalActionList"/>
    <dgm:cxn modelId="{DDBD93DC-FB55-4FDA-9765-7F8F46917687}" type="presParOf" srcId="{7F2E3142-2ED1-439B-A604-601E8223F442}" destId="{1D759A9D-B87C-4475-8ED3-CBD488B14A2F}" srcOrd="5" destOrd="0" presId="urn:microsoft.com/office/officeart/2016/7/layout/HorizontalActionList"/>
    <dgm:cxn modelId="{20010A61-7DDF-4055-B65F-90CB11991CA6}" type="presParOf" srcId="{7F2E3142-2ED1-439B-A604-601E8223F442}" destId="{B46008AB-F77E-40F4-9A88-AE11E2D07839}" srcOrd="6" destOrd="0" presId="urn:microsoft.com/office/officeart/2016/7/layout/HorizontalActionList"/>
    <dgm:cxn modelId="{675809BF-AA90-4380-BF4C-4E4525EC8964}" type="presParOf" srcId="{B46008AB-F77E-40F4-9A88-AE11E2D07839}" destId="{C1CA2D1C-D314-4AB2-8CEE-8ADD7DA10C6F}" srcOrd="0" destOrd="0" presId="urn:microsoft.com/office/officeart/2016/7/layout/HorizontalActionList"/>
    <dgm:cxn modelId="{F7840789-42FE-46F1-90CA-D56F03ECA277}" type="presParOf" srcId="{B46008AB-F77E-40F4-9A88-AE11E2D07839}" destId="{AFC33786-4207-4404-9C13-A2787C355755}"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2682CB-3C45-4983-B6E3-7B862A175E0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254E0EE-CC65-4CF8-A90C-BC198D0A85AE}">
      <dgm:prSet/>
      <dgm:spPr/>
      <dgm:t>
        <a:bodyPr/>
        <a:lstStyle/>
        <a:p>
          <a:r>
            <a:rPr lang="en-US" dirty="0"/>
            <a:t>Section 1</a:t>
          </a:r>
        </a:p>
      </dgm:t>
    </dgm:pt>
    <dgm:pt modelId="{263536C8-E1E6-47BE-A3D0-0E42F807E025}" type="parTrans" cxnId="{DF512C00-7534-47C0-95BB-8E57836DC5E0}">
      <dgm:prSet/>
      <dgm:spPr/>
      <dgm:t>
        <a:bodyPr/>
        <a:lstStyle/>
        <a:p>
          <a:endParaRPr lang="en-US"/>
        </a:p>
      </dgm:t>
    </dgm:pt>
    <dgm:pt modelId="{5CCE4DF7-352D-46D0-9259-5B4C40758A8E}" type="sibTrans" cxnId="{DF512C00-7534-47C0-95BB-8E57836DC5E0}">
      <dgm:prSet/>
      <dgm:spPr/>
      <dgm:t>
        <a:bodyPr/>
        <a:lstStyle/>
        <a:p>
          <a:endParaRPr lang="en-US"/>
        </a:p>
      </dgm:t>
    </dgm:pt>
    <dgm:pt modelId="{C4D3C8CD-22D2-43A1-B1BB-217E3DDA4B05}">
      <dgm:prSet/>
      <dgm:spPr/>
      <dgm:t>
        <a:bodyPr/>
        <a:lstStyle/>
        <a:p>
          <a:r>
            <a:rPr lang="en-US" dirty="0"/>
            <a:t>Open with a “sad but glad” statement and an assurance that the practice takes all complaints seriously.</a:t>
          </a:r>
        </a:p>
      </dgm:t>
    </dgm:pt>
    <dgm:pt modelId="{E2103A43-97A3-49EF-898D-58F613BC7AD3}" type="parTrans" cxnId="{ADEA77E8-3C83-43BF-993B-3DE016447451}">
      <dgm:prSet/>
      <dgm:spPr/>
      <dgm:t>
        <a:bodyPr/>
        <a:lstStyle/>
        <a:p>
          <a:endParaRPr lang="en-US"/>
        </a:p>
      </dgm:t>
    </dgm:pt>
    <dgm:pt modelId="{1AE92FBB-BD25-4DA4-9EAA-7699F06601B3}" type="sibTrans" cxnId="{ADEA77E8-3C83-43BF-993B-3DE016447451}">
      <dgm:prSet/>
      <dgm:spPr/>
      <dgm:t>
        <a:bodyPr/>
        <a:lstStyle/>
        <a:p>
          <a:endParaRPr lang="en-US"/>
        </a:p>
      </dgm:t>
    </dgm:pt>
    <dgm:pt modelId="{408F7DBF-E190-473F-9DE2-E302CE0DDC79}">
      <dgm:prSet/>
      <dgm:spPr/>
      <dgm:t>
        <a:bodyPr/>
        <a:lstStyle/>
        <a:p>
          <a:r>
            <a:rPr lang="en-US" i="1" dirty="0"/>
            <a:t>“ I was very sorry to learn that you are unhappy with the care that you have received from the practice and I am grateful that you have brought this to my attention. The practice takes all complaints very seriously and I have investigated your complaint in line with our complaints process.”</a:t>
          </a:r>
          <a:endParaRPr lang="en-US" dirty="0"/>
        </a:p>
      </dgm:t>
    </dgm:pt>
    <dgm:pt modelId="{B649B73B-2103-4EBC-9CC2-E151C5EF1816}" type="parTrans" cxnId="{C294D545-126C-4F4B-BFC7-C5A20BE5CD5D}">
      <dgm:prSet/>
      <dgm:spPr/>
      <dgm:t>
        <a:bodyPr/>
        <a:lstStyle/>
        <a:p>
          <a:endParaRPr lang="en-GB"/>
        </a:p>
      </dgm:t>
    </dgm:pt>
    <dgm:pt modelId="{B264AC7A-BC52-4A18-9CAA-01DD6FC9826D}" type="sibTrans" cxnId="{C294D545-126C-4F4B-BFC7-C5A20BE5CD5D}">
      <dgm:prSet/>
      <dgm:spPr/>
      <dgm:t>
        <a:bodyPr/>
        <a:lstStyle/>
        <a:p>
          <a:endParaRPr lang="en-GB"/>
        </a:p>
      </dgm:t>
    </dgm:pt>
    <dgm:pt modelId="{F19AF899-5CAD-4782-97A1-63E05DE68207}" type="pres">
      <dgm:prSet presAssocID="{D52682CB-3C45-4983-B6E3-7B862A175E07}" presName="linear" presStyleCnt="0">
        <dgm:presLayoutVars>
          <dgm:dir/>
          <dgm:animLvl val="lvl"/>
          <dgm:resizeHandles val="exact"/>
        </dgm:presLayoutVars>
      </dgm:prSet>
      <dgm:spPr/>
    </dgm:pt>
    <dgm:pt modelId="{0B517830-3D57-4BB5-ADC8-80ED6F7B5910}" type="pres">
      <dgm:prSet presAssocID="{8254E0EE-CC65-4CF8-A90C-BC198D0A85AE}" presName="parentLin" presStyleCnt="0"/>
      <dgm:spPr/>
    </dgm:pt>
    <dgm:pt modelId="{BC346664-5AB8-4754-92FD-F40B99957425}" type="pres">
      <dgm:prSet presAssocID="{8254E0EE-CC65-4CF8-A90C-BC198D0A85AE}" presName="parentLeftMargin" presStyleLbl="node1" presStyleIdx="0" presStyleCnt="1"/>
      <dgm:spPr/>
    </dgm:pt>
    <dgm:pt modelId="{8D7D6048-8D9E-45E7-B48F-3E47FA161B29}" type="pres">
      <dgm:prSet presAssocID="{8254E0EE-CC65-4CF8-A90C-BC198D0A85AE}" presName="parentText" presStyleLbl="node1" presStyleIdx="0" presStyleCnt="1">
        <dgm:presLayoutVars>
          <dgm:chMax val="0"/>
          <dgm:bulletEnabled val="1"/>
        </dgm:presLayoutVars>
      </dgm:prSet>
      <dgm:spPr/>
    </dgm:pt>
    <dgm:pt modelId="{DB02D944-A263-4BF8-B7B3-C8FBFBD1FBC1}" type="pres">
      <dgm:prSet presAssocID="{8254E0EE-CC65-4CF8-A90C-BC198D0A85AE}" presName="negativeSpace" presStyleCnt="0"/>
      <dgm:spPr/>
    </dgm:pt>
    <dgm:pt modelId="{BBA11E78-98C6-4FD9-9F17-1177642C4614}" type="pres">
      <dgm:prSet presAssocID="{8254E0EE-CC65-4CF8-A90C-BC198D0A85AE}" presName="childText" presStyleLbl="conFgAcc1" presStyleIdx="0" presStyleCnt="1">
        <dgm:presLayoutVars>
          <dgm:bulletEnabled val="1"/>
        </dgm:presLayoutVars>
      </dgm:prSet>
      <dgm:spPr/>
    </dgm:pt>
  </dgm:ptLst>
  <dgm:cxnLst>
    <dgm:cxn modelId="{DF512C00-7534-47C0-95BB-8E57836DC5E0}" srcId="{D52682CB-3C45-4983-B6E3-7B862A175E07}" destId="{8254E0EE-CC65-4CF8-A90C-BC198D0A85AE}" srcOrd="0" destOrd="0" parTransId="{263536C8-E1E6-47BE-A3D0-0E42F807E025}" sibTransId="{5CCE4DF7-352D-46D0-9259-5B4C40758A8E}"/>
    <dgm:cxn modelId="{3190A508-045E-44D4-8137-61296A3EE556}" type="presOf" srcId="{8254E0EE-CC65-4CF8-A90C-BC198D0A85AE}" destId="{8D7D6048-8D9E-45E7-B48F-3E47FA161B29}" srcOrd="1" destOrd="0" presId="urn:microsoft.com/office/officeart/2005/8/layout/list1"/>
    <dgm:cxn modelId="{C294D545-126C-4F4B-BFC7-C5A20BE5CD5D}" srcId="{8254E0EE-CC65-4CF8-A90C-BC198D0A85AE}" destId="{408F7DBF-E190-473F-9DE2-E302CE0DDC79}" srcOrd="1" destOrd="0" parTransId="{B649B73B-2103-4EBC-9CC2-E151C5EF1816}" sibTransId="{B264AC7A-BC52-4A18-9CAA-01DD6FC9826D}"/>
    <dgm:cxn modelId="{6B079F84-D8DB-47E8-9B36-DC6DF69DC279}" type="presOf" srcId="{8254E0EE-CC65-4CF8-A90C-BC198D0A85AE}" destId="{BC346664-5AB8-4754-92FD-F40B99957425}" srcOrd="0" destOrd="0" presId="urn:microsoft.com/office/officeart/2005/8/layout/list1"/>
    <dgm:cxn modelId="{7B2007B0-8C22-485A-90AD-9ABA7BCCA191}" type="presOf" srcId="{C4D3C8CD-22D2-43A1-B1BB-217E3DDA4B05}" destId="{BBA11E78-98C6-4FD9-9F17-1177642C4614}" srcOrd="0" destOrd="0" presId="urn:microsoft.com/office/officeart/2005/8/layout/list1"/>
    <dgm:cxn modelId="{2F4A3FB4-1E4A-4B75-9CC0-3BF3689BF709}" type="presOf" srcId="{408F7DBF-E190-473F-9DE2-E302CE0DDC79}" destId="{BBA11E78-98C6-4FD9-9F17-1177642C4614}" srcOrd="0" destOrd="1" presId="urn:microsoft.com/office/officeart/2005/8/layout/list1"/>
    <dgm:cxn modelId="{EF8D53BE-7387-42B1-A914-311A7FB20C55}" type="presOf" srcId="{D52682CB-3C45-4983-B6E3-7B862A175E07}" destId="{F19AF899-5CAD-4782-97A1-63E05DE68207}" srcOrd="0" destOrd="0" presId="urn:microsoft.com/office/officeart/2005/8/layout/list1"/>
    <dgm:cxn modelId="{ADEA77E8-3C83-43BF-993B-3DE016447451}" srcId="{8254E0EE-CC65-4CF8-A90C-BC198D0A85AE}" destId="{C4D3C8CD-22D2-43A1-B1BB-217E3DDA4B05}" srcOrd="0" destOrd="0" parTransId="{E2103A43-97A3-49EF-898D-58F613BC7AD3}" sibTransId="{1AE92FBB-BD25-4DA4-9EAA-7699F06601B3}"/>
    <dgm:cxn modelId="{21FC0B14-96E2-41FE-8EF3-47C650DF4A29}" type="presParOf" srcId="{F19AF899-5CAD-4782-97A1-63E05DE68207}" destId="{0B517830-3D57-4BB5-ADC8-80ED6F7B5910}" srcOrd="0" destOrd="0" presId="urn:microsoft.com/office/officeart/2005/8/layout/list1"/>
    <dgm:cxn modelId="{EDC06E2A-ED04-4CAA-BEF6-E7557EEF4776}" type="presParOf" srcId="{0B517830-3D57-4BB5-ADC8-80ED6F7B5910}" destId="{BC346664-5AB8-4754-92FD-F40B99957425}" srcOrd="0" destOrd="0" presId="urn:microsoft.com/office/officeart/2005/8/layout/list1"/>
    <dgm:cxn modelId="{C37D68DC-9558-4128-A667-3D22DB67219A}" type="presParOf" srcId="{0B517830-3D57-4BB5-ADC8-80ED6F7B5910}" destId="{8D7D6048-8D9E-45E7-B48F-3E47FA161B29}" srcOrd="1" destOrd="0" presId="urn:microsoft.com/office/officeart/2005/8/layout/list1"/>
    <dgm:cxn modelId="{F867BF29-5788-4249-9B64-47F7E6D93B07}" type="presParOf" srcId="{F19AF899-5CAD-4782-97A1-63E05DE68207}" destId="{DB02D944-A263-4BF8-B7B3-C8FBFBD1FBC1}" srcOrd="1" destOrd="0" presId="urn:microsoft.com/office/officeart/2005/8/layout/list1"/>
    <dgm:cxn modelId="{6D8E8CED-CED5-4707-8520-710FC69DAF54}" type="presParOf" srcId="{F19AF899-5CAD-4782-97A1-63E05DE68207}" destId="{BBA11E78-98C6-4FD9-9F17-1177642C461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52682CB-3C45-4983-B6E3-7B862A175E0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254E0EE-CC65-4CF8-A90C-BC198D0A85AE}">
      <dgm:prSet/>
      <dgm:spPr/>
      <dgm:t>
        <a:bodyPr/>
        <a:lstStyle/>
        <a:p>
          <a:r>
            <a:rPr lang="en-US" dirty="0"/>
            <a:t>Section 2</a:t>
          </a:r>
        </a:p>
      </dgm:t>
    </dgm:pt>
    <dgm:pt modelId="{263536C8-E1E6-47BE-A3D0-0E42F807E025}" type="parTrans" cxnId="{DF512C00-7534-47C0-95BB-8E57836DC5E0}">
      <dgm:prSet/>
      <dgm:spPr/>
      <dgm:t>
        <a:bodyPr/>
        <a:lstStyle/>
        <a:p>
          <a:endParaRPr lang="en-US"/>
        </a:p>
      </dgm:t>
    </dgm:pt>
    <dgm:pt modelId="{5CCE4DF7-352D-46D0-9259-5B4C40758A8E}" type="sibTrans" cxnId="{DF512C00-7534-47C0-95BB-8E57836DC5E0}">
      <dgm:prSet/>
      <dgm:spPr/>
      <dgm:t>
        <a:bodyPr/>
        <a:lstStyle/>
        <a:p>
          <a:endParaRPr lang="en-US"/>
        </a:p>
      </dgm:t>
    </dgm:pt>
    <dgm:pt modelId="{C4D3C8CD-22D2-43A1-B1BB-217E3DDA4B05}">
      <dgm:prSet/>
      <dgm:spPr/>
      <dgm:t>
        <a:bodyPr/>
        <a:lstStyle/>
        <a:p>
          <a:r>
            <a:rPr lang="en-US" dirty="0"/>
            <a:t>Explain the investigation.</a:t>
          </a:r>
        </a:p>
      </dgm:t>
    </dgm:pt>
    <dgm:pt modelId="{E2103A43-97A3-49EF-898D-58F613BC7AD3}" type="parTrans" cxnId="{ADEA77E8-3C83-43BF-993B-3DE016447451}">
      <dgm:prSet/>
      <dgm:spPr/>
      <dgm:t>
        <a:bodyPr/>
        <a:lstStyle/>
        <a:p>
          <a:endParaRPr lang="en-US"/>
        </a:p>
      </dgm:t>
    </dgm:pt>
    <dgm:pt modelId="{1AE92FBB-BD25-4DA4-9EAA-7699F06601B3}" type="sibTrans" cxnId="{ADEA77E8-3C83-43BF-993B-3DE016447451}">
      <dgm:prSet/>
      <dgm:spPr/>
      <dgm:t>
        <a:bodyPr/>
        <a:lstStyle/>
        <a:p>
          <a:endParaRPr lang="en-US"/>
        </a:p>
      </dgm:t>
    </dgm:pt>
    <dgm:pt modelId="{213BB6BA-80D5-4A33-AB47-2757EE7D8A3A}">
      <dgm:prSet/>
      <dgm:spPr/>
      <dgm:t>
        <a:bodyPr/>
        <a:lstStyle/>
        <a:p>
          <a:r>
            <a:rPr lang="en-US" i="1" dirty="0"/>
            <a:t>“ I have conducted a full investigation of your complaint. I have spoken with (insert names of those involved) and they have provided me with an account of their recollections of what happened. I have reviewed your medical records and sought additional information from (insert any other information obtained).”</a:t>
          </a:r>
        </a:p>
      </dgm:t>
    </dgm:pt>
    <dgm:pt modelId="{703515C1-29A3-4F7F-BF41-8FAE56FF9ADF}" type="parTrans" cxnId="{2E943573-1382-430C-B320-2449EF5E64AF}">
      <dgm:prSet/>
      <dgm:spPr/>
      <dgm:t>
        <a:bodyPr/>
        <a:lstStyle/>
        <a:p>
          <a:endParaRPr lang="en-US"/>
        </a:p>
      </dgm:t>
    </dgm:pt>
    <dgm:pt modelId="{C96B3F47-8FAB-41B1-8C14-CCE0F13B6EE7}" type="sibTrans" cxnId="{2E943573-1382-430C-B320-2449EF5E64AF}">
      <dgm:prSet/>
      <dgm:spPr/>
      <dgm:t>
        <a:bodyPr/>
        <a:lstStyle/>
        <a:p>
          <a:endParaRPr lang="en-US"/>
        </a:p>
      </dgm:t>
    </dgm:pt>
    <dgm:pt modelId="{F19AF899-5CAD-4782-97A1-63E05DE68207}" type="pres">
      <dgm:prSet presAssocID="{D52682CB-3C45-4983-B6E3-7B862A175E07}" presName="linear" presStyleCnt="0">
        <dgm:presLayoutVars>
          <dgm:dir/>
          <dgm:animLvl val="lvl"/>
          <dgm:resizeHandles val="exact"/>
        </dgm:presLayoutVars>
      </dgm:prSet>
      <dgm:spPr/>
    </dgm:pt>
    <dgm:pt modelId="{0B517830-3D57-4BB5-ADC8-80ED6F7B5910}" type="pres">
      <dgm:prSet presAssocID="{8254E0EE-CC65-4CF8-A90C-BC198D0A85AE}" presName="parentLin" presStyleCnt="0"/>
      <dgm:spPr/>
    </dgm:pt>
    <dgm:pt modelId="{BC346664-5AB8-4754-92FD-F40B99957425}" type="pres">
      <dgm:prSet presAssocID="{8254E0EE-CC65-4CF8-A90C-BC198D0A85AE}" presName="parentLeftMargin" presStyleLbl="node1" presStyleIdx="0" presStyleCnt="1"/>
      <dgm:spPr/>
    </dgm:pt>
    <dgm:pt modelId="{8D7D6048-8D9E-45E7-B48F-3E47FA161B29}" type="pres">
      <dgm:prSet presAssocID="{8254E0EE-CC65-4CF8-A90C-BC198D0A85AE}" presName="parentText" presStyleLbl="node1" presStyleIdx="0" presStyleCnt="1">
        <dgm:presLayoutVars>
          <dgm:chMax val="0"/>
          <dgm:bulletEnabled val="1"/>
        </dgm:presLayoutVars>
      </dgm:prSet>
      <dgm:spPr/>
    </dgm:pt>
    <dgm:pt modelId="{DB02D944-A263-4BF8-B7B3-C8FBFBD1FBC1}" type="pres">
      <dgm:prSet presAssocID="{8254E0EE-CC65-4CF8-A90C-BC198D0A85AE}" presName="negativeSpace" presStyleCnt="0"/>
      <dgm:spPr/>
    </dgm:pt>
    <dgm:pt modelId="{BBA11E78-98C6-4FD9-9F17-1177642C4614}" type="pres">
      <dgm:prSet presAssocID="{8254E0EE-CC65-4CF8-A90C-BC198D0A85AE}" presName="childText" presStyleLbl="conFgAcc1" presStyleIdx="0" presStyleCnt="1">
        <dgm:presLayoutVars>
          <dgm:bulletEnabled val="1"/>
        </dgm:presLayoutVars>
      </dgm:prSet>
      <dgm:spPr/>
    </dgm:pt>
  </dgm:ptLst>
  <dgm:cxnLst>
    <dgm:cxn modelId="{DF512C00-7534-47C0-95BB-8E57836DC5E0}" srcId="{D52682CB-3C45-4983-B6E3-7B862A175E07}" destId="{8254E0EE-CC65-4CF8-A90C-BC198D0A85AE}" srcOrd="0" destOrd="0" parTransId="{263536C8-E1E6-47BE-A3D0-0E42F807E025}" sibTransId="{5CCE4DF7-352D-46D0-9259-5B4C40758A8E}"/>
    <dgm:cxn modelId="{3190A508-045E-44D4-8137-61296A3EE556}" type="presOf" srcId="{8254E0EE-CC65-4CF8-A90C-BC198D0A85AE}" destId="{8D7D6048-8D9E-45E7-B48F-3E47FA161B29}" srcOrd="1" destOrd="0" presId="urn:microsoft.com/office/officeart/2005/8/layout/list1"/>
    <dgm:cxn modelId="{2E943573-1382-430C-B320-2449EF5E64AF}" srcId="{8254E0EE-CC65-4CF8-A90C-BC198D0A85AE}" destId="{213BB6BA-80D5-4A33-AB47-2757EE7D8A3A}" srcOrd="1" destOrd="0" parTransId="{703515C1-29A3-4F7F-BF41-8FAE56FF9ADF}" sibTransId="{C96B3F47-8FAB-41B1-8C14-CCE0F13B6EE7}"/>
    <dgm:cxn modelId="{6B079F84-D8DB-47E8-9B36-DC6DF69DC279}" type="presOf" srcId="{8254E0EE-CC65-4CF8-A90C-BC198D0A85AE}" destId="{BC346664-5AB8-4754-92FD-F40B99957425}" srcOrd="0" destOrd="0" presId="urn:microsoft.com/office/officeart/2005/8/layout/list1"/>
    <dgm:cxn modelId="{708F7993-24EB-4922-A31A-825182F16DD9}" type="presOf" srcId="{213BB6BA-80D5-4A33-AB47-2757EE7D8A3A}" destId="{BBA11E78-98C6-4FD9-9F17-1177642C4614}" srcOrd="0" destOrd="1" presId="urn:microsoft.com/office/officeart/2005/8/layout/list1"/>
    <dgm:cxn modelId="{7B2007B0-8C22-485A-90AD-9ABA7BCCA191}" type="presOf" srcId="{C4D3C8CD-22D2-43A1-B1BB-217E3DDA4B05}" destId="{BBA11E78-98C6-4FD9-9F17-1177642C4614}" srcOrd="0" destOrd="0" presId="urn:microsoft.com/office/officeart/2005/8/layout/list1"/>
    <dgm:cxn modelId="{EF8D53BE-7387-42B1-A914-311A7FB20C55}" type="presOf" srcId="{D52682CB-3C45-4983-B6E3-7B862A175E07}" destId="{F19AF899-5CAD-4782-97A1-63E05DE68207}" srcOrd="0" destOrd="0" presId="urn:microsoft.com/office/officeart/2005/8/layout/list1"/>
    <dgm:cxn modelId="{ADEA77E8-3C83-43BF-993B-3DE016447451}" srcId="{8254E0EE-CC65-4CF8-A90C-BC198D0A85AE}" destId="{C4D3C8CD-22D2-43A1-B1BB-217E3DDA4B05}" srcOrd="0" destOrd="0" parTransId="{E2103A43-97A3-49EF-898D-58F613BC7AD3}" sibTransId="{1AE92FBB-BD25-4DA4-9EAA-7699F06601B3}"/>
    <dgm:cxn modelId="{21FC0B14-96E2-41FE-8EF3-47C650DF4A29}" type="presParOf" srcId="{F19AF899-5CAD-4782-97A1-63E05DE68207}" destId="{0B517830-3D57-4BB5-ADC8-80ED6F7B5910}" srcOrd="0" destOrd="0" presId="urn:microsoft.com/office/officeart/2005/8/layout/list1"/>
    <dgm:cxn modelId="{EDC06E2A-ED04-4CAA-BEF6-E7557EEF4776}" type="presParOf" srcId="{0B517830-3D57-4BB5-ADC8-80ED6F7B5910}" destId="{BC346664-5AB8-4754-92FD-F40B99957425}" srcOrd="0" destOrd="0" presId="urn:microsoft.com/office/officeart/2005/8/layout/list1"/>
    <dgm:cxn modelId="{C37D68DC-9558-4128-A667-3D22DB67219A}" type="presParOf" srcId="{0B517830-3D57-4BB5-ADC8-80ED6F7B5910}" destId="{8D7D6048-8D9E-45E7-B48F-3E47FA161B29}" srcOrd="1" destOrd="0" presId="urn:microsoft.com/office/officeart/2005/8/layout/list1"/>
    <dgm:cxn modelId="{F867BF29-5788-4249-9B64-47F7E6D93B07}" type="presParOf" srcId="{F19AF899-5CAD-4782-97A1-63E05DE68207}" destId="{DB02D944-A263-4BF8-B7B3-C8FBFBD1FBC1}" srcOrd="1" destOrd="0" presId="urn:microsoft.com/office/officeart/2005/8/layout/list1"/>
    <dgm:cxn modelId="{6D8E8CED-CED5-4707-8520-710FC69DAF54}" type="presParOf" srcId="{F19AF899-5CAD-4782-97A1-63E05DE68207}" destId="{BBA11E78-98C6-4FD9-9F17-1177642C4614}" srcOrd="2"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D52682CB-3C45-4983-B6E3-7B862A175E0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8254E0EE-CC65-4CF8-A90C-BC198D0A85AE}">
      <dgm:prSet/>
      <dgm:spPr/>
      <dgm:t>
        <a:bodyPr/>
        <a:lstStyle/>
        <a:p>
          <a:r>
            <a:rPr lang="en-US" dirty="0"/>
            <a:t>Section 3</a:t>
          </a:r>
        </a:p>
      </dgm:t>
    </dgm:pt>
    <dgm:pt modelId="{263536C8-E1E6-47BE-A3D0-0E42F807E025}" type="parTrans" cxnId="{DF512C00-7534-47C0-95BB-8E57836DC5E0}">
      <dgm:prSet/>
      <dgm:spPr/>
      <dgm:t>
        <a:bodyPr/>
        <a:lstStyle/>
        <a:p>
          <a:endParaRPr lang="en-US"/>
        </a:p>
      </dgm:t>
    </dgm:pt>
    <dgm:pt modelId="{5CCE4DF7-352D-46D0-9259-5B4C40758A8E}" type="sibTrans" cxnId="{DF512C00-7534-47C0-95BB-8E57836DC5E0}">
      <dgm:prSet/>
      <dgm:spPr/>
      <dgm:t>
        <a:bodyPr/>
        <a:lstStyle/>
        <a:p>
          <a:endParaRPr lang="en-US"/>
        </a:p>
      </dgm:t>
    </dgm:pt>
    <dgm:pt modelId="{C4D3C8CD-22D2-43A1-B1BB-217E3DDA4B05}">
      <dgm:prSet/>
      <dgm:spPr/>
      <dgm:t>
        <a:bodyPr/>
        <a:lstStyle/>
        <a:p>
          <a:r>
            <a:rPr lang="en-US" dirty="0"/>
            <a:t>Give a factual account of what happened.</a:t>
          </a:r>
        </a:p>
      </dgm:t>
    </dgm:pt>
    <dgm:pt modelId="{E2103A43-97A3-49EF-898D-58F613BC7AD3}" type="parTrans" cxnId="{ADEA77E8-3C83-43BF-993B-3DE016447451}">
      <dgm:prSet/>
      <dgm:spPr/>
      <dgm:t>
        <a:bodyPr/>
        <a:lstStyle/>
        <a:p>
          <a:endParaRPr lang="en-US"/>
        </a:p>
      </dgm:t>
    </dgm:pt>
    <dgm:pt modelId="{1AE92FBB-BD25-4DA4-9EAA-7699F06601B3}" type="sibTrans" cxnId="{ADEA77E8-3C83-43BF-993B-3DE016447451}">
      <dgm:prSet/>
      <dgm:spPr/>
      <dgm:t>
        <a:bodyPr/>
        <a:lstStyle/>
        <a:p>
          <a:endParaRPr lang="en-US"/>
        </a:p>
      </dgm:t>
    </dgm:pt>
    <dgm:pt modelId="{213BB6BA-80D5-4A33-AB47-2757EE7D8A3A}">
      <dgm:prSet/>
      <dgm:spPr/>
      <dgm:t>
        <a:bodyPr/>
        <a:lstStyle/>
        <a:p>
          <a:r>
            <a:rPr lang="en-US" i="0" dirty="0"/>
            <a:t>Give the full details of all aspects of the care provided in relation to this complaint. </a:t>
          </a:r>
        </a:p>
      </dgm:t>
    </dgm:pt>
    <dgm:pt modelId="{703515C1-29A3-4F7F-BF41-8FAE56FF9ADF}" type="parTrans" cxnId="{2E943573-1382-430C-B320-2449EF5E64AF}">
      <dgm:prSet/>
      <dgm:spPr/>
      <dgm:t>
        <a:bodyPr/>
        <a:lstStyle/>
        <a:p>
          <a:endParaRPr lang="en-US"/>
        </a:p>
      </dgm:t>
    </dgm:pt>
    <dgm:pt modelId="{C96B3F47-8FAB-41B1-8C14-CCE0F13B6EE7}" type="sibTrans" cxnId="{2E943573-1382-430C-B320-2449EF5E64AF}">
      <dgm:prSet/>
      <dgm:spPr/>
      <dgm:t>
        <a:bodyPr/>
        <a:lstStyle/>
        <a:p>
          <a:endParaRPr lang="en-US"/>
        </a:p>
      </dgm:t>
    </dgm:pt>
    <dgm:pt modelId="{1261E223-0B5F-43B1-AF44-9DDA84DA6898}">
      <dgm:prSet/>
      <dgm:spPr/>
      <dgm:t>
        <a:bodyPr/>
        <a:lstStyle/>
        <a:p>
          <a:r>
            <a:rPr lang="en-US" i="0" dirty="0"/>
            <a:t>Include any additional information if it is relevant. </a:t>
          </a:r>
        </a:p>
      </dgm:t>
    </dgm:pt>
    <dgm:pt modelId="{719D190F-C51A-4317-99CB-255F4BB452A6}" type="parTrans" cxnId="{709225A2-DDDB-4E23-A6DC-9493258073E3}">
      <dgm:prSet/>
      <dgm:spPr/>
    </dgm:pt>
    <dgm:pt modelId="{ABC88499-D9DD-4FB0-97E7-05017E16C1B2}" type="sibTrans" cxnId="{709225A2-DDDB-4E23-A6DC-9493258073E3}">
      <dgm:prSet/>
      <dgm:spPr/>
    </dgm:pt>
    <dgm:pt modelId="{498ACD41-B0B2-4346-A695-D5DBB870CD49}">
      <dgm:prSet/>
      <dgm:spPr/>
      <dgm:t>
        <a:bodyPr/>
        <a:lstStyle/>
        <a:p>
          <a:r>
            <a:rPr lang="en-US" i="0" dirty="0"/>
            <a:t>Make sure you have covered all the points raised in the complaint letter </a:t>
          </a:r>
        </a:p>
      </dgm:t>
    </dgm:pt>
    <dgm:pt modelId="{800CA364-B8E7-4935-9927-C9B09B6F8D1C}" type="parTrans" cxnId="{395E120F-1E53-460B-8BE7-6A183CBC3151}">
      <dgm:prSet/>
      <dgm:spPr/>
    </dgm:pt>
    <dgm:pt modelId="{E9153EF2-72BB-4DF1-9238-B9163636F55A}" type="sibTrans" cxnId="{395E120F-1E53-460B-8BE7-6A183CBC3151}">
      <dgm:prSet/>
      <dgm:spPr/>
    </dgm:pt>
    <dgm:pt modelId="{31125DBE-308F-493E-BC3B-4DD5C8C57761}">
      <dgm:prSet/>
      <dgm:spPr/>
      <dgm:t>
        <a:bodyPr/>
        <a:lstStyle/>
        <a:p>
          <a:r>
            <a:rPr lang="en-US" i="0" dirty="0"/>
            <a:t>Give names of staff involved.</a:t>
          </a:r>
        </a:p>
      </dgm:t>
    </dgm:pt>
    <dgm:pt modelId="{E01375A5-A574-4CD7-8A36-ADAEB6C7AE02}" type="parTrans" cxnId="{E683EDF6-1039-497E-97ED-EF2DC5356C73}">
      <dgm:prSet/>
      <dgm:spPr/>
    </dgm:pt>
    <dgm:pt modelId="{201F3278-5301-4BC4-9DC5-AB8CC191FD0B}" type="sibTrans" cxnId="{E683EDF6-1039-497E-97ED-EF2DC5356C73}">
      <dgm:prSet/>
      <dgm:spPr/>
    </dgm:pt>
    <dgm:pt modelId="{F19AF899-5CAD-4782-97A1-63E05DE68207}" type="pres">
      <dgm:prSet presAssocID="{D52682CB-3C45-4983-B6E3-7B862A175E07}" presName="linear" presStyleCnt="0">
        <dgm:presLayoutVars>
          <dgm:dir/>
          <dgm:animLvl val="lvl"/>
          <dgm:resizeHandles val="exact"/>
        </dgm:presLayoutVars>
      </dgm:prSet>
      <dgm:spPr/>
    </dgm:pt>
    <dgm:pt modelId="{0B517830-3D57-4BB5-ADC8-80ED6F7B5910}" type="pres">
      <dgm:prSet presAssocID="{8254E0EE-CC65-4CF8-A90C-BC198D0A85AE}" presName="parentLin" presStyleCnt="0"/>
      <dgm:spPr/>
    </dgm:pt>
    <dgm:pt modelId="{BC346664-5AB8-4754-92FD-F40B99957425}" type="pres">
      <dgm:prSet presAssocID="{8254E0EE-CC65-4CF8-A90C-BC198D0A85AE}" presName="parentLeftMargin" presStyleLbl="node1" presStyleIdx="0" presStyleCnt="1"/>
      <dgm:spPr/>
    </dgm:pt>
    <dgm:pt modelId="{8D7D6048-8D9E-45E7-B48F-3E47FA161B29}" type="pres">
      <dgm:prSet presAssocID="{8254E0EE-CC65-4CF8-A90C-BC198D0A85AE}" presName="parentText" presStyleLbl="node1" presStyleIdx="0" presStyleCnt="1">
        <dgm:presLayoutVars>
          <dgm:chMax val="0"/>
          <dgm:bulletEnabled val="1"/>
        </dgm:presLayoutVars>
      </dgm:prSet>
      <dgm:spPr/>
    </dgm:pt>
    <dgm:pt modelId="{DB02D944-A263-4BF8-B7B3-C8FBFBD1FBC1}" type="pres">
      <dgm:prSet presAssocID="{8254E0EE-CC65-4CF8-A90C-BC198D0A85AE}" presName="negativeSpace" presStyleCnt="0"/>
      <dgm:spPr/>
    </dgm:pt>
    <dgm:pt modelId="{BBA11E78-98C6-4FD9-9F17-1177642C4614}" type="pres">
      <dgm:prSet presAssocID="{8254E0EE-CC65-4CF8-A90C-BC198D0A85AE}" presName="childText" presStyleLbl="conFgAcc1" presStyleIdx="0" presStyleCnt="1">
        <dgm:presLayoutVars>
          <dgm:bulletEnabled val="1"/>
        </dgm:presLayoutVars>
      </dgm:prSet>
      <dgm:spPr/>
    </dgm:pt>
  </dgm:ptLst>
  <dgm:cxnLst>
    <dgm:cxn modelId="{DF512C00-7534-47C0-95BB-8E57836DC5E0}" srcId="{D52682CB-3C45-4983-B6E3-7B862A175E07}" destId="{8254E0EE-CC65-4CF8-A90C-BC198D0A85AE}" srcOrd="0" destOrd="0" parTransId="{263536C8-E1E6-47BE-A3D0-0E42F807E025}" sibTransId="{5CCE4DF7-352D-46D0-9259-5B4C40758A8E}"/>
    <dgm:cxn modelId="{3190A508-045E-44D4-8137-61296A3EE556}" type="presOf" srcId="{8254E0EE-CC65-4CF8-A90C-BC198D0A85AE}" destId="{8D7D6048-8D9E-45E7-B48F-3E47FA161B29}" srcOrd="1" destOrd="0" presId="urn:microsoft.com/office/officeart/2005/8/layout/list1"/>
    <dgm:cxn modelId="{395E120F-1E53-460B-8BE7-6A183CBC3151}" srcId="{8254E0EE-CC65-4CF8-A90C-BC198D0A85AE}" destId="{498ACD41-B0B2-4346-A695-D5DBB870CD49}" srcOrd="4" destOrd="0" parTransId="{800CA364-B8E7-4935-9927-C9B09B6F8D1C}" sibTransId="{E9153EF2-72BB-4DF1-9238-B9163636F55A}"/>
    <dgm:cxn modelId="{C236D546-5498-42DE-BFEC-A3C25B358ED6}" type="presOf" srcId="{31125DBE-308F-493E-BC3B-4DD5C8C57761}" destId="{BBA11E78-98C6-4FD9-9F17-1177642C4614}" srcOrd="0" destOrd="3" presId="urn:microsoft.com/office/officeart/2005/8/layout/list1"/>
    <dgm:cxn modelId="{E1BAC36B-2D01-4D1A-94E5-513FBE40E622}" type="presOf" srcId="{1261E223-0B5F-43B1-AF44-9DDA84DA6898}" destId="{BBA11E78-98C6-4FD9-9F17-1177642C4614}" srcOrd="0" destOrd="2" presId="urn:microsoft.com/office/officeart/2005/8/layout/list1"/>
    <dgm:cxn modelId="{2E943573-1382-430C-B320-2449EF5E64AF}" srcId="{8254E0EE-CC65-4CF8-A90C-BC198D0A85AE}" destId="{213BB6BA-80D5-4A33-AB47-2757EE7D8A3A}" srcOrd="1" destOrd="0" parTransId="{703515C1-29A3-4F7F-BF41-8FAE56FF9ADF}" sibTransId="{C96B3F47-8FAB-41B1-8C14-CCE0F13B6EE7}"/>
    <dgm:cxn modelId="{6B079F84-D8DB-47E8-9B36-DC6DF69DC279}" type="presOf" srcId="{8254E0EE-CC65-4CF8-A90C-BC198D0A85AE}" destId="{BC346664-5AB8-4754-92FD-F40B99957425}" srcOrd="0" destOrd="0" presId="urn:microsoft.com/office/officeart/2005/8/layout/list1"/>
    <dgm:cxn modelId="{708F7993-24EB-4922-A31A-825182F16DD9}" type="presOf" srcId="{213BB6BA-80D5-4A33-AB47-2757EE7D8A3A}" destId="{BBA11E78-98C6-4FD9-9F17-1177642C4614}" srcOrd="0" destOrd="1" presId="urn:microsoft.com/office/officeart/2005/8/layout/list1"/>
    <dgm:cxn modelId="{709225A2-DDDB-4E23-A6DC-9493258073E3}" srcId="{8254E0EE-CC65-4CF8-A90C-BC198D0A85AE}" destId="{1261E223-0B5F-43B1-AF44-9DDA84DA6898}" srcOrd="2" destOrd="0" parTransId="{719D190F-C51A-4317-99CB-255F4BB452A6}" sibTransId="{ABC88499-D9DD-4FB0-97E7-05017E16C1B2}"/>
    <dgm:cxn modelId="{7B2007B0-8C22-485A-90AD-9ABA7BCCA191}" type="presOf" srcId="{C4D3C8CD-22D2-43A1-B1BB-217E3DDA4B05}" destId="{BBA11E78-98C6-4FD9-9F17-1177642C4614}" srcOrd="0" destOrd="0" presId="urn:microsoft.com/office/officeart/2005/8/layout/list1"/>
    <dgm:cxn modelId="{EF8D53BE-7387-42B1-A914-311A7FB20C55}" type="presOf" srcId="{D52682CB-3C45-4983-B6E3-7B862A175E07}" destId="{F19AF899-5CAD-4782-97A1-63E05DE68207}" srcOrd="0" destOrd="0" presId="urn:microsoft.com/office/officeart/2005/8/layout/list1"/>
    <dgm:cxn modelId="{494375DE-FF52-4B00-8167-F190529BD9D8}" type="presOf" srcId="{498ACD41-B0B2-4346-A695-D5DBB870CD49}" destId="{BBA11E78-98C6-4FD9-9F17-1177642C4614}" srcOrd="0" destOrd="4" presId="urn:microsoft.com/office/officeart/2005/8/layout/list1"/>
    <dgm:cxn modelId="{ADEA77E8-3C83-43BF-993B-3DE016447451}" srcId="{8254E0EE-CC65-4CF8-A90C-BC198D0A85AE}" destId="{C4D3C8CD-22D2-43A1-B1BB-217E3DDA4B05}" srcOrd="0" destOrd="0" parTransId="{E2103A43-97A3-49EF-898D-58F613BC7AD3}" sibTransId="{1AE92FBB-BD25-4DA4-9EAA-7699F06601B3}"/>
    <dgm:cxn modelId="{E683EDF6-1039-497E-97ED-EF2DC5356C73}" srcId="{8254E0EE-CC65-4CF8-A90C-BC198D0A85AE}" destId="{31125DBE-308F-493E-BC3B-4DD5C8C57761}" srcOrd="3" destOrd="0" parTransId="{E01375A5-A574-4CD7-8A36-ADAEB6C7AE02}" sibTransId="{201F3278-5301-4BC4-9DC5-AB8CC191FD0B}"/>
    <dgm:cxn modelId="{21FC0B14-96E2-41FE-8EF3-47C650DF4A29}" type="presParOf" srcId="{F19AF899-5CAD-4782-97A1-63E05DE68207}" destId="{0B517830-3D57-4BB5-ADC8-80ED6F7B5910}" srcOrd="0" destOrd="0" presId="urn:microsoft.com/office/officeart/2005/8/layout/list1"/>
    <dgm:cxn modelId="{EDC06E2A-ED04-4CAA-BEF6-E7557EEF4776}" type="presParOf" srcId="{0B517830-3D57-4BB5-ADC8-80ED6F7B5910}" destId="{BC346664-5AB8-4754-92FD-F40B99957425}" srcOrd="0" destOrd="0" presId="urn:microsoft.com/office/officeart/2005/8/layout/list1"/>
    <dgm:cxn modelId="{C37D68DC-9558-4128-A667-3D22DB67219A}" type="presParOf" srcId="{0B517830-3D57-4BB5-ADC8-80ED6F7B5910}" destId="{8D7D6048-8D9E-45E7-B48F-3E47FA161B29}" srcOrd="1" destOrd="0" presId="urn:microsoft.com/office/officeart/2005/8/layout/list1"/>
    <dgm:cxn modelId="{F867BF29-5788-4249-9B64-47F7E6D93B07}" type="presParOf" srcId="{F19AF899-5CAD-4782-97A1-63E05DE68207}" destId="{DB02D944-A263-4BF8-B7B3-C8FBFBD1FBC1}" srcOrd="1" destOrd="0" presId="urn:microsoft.com/office/officeart/2005/8/layout/list1"/>
    <dgm:cxn modelId="{6D8E8CED-CED5-4707-8520-710FC69DAF54}" type="presParOf" srcId="{F19AF899-5CAD-4782-97A1-63E05DE68207}" destId="{BBA11E78-98C6-4FD9-9F17-1177642C4614}" srcOrd="2"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BA9C0-4013-4B76-B027-BD2D5E1D19A1}">
      <dsp:nvSpPr>
        <dsp:cNvPr id="0" name=""/>
        <dsp:cNvSpPr/>
      </dsp:nvSpPr>
      <dsp:spPr>
        <a:xfrm>
          <a:off x="0" y="34093"/>
          <a:ext cx="7100490" cy="973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t>By the end of this session you will:</a:t>
          </a:r>
          <a:endParaRPr lang="en-US" sz="3600" kern="1200" dirty="0"/>
        </a:p>
      </dsp:txBody>
      <dsp:txXfrm>
        <a:off x="47519" y="81612"/>
        <a:ext cx="7005452" cy="878402"/>
      </dsp:txXfrm>
    </dsp:sp>
    <dsp:sp modelId="{2589B4A9-34E3-4E63-9553-7098F3869116}">
      <dsp:nvSpPr>
        <dsp:cNvPr id="0" name=""/>
        <dsp:cNvSpPr/>
      </dsp:nvSpPr>
      <dsp:spPr>
        <a:xfrm>
          <a:off x="0" y="1007533"/>
          <a:ext cx="7100490" cy="484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441" tIns="45720" rIns="256032" bIns="45720" numCol="1" spcCol="1270" anchor="t" anchorCtr="0">
          <a:noAutofit/>
        </a:bodyPr>
        <a:lstStyle/>
        <a:p>
          <a:pPr marL="285750" lvl="1" indent="-285750" algn="l" defTabSz="1600200">
            <a:lnSpc>
              <a:spcPct val="90000"/>
            </a:lnSpc>
            <a:spcBef>
              <a:spcPct val="0"/>
            </a:spcBef>
            <a:spcAft>
              <a:spcPct val="20000"/>
            </a:spcAft>
            <a:buChar char="•"/>
          </a:pPr>
          <a:r>
            <a:rPr lang="en-GB" sz="3600" kern="1200" dirty="0"/>
            <a:t>Have a good working knowledge of the complaints regulations that you must follow</a:t>
          </a:r>
          <a:endParaRPr lang="en-US" sz="3600" kern="1200" dirty="0"/>
        </a:p>
        <a:p>
          <a:pPr marL="285750" lvl="1" indent="-285750" algn="l" defTabSz="1600200">
            <a:lnSpc>
              <a:spcPct val="90000"/>
            </a:lnSpc>
            <a:spcBef>
              <a:spcPct val="0"/>
            </a:spcBef>
            <a:spcAft>
              <a:spcPct val="20000"/>
            </a:spcAft>
            <a:buChar char="•"/>
          </a:pPr>
          <a:r>
            <a:rPr lang="en-GB" sz="3600" kern="1200" dirty="0"/>
            <a:t>Have a bank of tools and tips for acknowledging, investigating and responding to complaints</a:t>
          </a:r>
          <a:endParaRPr lang="en-US" sz="3600" kern="1200" dirty="0"/>
        </a:p>
        <a:p>
          <a:pPr marL="285750" lvl="1" indent="-285750" algn="l" defTabSz="1600200">
            <a:lnSpc>
              <a:spcPct val="90000"/>
            </a:lnSpc>
            <a:spcBef>
              <a:spcPct val="0"/>
            </a:spcBef>
            <a:spcAft>
              <a:spcPct val="20000"/>
            </a:spcAft>
            <a:buChar char="•"/>
          </a:pPr>
          <a:r>
            <a:rPr lang="en-GB" sz="3600" kern="1200" dirty="0"/>
            <a:t>Feel </a:t>
          </a:r>
          <a:r>
            <a:rPr lang="en-GB" sz="3600" kern="1200" dirty="0">
              <a:solidFill>
                <a:srgbClr val="FF0000"/>
              </a:solidFill>
            </a:rPr>
            <a:t>more confident </a:t>
          </a:r>
          <a:r>
            <a:rPr lang="en-GB" sz="3600" kern="1200" dirty="0"/>
            <a:t>in handling complaints – but also, do it once and do it well!</a:t>
          </a:r>
          <a:endParaRPr lang="en-US" sz="3600" kern="1200" dirty="0"/>
        </a:p>
      </dsp:txBody>
      <dsp:txXfrm>
        <a:off x="0" y="1007533"/>
        <a:ext cx="7100490" cy="48437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1E78-98C6-4FD9-9F17-1177642C4614}">
      <dsp:nvSpPr>
        <dsp:cNvPr id="0" name=""/>
        <dsp:cNvSpPr/>
      </dsp:nvSpPr>
      <dsp:spPr>
        <a:xfrm>
          <a:off x="0" y="470862"/>
          <a:ext cx="6513603" cy="53865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624840" rIns="505528" bIns="21336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Give an account of what should have happened.</a:t>
          </a:r>
        </a:p>
        <a:p>
          <a:pPr marL="285750" lvl="1" indent="-285750" algn="l" defTabSz="1333500">
            <a:lnSpc>
              <a:spcPct val="90000"/>
            </a:lnSpc>
            <a:spcBef>
              <a:spcPct val="0"/>
            </a:spcBef>
            <a:spcAft>
              <a:spcPct val="15000"/>
            </a:spcAft>
            <a:buChar char="•"/>
          </a:pPr>
          <a:r>
            <a:rPr lang="en-US" sz="3000" kern="1200" dirty="0"/>
            <a:t>Where the complaint is warranted – say so clearly.</a:t>
          </a:r>
        </a:p>
        <a:p>
          <a:pPr marL="285750" lvl="1" indent="-285750" algn="l" defTabSz="1333500">
            <a:lnSpc>
              <a:spcPct val="90000"/>
            </a:lnSpc>
            <a:spcBef>
              <a:spcPct val="0"/>
            </a:spcBef>
            <a:spcAft>
              <a:spcPct val="15000"/>
            </a:spcAft>
            <a:buChar char="•"/>
          </a:pPr>
          <a:r>
            <a:rPr lang="en-US" sz="3000" i="0" kern="1200" dirty="0" err="1"/>
            <a:t>Apologise</a:t>
          </a:r>
          <a:r>
            <a:rPr lang="en-US" sz="3000" i="0" kern="1200" dirty="0"/>
            <a:t> meaningfully.</a:t>
          </a:r>
        </a:p>
        <a:p>
          <a:pPr marL="285750" lvl="1" indent="-285750" algn="l" defTabSz="1333500">
            <a:lnSpc>
              <a:spcPct val="90000"/>
            </a:lnSpc>
            <a:spcBef>
              <a:spcPct val="0"/>
            </a:spcBef>
            <a:spcAft>
              <a:spcPct val="15000"/>
            </a:spcAft>
            <a:buChar char="•"/>
          </a:pPr>
          <a:r>
            <a:rPr lang="en-US" sz="3000" i="0" kern="1200" dirty="0"/>
            <a:t>Set out what you are going to do to make things right for this person.</a:t>
          </a:r>
        </a:p>
        <a:p>
          <a:pPr marL="285750" lvl="1" indent="-285750" algn="l" defTabSz="1333500">
            <a:lnSpc>
              <a:spcPct val="90000"/>
            </a:lnSpc>
            <a:spcBef>
              <a:spcPct val="0"/>
            </a:spcBef>
            <a:spcAft>
              <a:spcPct val="15000"/>
            </a:spcAft>
            <a:buChar char="•"/>
          </a:pPr>
          <a:r>
            <a:rPr lang="en-US" sz="3000" i="0" kern="1200" dirty="0"/>
            <a:t>Set out what you are going to do now to prevent a recurrence.</a:t>
          </a:r>
        </a:p>
      </dsp:txBody>
      <dsp:txXfrm>
        <a:off x="0" y="470862"/>
        <a:ext cx="6513603" cy="5386500"/>
      </dsp:txXfrm>
    </dsp:sp>
    <dsp:sp modelId="{8D7D6048-8D9E-45E7-B48F-3E47FA161B29}">
      <dsp:nvSpPr>
        <dsp:cNvPr id="0" name=""/>
        <dsp:cNvSpPr/>
      </dsp:nvSpPr>
      <dsp:spPr>
        <a:xfrm>
          <a:off x="325680" y="28062"/>
          <a:ext cx="4559522" cy="885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333500">
            <a:lnSpc>
              <a:spcPct val="90000"/>
            </a:lnSpc>
            <a:spcBef>
              <a:spcPct val="0"/>
            </a:spcBef>
            <a:spcAft>
              <a:spcPct val="35000"/>
            </a:spcAft>
            <a:buNone/>
          </a:pPr>
          <a:r>
            <a:rPr lang="en-US" sz="3000" kern="1200" dirty="0"/>
            <a:t>Section 4</a:t>
          </a:r>
        </a:p>
      </dsp:txBody>
      <dsp:txXfrm>
        <a:off x="368911" y="71293"/>
        <a:ext cx="4473060" cy="79913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1E78-98C6-4FD9-9F17-1177642C4614}">
      <dsp:nvSpPr>
        <dsp:cNvPr id="0" name=""/>
        <dsp:cNvSpPr/>
      </dsp:nvSpPr>
      <dsp:spPr>
        <a:xfrm>
          <a:off x="0" y="635652"/>
          <a:ext cx="6513603" cy="5027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83184" rIns="505528"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Close off with a summary and a repeat apology if warranted.</a:t>
          </a:r>
        </a:p>
        <a:p>
          <a:pPr marL="285750" lvl="1" indent="-285750" algn="l" defTabSz="1244600">
            <a:lnSpc>
              <a:spcPct val="90000"/>
            </a:lnSpc>
            <a:spcBef>
              <a:spcPct val="0"/>
            </a:spcBef>
            <a:spcAft>
              <a:spcPct val="15000"/>
            </a:spcAft>
            <a:buChar char="•"/>
          </a:pPr>
          <a:r>
            <a:rPr lang="en-US" sz="2800" kern="1200" dirty="0"/>
            <a:t>Explain what the complainant should do if they remain unhappy. </a:t>
          </a:r>
        </a:p>
        <a:p>
          <a:pPr marL="285750" lvl="1" indent="-285750" algn="l" defTabSz="1244600">
            <a:lnSpc>
              <a:spcPct val="90000"/>
            </a:lnSpc>
            <a:spcBef>
              <a:spcPct val="0"/>
            </a:spcBef>
            <a:spcAft>
              <a:spcPct val="15000"/>
            </a:spcAft>
            <a:buChar char="•"/>
          </a:pPr>
          <a:r>
            <a:rPr lang="en-US" sz="2800" kern="1200" dirty="0"/>
            <a:t>Offer to feedback after any action is taken.  </a:t>
          </a:r>
        </a:p>
        <a:p>
          <a:pPr marL="285750" lvl="1" indent="-285750" algn="l" defTabSz="1244600">
            <a:lnSpc>
              <a:spcPct val="90000"/>
            </a:lnSpc>
            <a:spcBef>
              <a:spcPct val="0"/>
            </a:spcBef>
            <a:spcAft>
              <a:spcPct val="15000"/>
            </a:spcAft>
            <a:buChar char="•"/>
          </a:pPr>
          <a:r>
            <a:rPr lang="en-US" sz="2800" i="0" kern="1200" dirty="0"/>
            <a:t>Offer thanks that the complainant brought the matter to your attention.</a:t>
          </a:r>
        </a:p>
        <a:p>
          <a:pPr marL="285750" lvl="1" indent="-285750" algn="l" defTabSz="1244600">
            <a:lnSpc>
              <a:spcPct val="90000"/>
            </a:lnSpc>
            <a:spcBef>
              <a:spcPct val="0"/>
            </a:spcBef>
            <a:spcAft>
              <a:spcPct val="15000"/>
            </a:spcAft>
            <a:buChar char="•"/>
          </a:pPr>
          <a:r>
            <a:rPr lang="en-US" sz="2800" i="0" kern="1200" dirty="0"/>
            <a:t>Provide details of the Ombudsman. </a:t>
          </a:r>
        </a:p>
      </dsp:txBody>
      <dsp:txXfrm>
        <a:off x="0" y="635652"/>
        <a:ext cx="6513603" cy="5027400"/>
      </dsp:txXfrm>
    </dsp:sp>
    <dsp:sp modelId="{8D7D6048-8D9E-45E7-B48F-3E47FA161B29}">
      <dsp:nvSpPr>
        <dsp:cNvPr id="0" name=""/>
        <dsp:cNvSpPr/>
      </dsp:nvSpPr>
      <dsp:spPr>
        <a:xfrm>
          <a:off x="325680" y="222372"/>
          <a:ext cx="4559522" cy="8265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244600">
            <a:lnSpc>
              <a:spcPct val="90000"/>
            </a:lnSpc>
            <a:spcBef>
              <a:spcPct val="0"/>
            </a:spcBef>
            <a:spcAft>
              <a:spcPct val="35000"/>
            </a:spcAft>
            <a:buNone/>
          </a:pPr>
          <a:r>
            <a:rPr lang="en-US" sz="2800" kern="1200" dirty="0"/>
            <a:t>Section 5</a:t>
          </a:r>
        </a:p>
      </dsp:txBody>
      <dsp:txXfrm>
        <a:off x="366029" y="262721"/>
        <a:ext cx="4478824" cy="7458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3E8B9-87A5-4405-B462-1AAF5292C0FB}">
      <dsp:nvSpPr>
        <dsp:cNvPr id="0" name=""/>
        <dsp:cNvSpPr/>
      </dsp:nvSpPr>
      <dsp:spPr>
        <a:xfrm>
          <a:off x="0" y="0"/>
          <a:ext cx="71818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A1E931-7952-49F0-A346-508D9C885290}">
      <dsp:nvSpPr>
        <dsp:cNvPr id="0" name=""/>
        <dsp:cNvSpPr/>
      </dsp:nvSpPr>
      <dsp:spPr>
        <a:xfrm>
          <a:off x="0" y="0"/>
          <a:ext cx="7181850" cy="510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GB" sz="4000" kern="1200" dirty="0">
              <a:latin typeface="Arial" panose="020B0604020202020204" pitchFamily="34" charset="0"/>
              <a:cs typeface="Arial" panose="020B0604020202020204" pitchFamily="34" charset="0"/>
            </a:rPr>
            <a:t>The Compensation Act 2006:</a:t>
          </a:r>
        </a:p>
        <a:p>
          <a:pPr marL="0" lvl="0" indent="0" algn="l" defTabSz="1778000">
            <a:lnSpc>
              <a:spcPct val="90000"/>
            </a:lnSpc>
            <a:spcBef>
              <a:spcPct val="0"/>
            </a:spcBef>
            <a:spcAft>
              <a:spcPct val="35000"/>
            </a:spcAft>
            <a:buNone/>
          </a:pPr>
          <a:endParaRPr lang="en-GB" sz="4000" i="1" kern="1200" dirty="0">
            <a:latin typeface="Arial" panose="020B0604020202020204" pitchFamily="34" charset="0"/>
            <a:cs typeface="Arial" panose="020B0604020202020204" pitchFamily="34" charset="0"/>
          </a:endParaRPr>
        </a:p>
        <a:p>
          <a:pPr marL="0" lvl="0" indent="0" algn="l" defTabSz="1778000">
            <a:lnSpc>
              <a:spcPct val="90000"/>
            </a:lnSpc>
            <a:spcBef>
              <a:spcPct val="0"/>
            </a:spcBef>
            <a:spcAft>
              <a:spcPct val="35000"/>
            </a:spcAft>
            <a:buNone/>
          </a:pPr>
          <a:r>
            <a:rPr lang="en-GB" sz="4000" i="1" kern="1200" dirty="0">
              <a:latin typeface="Arial" panose="020B0604020202020204" pitchFamily="34" charset="0"/>
              <a:cs typeface="Arial" panose="020B0604020202020204" pitchFamily="34" charset="0"/>
            </a:rPr>
            <a:t>“An apology, an offer of treatment or other redress, shall not of itself amount to an admission of negligence or breach of statutory duty”</a:t>
          </a:r>
          <a:endParaRPr lang="en-US" sz="4000" i="1" kern="1200" dirty="0">
            <a:latin typeface="Arial" panose="020B0604020202020204" pitchFamily="34" charset="0"/>
            <a:cs typeface="Arial" panose="020B0604020202020204" pitchFamily="34" charset="0"/>
          </a:endParaRPr>
        </a:p>
      </dsp:txBody>
      <dsp:txXfrm>
        <a:off x="0" y="0"/>
        <a:ext cx="7181850" cy="51054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4CB80-E250-4F0E-9EA3-AEE567FA9E69}">
      <dsp:nvSpPr>
        <dsp:cNvPr id="0" name=""/>
        <dsp:cNvSpPr/>
      </dsp:nvSpPr>
      <dsp:spPr>
        <a:xfrm>
          <a:off x="0" y="2862"/>
          <a:ext cx="6513603" cy="18696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The Ombudsman (PHSO)</a:t>
          </a:r>
        </a:p>
      </dsp:txBody>
      <dsp:txXfrm>
        <a:off x="91269" y="94131"/>
        <a:ext cx="6331065" cy="1687122"/>
      </dsp:txXfrm>
    </dsp:sp>
    <dsp:sp modelId="{C34ECC02-D777-4F69-9DCA-3DCE128D34B3}">
      <dsp:nvSpPr>
        <dsp:cNvPr id="0" name=""/>
        <dsp:cNvSpPr/>
      </dsp:nvSpPr>
      <dsp:spPr>
        <a:xfrm>
          <a:off x="0" y="2007882"/>
          <a:ext cx="6513603" cy="186966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The GMC</a:t>
          </a:r>
        </a:p>
      </dsp:txBody>
      <dsp:txXfrm>
        <a:off x="91269" y="2099151"/>
        <a:ext cx="6331065" cy="1687122"/>
      </dsp:txXfrm>
    </dsp:sp>
    <dsp:sp modelId="{C692735F-F6B5-4AD5-A2F1-9F46E28B3B7E}">
      <dsp:nvSpPr>
        <dsp:cNvPr id="0" name=""/>
        <dsp:cNvSpPr/>
      </dsp:nvSpPr>
      <dsp:spPr>
        <a:xfrm>
          <a:off x="0" y="4012903"/>
          <a:ext cx="6513603" cy="18696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Claim for negligence </a:t>
          </a:r>
        </a:p>
      </dsp:txBody>
      <dsp:txXfrm>
        <a:off x="91269" y="4104172"/>
        <a:ext cx="6331065" cy="168712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D561A-C622-4032-8B4B-3C1F81469112}">
      <dsp:nvSpPr>
        <dsp:cNvPr id="0" name=""/>
        <dsp:cNvSpPr/>
      </dsp:nvSpPr>
      <dsp:spPr>
        <a:xfrm>
          <a:off x="0" y="6467"/>
          <a:ext cx="3205137" cy="89069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Complaints</a:t>
          </a:r>
        </a:p>
        <a:p>
          <a:pPr marL="228600" lvl="1" indent="-228600" algn="ctr" defTabSz="1066800">
            <a:lnSpc>
              <a:spcPct val="90000"/>
            </a:lnSpc>
            <a:spcBef>
              <a:spcPct val="0"/>
            </a:spcBef>
            <a:spcAft>
              <a:spcPct val="15000"/>
            </a:spcAft>
            <a:buFontTx/>
            <a:buNone/>
          </a:pPr>
          <a:r>
            <a:rPr lang="en-GB" sz="2400" kern="1200" dirty="0"/>
            <a:t>10, 769</a:t>
          </a:r>
        </a:p>
      </dsp:txBody>
      <dsp:txXfrm>
        <a:off x="26088" y="32555"/>
        <a:ext cx="3152961" cy="838519"/>
      </dsp:txXfrm>
    </dsp:sp>
    <dsp:sp modelId="{4618CFC5-5B01-4DDE-BD1F-7B1F3B0E7EA6}">
      <dsp:nvSpPr>
        <dsp:cNvPr id="0" name=""/>
        <dsp:cNvSpPr/>
      </dsp:nvSpPr>
      <dsp:spPr>
        <a:xfrm rot="5400000">
          <a:off x="1453202" y="917078"/>
          <a:ext cx="298733" cy="35848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rot="-5400000">
        <a:off x="1495025" y="946951"/>
        <a:ext cx="215088" cy="209113"/>
      </dsp:txXfrm>
    </dsp:sp>
    <dsp:sp modelId="{08598060-2539-465A-B742-DF7F651A9478}">
      <dsp:nvSpPr>
        <dsp:cNvPr id="0" name=""/>
        <dsp:cNvSpPr/>
      </dsp:nvSpPr>
      <dsp:spPr>
        <a:xfrm>
          <a:off x="0" y="1295473"/>
          <a:ext cx="3205137" cy="890695"/>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Made by public</a:t>
          </a:r>
        </a:p>
        <a:p>
          <a:pPr marL="228600" lvl="1" indent="-228600" algn="ctr" defTabSz="1066800">
            <a:lnSpc>
              <a:spcPct val="90000"/>
            </a:lnSpc>
            <a:spcBef>
              <a:spcPct val="0"/>
            </a:spcBef>
            <a:spcAft>
              <a:spcPct val="15000"/>
            </a:spcAft>
            <a:buFontTx/>
            <a:buNone/>
          </a:pPr>
          <a:r>
            <a:rPr lang="en-GB" sz="2400" kern="1200" dirty="0"/>
            <a:t>8279</a:t>
          </a:r>
        </a:p>
      </dsp:txBody>
      <dsp:txXfrm>
        <a:off x="26088" y="1321561"/>
        <a:ext cx="3152961" cy="838519"/>
      </dsp:txXfrm>
    </dsp:sp>
    <dsp:sp modelId="{1E10BBEA-0B28-4495-94CE-D0712EB698BB}">
      <dsp:nvSpPr>
        <dsp:cNvPr id="0" name=""/>
        <dsp:cNvSpPr/>
      </dsp:nvSpPr>
      <dsp:spPr>
        <a:xfrm rot="5400000">
          <a:off x="1453202" y="2206085"/>
          <a:ext cx="298733" cy="358480"/>
        </a:xfrm>
        <a:prstGeom prst="rightArrow">
          <a:avLst>
            <a:gd name="adj1" fmla="val 60000"/>
            <a:gd name="adj2" fmla="val 5000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rot="-5400000">
        <a:off x="1495025" y="2235958"/>
        <a:ext cx="215088" cy="209113"/>
      </dsp:txXfrm>
    </dsp:sp>
    <dsp:sp modelId="{5EB3FBFF-0339-4A4B-A352-F7E1E2B4B7BF}">
      <dsp:nvSpPr>
        <dsp:cNvPr id="0" name=""/>
        <dsp:cNvSpPr/>
      </dsp:nvSpPr>
      <dsp:spPr>
        <a:xfrm>
          <a:off x="0" y="2584480"/>
          <a:ext cx="3205137" cy="890695"/>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Closed at triage </a:t>
          </a:r>
        </a:p>
        <a:p>
          <a:pPr marL="228600" lvl="1" indent="-228600" algn="ctr" defTabSz="1066800">
            <a:lnSpc>
              <a:spcPct val="90000"/>
            </a:lnSpc>
            <a:spcBef>
              <a:spcPct val="0"/>
            </a:spcBef>
            <a:spcAft>
              <a:spcPct val="15000"/>
            </a:spcAft>
            <a:buFontTx/>
            <a:buNone/>
          </a:pPr>
          <a:r>
            <a:rPr lang="en-GB" sz="2400" kern="1200" dirty="0"/>
            <a:t>9087</a:t>
          </a:r>
        </a:p>
      </dsp:txBody>
      <dsp:txXfrm>
        <a:off x="26088" y="2610568"/>
        <a:ext cx="3152961" cy="838519"/>
      </dsp:txXfrm>
    </dsp:sp>
    <dsp:sp modelId="{E0E8C710-DC02-4C55-A6CC-AA3A6CB1FD88}">
      <dsp:nvSpPr>
        <dsp:cNvPr id="0" name=""/>
        <dsp:cNvSpPr/>
      </dsp:nvSpPr>
      <dsp:spPr>
        <a:xfrm rot="5400000">
          <a:off x="1453202" y="3495091"/>
          <a:ext cx="298733" cy="358480"/>
        </a:xfrm>
        <a:prstGeom prst="rightArrow">
          <a:avLst>
            <a:gd name="adj1" fmla="val 60000"/>
            <a:gd name="adj2" fmla="val 50000"/>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rot="-5400000">
        <a:off x="1495025" y="3524964"/>
        <a:ext cx="215088" cy="209113"/>
      </dsp:txXfrm>
    </dsp:sp>
    <dsp:sp modelId="{D6B32CB2-C5F7-44A4-9D02-5406292311D2}">
      <dsp:nvSpPr>
        <dsp:cNvPr id="0" name=""/>
        <dsp:cNvSpPr/>
      </dsp:nvSpPr>
      <dsp:spPr>
        <a:xfrm>
          <a:off x="0" y="3873487"/>
          <a:ext cx="3205137" cy="890695"/>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Investigation (at triage)</a:t>
          </a:r>
        </a:p>
        <a:p>
          <a:pPr marL="228600" lvl="1" indent="-228600" algn="ctr" defTabSz="1066800">
            <a:lnSpc>
              <a:spcPct val="90000"/>
            </a:lnSpc>
            <a:spcBef>
              <a:spcPct val="0"/>
            </a:spcBef>
            <a:spcAft>
              <a:spcPct val="15000"/>
            </a:spcAft>
            <a:buFontTx/>
            <a:buNone/>
          </a:pPr>
          <a:r>
            <a:rPr lang="en-GB" sz="2400" kern="1200" dirty="0"/>
            <a:t>843</a:t>
          </a:r>
        </a:p>
      </dsp:txBody>
      <dsp:txXfrm>
        <a:off x="26088" y="3899575"/>
        <a:ext cx="3152961" cy="838519"/>
      </dsp:txXfrm>
    </dsp:sp>
    <dsp:sp modelId="{25D5B884-83C2-45BD-BEAB-0A9EB163060D}">
      <dsp:nvSpPr>
        <dsp:cNvPr id="0" name=""/>
        <dsp:cNvSpPr/>
      </dsp:nvSpPr>
      <dsp:spPr>
        <a:xfrm rot="5400000">
          <a:off x="1453202" y="4784098"/>
          <a:ext cx="298733" cy="358480"/>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rot="-5400000">
        <a:off x="1495025" y="4813971"/>
        <a:ext cx="215088" cy="209113"/>
      </dsp:txXfrm>
    </dsp:sp>
    <dsp:sp modelId="{7752D01D-85BC-423E-A945-9B30735C9922}">
      <dsp:nvSpPr>
        <dsp:cNvPr id="0" name=""/>
        <dsp:cNvSpPr/>
      </dsp:nvSpPr>
      <dsp:spPr>
        <a:xfrm>
          <a:off x="0" y="5162494"/>
          <a:ext cx="3205137" cy="890695"/>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Erased</a:t>
          </a:r>
        </a:p>
        <a:p>
          <a:pPr marL="228600" lvl="1" indent="-228600" algn="ctr" defTabSz="1066800">
            <a:lnSpc>
              <a:spcPct val="90000"/>
            </a:lnSpc>
            <a:spcBef>
              <a:spcPct val="0"/>
            </a:spcBef>
            <a:spcAft>
              <a:spcPct val="15000"/>
            </a:spcAft>
            <a:buFontTx/>
            <a:buNone/>
          </a:pPr>
          <a:r>
            <a:rPr lang="en-GB" sz="2400" kern="1200" dirty="0"/>
            <a:t>67</a:t>
          </a:r>
        </a:p>
      </dsp:txBody>
      <dsp:txXfrm>
        <a:off x="26088" y="5188582"/>
        <a:ext cx="3152961" cy="83851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79A79-F4D1-4807-B78E-D5D1CB4A0AF7}">
      <dsp:nvSpPr>
        <dsp:cNvPr id="0" name=""/>
        <dsp:cNvSpPr/>
      </dsp:nvSpPr>
      <dsp:spPr>
        <a:xfrm>
          <a:off x="0" y="53375"/>
          <a:ext cx="6513603" cy="137986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123,447 GP complaints in 24/25 (113,041 in 23/24)</a:t>
          </a:r>
        </a:p>
      </dsp:txBody>
      <dsp:txXfrm>
        <a:off x="67360" y="120735"/>
        <a:ext cx="6378883" cy="1245148"/>
      </dsp:txXfrm>
    </dsp:sp>
    <dsp:sp modelId="{4CBA29A7-2547-472A-BE59-F7696DE16944}">
      <dsp:nvSpPr>
        <dsp:cNvPr id="0" name=""/>
        <dsp:cNvSpPr/>
      </dsp:nvSpPr>
      <dsp:spPr>
        <a:xfrm>
          <a:off x="0" y="1519644"/>
          <a:ext cx="6513603" cy="1379868"/>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Primary Care total; 142,977 </a:t>
          </a:r>
        </a:p>
        <a:p>
          <a:pPr marL="0" lvl="0" indent="0" algn="l" defTabSz="1333500">
            <a:lnSpc>
              <a:spcPct val="90000"/>
            </a:lnSpc>
            <a:spcBef>
              <a:spcPct val="0"/>
            </a:spcBef>
            <a:spcAft>
              <a:spcPct val="35000"/>
            </a:spcAft>
            <a:buNone/>
          </a:pPr>
          <a:r>
            <a:rPr lang="en-US" sz="3000" kern="1200" dirty="0"/>
            <a:t>(dental/ICB make up the rest)</a:t>
          </a:r>
        </a:p>
      </dsp:txBody>
      <dsp:txXfrm>
        <a:off x="67360" y="1587004"/>
        <a:ext cx="6378883" cy="1245148"/>
      </dsp:txXfrm>
    </dsp:sp>
    <dsp:sp modelId="{ABB96241-295D-422C-ADC0-A2F21C3A45E0}">
      <dsp:nvSpPr>
        <dsp:cNvPr id="0" name=""/>
        <dsp:cNvSpPr/>
      </dsp:nvSpPr>
      <dsp:spPr>
        <a:xfrm>
          <a:off x="0" y="2985913"/>
          <a:ext cx="6513603" cy="1379868"/>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Highest recorded numbers (but some under reporting still occurring)</a:t>
          </a:r>
        </a:p>
      </dsp:txBody>
      <dsp:txXfrm>
        <a:off x="67360" y="3053273"/>
        <a:ext cx="6378883" cy="1245148"/>
      </dsp:txXfrm>
    </dsp:sp>
    <dsp:sp modelId="{1D19836B-62E2-4151-85A8-98BEB1118943}">
      <dsp:nvSpPr>
        <dsp:cNvPr id="0" name=""/>
        <dsp:cNvSpPr/>
      </dsp:nvSpPr>
      <dsp:spPr>
        <a:xfrm>
          <a:off x="0" y="4452181"/>
          <a:ext cx="6513603" cy="137986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But what were they about….</a:t>
          </a:r>
        </a:p>
      </dsp:txBody>
      <dsp:txXfrm>
        <a:off x="67360" y="4519541"/>
        <a:ext cx="6378883" cy="1245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79A79-F4D1-4807-B78E-D5D1CB4A0AF7}">
      <dsp:nvSpPr>
        <dsp:cNvPr id="0" name=""/>
        <dsp:cNvSpPr/>
      </dsp:nvSpPr>
      <dsp:spPr>
        <a:xfrm>
          <a:off x="0" y="61447"/>
          <a:ext cx="6513603" cy="138663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solidFill>
            </a:rPr>
            <a:t>Clinical Treatment  </a:t>
          </a:r>
          <a:r>
            <a:rPr lang="en-US" sz="2500" kern="1200" dirty="0"/>
            <a:t>- 17%</a:t>
          </a:r>
        </a:p>
      </dsp:txBody>
      <dsp:txXfrm>
        <a:off x="67690" y="129137"/>
        <a:ext cx="6378223" cy="1251252"/>
      </dsp:txXfrm>
    </dsp:sp>
    <dsp:sp modelId="{4CBA29A7-2547-472A-BE59-F7696DE16944}">
      <dsp:nvSpPr>
        <dsp:cNvPr id="0" name=""/>
        <dsp:cNvSpPr/>
      </dsp:nvSpPr>
      <dsp:spPr>
        <a:xfrm>
          <a:off x="0" y="1571444"/>
          <a:ext cx="6513603" cy="1386632"/>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rgbClr val="FF0000"/>
              </a:solidFill>
            </a:rPr>
            <a:t>Communication – 13%</a:t>
          </a:r>
        </a:p>
      </dsp:txBody>
      <dsp:txXfrm>
        <a:off x="67690" y="1639134"/>
        <a:ext cx="6378223" cy="1251252"/>
      </dsp:txXfrm>
    </dsp:sp>
    <dsp:sp modelId="{ABB96241-295D-422C-ADC0-A2F21C3A45E0}">
      <dsp:nvSpPr>
        <dsp:cNvPr id="0" name=""/>
        <dsp:cNvSpPr/>
      </dsp:nvSpPr>
      <dsp:spPr>
        <a:xfrm>
          <a:off x="0" y="2978713"/>
          <a:ext cx="6513603" cy="1386632"/>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rgbClr val="FF0000"/>
              </a:solidFill>
            </a:rPr>
            <a:t>Staff Attitude &amp; </a:t>
          </a:r>
          <a:r>
            <a:rPr lang="en-US" sz="2500" kern="1200" dirty="0" err="1">
              <a:solidFill>
                <a:srgbClr val="FF0000"/>
              </a:solidFill>
            </a:rPr>
            <a:t>Behaviour</a:t>
          </a:r>
          <a:r>
            <a:rPr lang="en-US" sz="2500" kern="1200" dirty="0">
              <a:solidFill>
                <a:srgbClr val="FF0000"/>
              </a:solidFill>
            </a:rPr>
            <a:t> – 12%</a:t>
          </a:r>
          <a:endParaRPr lang="en-US" sz="2500" kern="1200" dirty="0"/>
        </a:p>
      </dsp:txBody>
      <dsp:txXfrm>
        <a:off x="67690" y="3046403"/>
        <a:ext cx="6378223" cy="1251252"/>
      </dsp:txXfrm>
    </dsp:sp>
    <dsp:sp modelId="{1D19836B-62E2-4151-85A8-98BEB1118943}">
      <dsp:nvSpPr>
        <dsp:cNvPr id="0" name=""/>
        <dsp:cNvSpPr/>
      </dsp:nvSpPr>
      <dsp:spPr>
        <a:xfrm>
          <a:off x="0" y="4437345"/>
          <a:ext cx="6513603" cy="138663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2 of the top 3 by subject relate to the customer experience/how people feel/how you speak to them </a:t>
          </a:r>
        </a:p>
      </dsp:txBody>
      <dsp:txXfrm>
        <a:off x="67690" y="4505035"/>
        <a:ext cx="6378223" cy="125125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47C1D-ECDA-4743-93D2-247B7C5DC8F4}">
      <dsp:nvSpPr>
        <dsp:cNvPr id="0" name=""/>
        <dsp:cNvSpPr/>
      </dsp:nvSpPr>
      <dsp:spPr>
        <a:xfrm>
          <a:off x="0" y="576433"/>
          <a:ext cx="6513603" cy="8353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It takes 12 positive customer experiences to make up for 1 negative one.</a:t>
          </a:r>
        </a:p>
      </dsp:txBody>
      <dsp:txXfrm>
        <a:off x="40780" y="617213"/>
        <a:ext cx="6432043" cy="753819"/>
      </dsp:txXfrm>
    </dsp:sp>
    <dsp:sp modelId="{F08EBBAD-6332-4CD7-B35F-4E325CE73FD3}">
      <dsp:nvSpPr>
        <dsp:cNvPr id="0" name=""/>
        <dsp:cNvSpPr/>
      </dsp:nvSpPr>
      <dsp:spPr>
        <a:xfrm>
          <a:off x="0" y="1411813"/>
          <a:ext cx="6513603"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6670" rIns="149352" bIns="26670" numCol="1" spcCol="1270" anchor="t" anchorCtr="0">
          <a:noAutofit/>
        </a:bodyPr>
        <a:lstStyle/>
        <a:p>
          <a:pPr marL="171450" lvl="1" indent="-171450" algn="l" defTabSz="711200">
            <a:lnSpc>
              <a:spcPct val="90000"/>
            </a:lnSpc>
            <a:spcBef>
              <a:spcPct val="0"/>
            </a:spcBef>
            <a:spcAft>
              <a:spcPct val="20000"/>
            </a:spcAft>
            <a:buNone/>
          </a:pPr>
          <a:r>
            <a:rPr lang="en-US" sz="1600" i="1" kern="1200" dirty="0"/>
            <a:t>Ruby Newell-</a:t>
          </a:r>
          <a:r>
            <a:rPr lang="en-US" sz="1600" i="1" kern="1200" dirty="0" err="1"/>
            <a:t>Legner</a:t>
          </a:r>
          <a:r>
            <a:rPr lang="en-US" sz="1600" i="1" kern="1200" dirty="0"/>
            <a:t>,  “Understanding Customers”</a:t>
          </a:r>
          <a:endParaRPr lang="en-US" sz="1600" kern="1200" dirty="0"/>
        </a:p>
      </dsp:txBody>
      <dsp:txXfrm>
        <a:off x="0" y="1411813"/>
        <a:ext cx="6513603" cy="347760"/>
      </dsp:txXfrm>
    </dsp:sp>
    <dsp:sp modelId="{7D81E87C-5810-4144-9B11-67DFC5BAD3FA}">
      <dsp:nvSpPr>
        <dsp:cNvPr id="0" name=""/>
        <dsp:cNvSpPr/>
      </dsp:nvSpPr>
      <dsp:spPr>
        <a:xfrm>
          <a:off x="0" y="1759573"/>
          <a:ext cx="6513603" cy="835379"/>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70% of customer experiences are based on how the customer feels they are being treated. </a:t>
          </a:r>
          <a:endParaRPr lang="en-US" sz="2100" kern="1200"/>
        </a:p>
      </dsp:txBody>
      <dsp:txXfrm>
        <a:off x="40780" y="1800353"/>
        <a:ext cx="6432043" cy="753819"/>
      </dsp:txXfrm>
    </dsp:sp>
    <dsp:sp modelId="{15B1668F-8437-44D1-8456-782EA52603AE}">
      <dsp:nvSpPr>
        <dsp:cNvPr id="0" name=""/>
        <dsp:cNvSpPr/>
      </dsp:nvSpPr>
      <dsp:spPr>
        <a:xfrm>
          <a:off x="0" y="2594953"/>
          <a:ext cx="6513603"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6670" rIns="149352" bIns="26670" numCol="1" spcCol="1270" anchor="t" anchorCtr="0">
          <a:noAutofit/>
        </a:bodyPr>
        <a:lstStyle/>
        <a:p>
          <a:pPr marL="171450" lvl="1" indent="-171450" algn="l" defTabSz="711200">
            <a:lnSpc>
              <a:spcPct val="90000"/>
            </a:lnSpc>
            <a:spcBef>
              <a:spcPct val="0"/>
            </a:spcBef>
            <a:spcAft>
              <a:spcPct val="20000"/>
            </a:spcAft>
            <a:buNone/>
          </a:pPr>
          <a:r>
            <a:rPr lang="en-GB" sz="1600" i="1" kern="1200" dirty="0"/>
            <a:t>McKinsey &amp; Company</a:t>
          </a:r>
          <a:endParaRPr lang="en-US" sz="1600" kern="1200" dirty="0"/>
        </a:p>
      </dsp:txBody>
      <dsp:txXfrm>
        <a:off x="0" y="2594953"/>
        <a:ext cx="6513603" cy="347760"/>
      </dsp:txXfrm>
    </dsp:sp>
    <dsp:sp modelId="{74BF6C4D-A899-40F1-B043-0FD5F9939141}">
      <dsp:nvSpPr>
        <dsp:cNvPr id="0" name=""/>
        <dsp:cNvSpPr/>
      </dsp:nvSpPr>
      <dsp:spPr>
        <a:xfrm>
          <a:off x="0" y="2942713"/>
          <a:ext cx="6513603" cy="835379"/>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An organisation which uses feedback to improve is much more likely to be successful than one which does not.</a:t>
          </a:r>
        </a:p>
      </dsp:txBody>
      <dsp:txXfrm>
        <a:off x="40780" y="2983493"/>
        <a:ext cx="6432043" cy="753819"/>
      </dsp:txXfrm>
    </dsp:sp>
    <dsp:sp modelId="{CDFD24F9-5CB3-4994-9823-5F4A315B9FF3}">
      <dsp:nvSpPr>
        <dsp:cNvPr id="0" name=""/>
        <dsp:cNvSpPr/>
      </dsp:nvSpPr>
      <dsp:spPr>
        <a:xfrm>
          <a:off x="0" y="3778093"/>
          <a:ext cx="6513603"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6670" rIns="149352" bIns="26670" numCol="1" spcCol="1270" anchor="t" anchorCtr="0">
          <a:noAutofit/>
        </a:bodyPr>
        <a:lstStyle/>
        <a:p>
          <a:pPr marL="171450" lvl="1" indent="-171450" algn="l" defTabSz="711200">
            <a:lnSpc>
              <a:spcPct val="90000"/>
            </a:lnSpc>
            <a:spcBef>
              <a:spcPct val="0"/>
            </a:spcBef>
            <a:spcAft>
              <a:spcPct val="20000"/>
            </a:spcAft>
            <a:buNone/>
          </a:pPr>
          <a:r>
            <a:rPr lang="en-US" sz="1600" i="1" kern="1200" dirty="0"/>
            <a:t>SPSO</a:t>
          </a:r>
          <a:endParaRPr lang="en-US" sz="1600" kern="1200" dirty="0"/>
        </a:p>
      </dsp:txBody>
      <dsp:txXfrm>
        <a:off x="0" y="3778093"/>
        <a:ext cx="6513603" cy="347760"/>
      </dsp:txXfrm>
    </dsp:sp>
    <dsp:sp modelId="{8F762501-64B7-493D-805A-BC0BCDBB8CC3}">
      <dsp:nvSpPr>
        <dsp:cNvPr id="0" name=""/>
        <dsp:cNvSpPr/>
      </dsp:nvSpPr>
      <dsp:spPr>
        <a:xfrm>
          <a:off x="0" y="4125853"/>
          <a:ext cx="6513603" cy="83537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62% of customers say they share their bad experiences with others. </a:t>
          </a:r>
          <a:endParaRPr lang="en-US" sz="2100" kern="1200" dirty="0"/>
        </a:p>
      </dsp:txBody>
      <dsp:txXfrm>
        <a:off x="40780" y="4166633"/>
        <a:ext cx="6432043" cy="753819"/>
      </dsp:txXfrm>
    </dsp:sp>
    <dsp:sp modelId="{E1F19402-6CBC-4E0A-9AE5-4DB6B4436528}">
      <dsp:nvSpPr>
        <dsp:cNvPr id="0" name=""/>
        <dsp:cNvSpPr/>
      </dsp:nvSpPr>
      <dsp:spPr>
        <a:xfrm>
          <a:off x="0" y="4961232"/>
          <a:ext cx="6513603"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6670" rIns="149352" bIns="26670" numCol="1" spcCol="1270" anchor="t" anchorCtr="0">
          <a:noAutofit/>
        </a:bodyPr>
        <a:lstStyle/>
        <a:p>
          <a:pPr marL="171450" lvl="1" indent="-171450" algn="l" defTabSz="711200">
            <a:lnSpc>
              <a:spcPct val="90000"/>
            </a:lnSpc>
            <a:spcBef>
              <a:spcPct val="0"/>
            </a:spcBef>
            <a:spcAft>
              <a:spcPct val="20000"/>
            </a:spcAft>
            <a:buFont typeface="Arial" panose="020B0604020202020204" pitchFamily="34" charset="0"/>
            <a:buNone/>
          </a:pPr>
          <a:r>
            <a:rPr lang="en-GB" sz="1600" i="1" kern="1200" dirty="0"/>
            <a:t>Salesforce Research</a:t>
          </a:r>
          <a:endParaRPr lang="en-US" sz="1600" kern="1200" dirty="0"/>
        </a:p>
      </dsp:txBody>
      <dsp:txXfrm>
        <a:off x="0" y="4961232"/>
        <a:ext cx="6513603" cy="34776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42F24-55D5-4D2B-8F0D-99B94542036A}">
      <dsp:nvSpPr>
        <dsp:cNvPr id="0" name=""/>
        <dsp:cNvSpPr/>
      </dsp:nvSpPr>
      <dsp:spPr>
        <a:xfrm>
          <a:off x="0" y="551953"/>
          <a:ext cx="6513603" cy="23072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Complaints have to be put in writing </a:t>
          </a:r>
        </a:p>
      </dsp:txBody>
      <dsp:txXfrm>
        <a:off x="112630" y="664583"/>
        <a:ext cx="6288343" cy="2081980"/>
      </dsp:txXfrm>
    </dsp:sp>
    <dsp:sp modelId="{04060F92-5E8E-4868-B451-81E529B3C22C}">
      <dsp:nvSpPr>
        <dsp:cNvPr id="0" name=""/>
        <dsp:cNvSpPr/>
      </dsp:nvSpPr>
      <dsp:spPr>
        <a:xfrm>
          <a:off x="0" y="3026233"/>
          <a:ext cx="6513603" cy="2307240"/>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b="1" kern="1200"/>
            <a:t>NO</a:t>
          </a:r>
          <a:endParaRPr lang="en-US" sz="5800" kern="1200"/>
        </a:p>
      </dsp:txBody>
      <dsp:txXfrm>
        <a:off x="112630" y="3138863"/>
        <a:ext cx="6288343" cy="208198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42F24-55D5-4D2B-8F0D-99B94542036A}">
      <dsp:nvSpPr>
        <dsp:cNvPr id="0" name=""/>
        <dsp:cNvSpPr/>
      </dsp:nvSpPr>
      <dsp:spPr>
        <a:xfrm>
          <a:off x="0" y="685512"/>
          <a:ext cx="6513603" cy="21996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A patient who has complained should be asked not to return to the practice</a:t>
          </a:r>
        </a:p>
      </dsp:txBody>
      <dsp:txXfrm>
        <a:off x="107376" y="792888"/>
        <a:ext cx="6298851" cy="1984848"/>
      </dsp:txXfrm>
    </dsp:sp>
    <dsp:sp modelId="{04060F92-5E8E-4868-B451-81E529B3C22C}">
      <dsp:nvSpPr>
        <dsp:cNvPr id="0" name=""/>
        <dsp:cNvSpPr/>
      </dsp:nvSpPr>
      <dsp:spPr>
        <a:xfrm>
          <a:off x="0" y="3000313"/>
          <a:ext cx="6513603" cy="2199600"/>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NO</a:t>
          </a:r>
          <a:endParaRPr lang="en-US" sz="4000" kern="1200" dirty="0"/>
        </a:p>
      </dsp:txBody>
      <dsp:txXfrm>
        <a:off x="107376" y="3107689"/>
        <a:ext cx="6298851" cy="198484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42F24-55D5-4D2B-8F0D-99B94542036A}">
      <dsp:nvSpPr>
        <dsp:cNvPr id="0" name=""/>
        <dsp:cNvSpPr/>
      </dsp:nvSpPr>
      <dsp:spPr>
        <a:xfrm>
          <a:off x="0" y="179713"/>
          <a:ext cx="6513603" cy="26910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altLang="en-US" sz="5000" kern="1200" dirty="0">
              <a:solidFill>
                <a:schemeClr val="bg1"/>
              </a:solidFill>
              <a:latin typeface="Arial" pitchFamily="34" charset="0"/>
              <a:cs typeface="Arial" pitchFamily="34" charset="0"/>
              <a:sym typeface="Arial" pitchFamily="34" charset="0"/>
            </a:rPr>
            <a:t>You have to respond to a complaint within 10 working days </a:t>
          </a:r>
          <a:endParaRPr lang="en-US" sz="5000" kern="1200" dirty="0">
            <a:solidFill>
              <a:schemeClr val="bg1"/>
            </a:solidFill>
          </a:endParaRPr>
        </a:p>
      </dsp:txBody>
      <dsp:txXfrm>
        <a:off x="131364" y="311077"/>
        <a:ext cx="6250875" cy="2428272"/>
      </dsp:txXfrm>
    </dsp:sp>
    <dsp:sp modelId="{04060F92-5E8E-4868-B451-81E529B3C22C}">
      <dsp:nvSpPr>
        <dsp:cNvPr id="0" name=""/>
        <dsp:cNvSpPr/>
      </dsp:nvSpPr>
      <dsp:spPr>
        <a:xfrm>
          <a:off x="0" y="3014713"/>
          <a:ext cx="6513603" cy="2691000"/>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NO</a:t>
          </a:r>
          <a:endParaRPr lang="en-US" sz="5000" kern="1200" dirty="0"/>
        </a:p>
      </dsp:txBody>
      <dsp:txXfrm>
        <a:off x="131364" y="3146077"/>
        <a:ext cx="6250875" cy="242827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42F24-55D5-4D2B-8F0D-99B94542036A}">
      <dsp:nvSpPr>
        <dsp:cNvPr id="0" name=""/>
        <dsp:cNvSpPr/>
      </dsp:nvSpPr>
      <dsp:spPr>
        <a:xfrm>
          <a:off x="0" y="511272"/>
          <a:ext cx="6513603" cy="23680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altLang="en-US" sz="4400" kern="1200" dirty="0">
              <a:solidFill>
                <a:schemeClr val="bg1"/>
              </a:solidFill>
              <a:latin typeface="Arial" pitchFamily="34" charset="0"/>
              <a:cs typeface="Arial" pitchFamily="34" charset="0"/>
              <a:sym typeface="Arial" pitchFamily="34" charset="0"/>
            </a:rPr>
            <a:t>After complaining to the practice a patient can complain to the ICB</a:t>
          </a:r>
          <a:endParaRPr lang="en-US" sz="4400" kern="1200" dirty="0">
            <a:solidFill>
              <a:schemeClr val="bg1"/>
            </a:solidFill>
          </a:endParaRPr>
        </a:p>
      </dsp:txBody>
      <dsp:txXfrm>
        <a:off x="115600" y="626872"/>
        <a:ext cx="6282403" cy="2136880"/>
      </dsp:txXfrm>
    </dsp:sp>
    <dsp:sp modelId="{04060F92-5E8E-4868-B451-81E529B3C22C}">
      <dsp:nvSpPr>
        <dsp:cNvPr id="0" name=""/>
        <dsp:cNvSpPr/>
      </dsp:nvSpPr>
      <dsp:spPr>
        <a:xfrm>
          <a:off x="0" y="3006072"/>
          <a:ext cx="6513603" cy="2368080"/>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NO</a:t>
          </a:r>
          <a:endParaRPr lang="en-US" sz="4400" kern="1200" dirty="0"/>
        </a:p>
      </dsp:txBody>
      <dsp:txXfrm>
        <a:off x="115600" y="3121672"/>
        <a:ext cx="6282403" cy="2136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kern="1200" dirty="0"/>
            <a:t>The Regulations</a:t>
          </a:r>
          <a:endParaRPr lang="en-US" sz="2800" b="1"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1190-EAEA-472A-853C-1AC7D5C553F0}">
      <dsp:nvSpPr>
        <dsp:cNvPr id="0" name=""/>
        <dsp:cNvSpPr/>
      </dsp:nvSpPr>
      <dsp:spPr>
        <a:xfrm>
          <a:off x="0" y="53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F13A3-510D-4181-8D82-61CA1A3A278E}">
      <dsp:nvSpPr>
        <dsp:cNvPr id="0" name=""/>
        <dsp:cNvSpPr/>
      </dsp:nvSpPr>
      <dsp:spPr>
        <a:xfrm>
          <a:off x="0" y="531"/>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0" kern="1200" dirty="0"/>
            <a:t>The Regulations</a:t>
          </a:r>
          <a:endParaRPr lang="en-US" sz="2800" b="0" kern="1200" dirty="0"/>
        </a:p>
      </dsp:txBody>
      <dsp:txXfrm>
        <a:off x="0" y="531"/>
        <a:ext cx="6492875" cy="622236"/>
      </dsp:txXfrm>
    </dsp:sp>
    <dsp:sp modelId="{74160374-F250-43F6-BF48-3F0B914B2497}">
      <dsp:nvSpPr>
        <dsp:cNvPr id="0" name=""/>
        <dsp:cNvSpPr/>
      </dsp:nvSpPr>
      <dsp:spPr>
        <a:xfrm>
          <a:off x="0" y="62276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087BB2-51BF-4DDF-BA7F-0BAC56E41D36}">
      <dsp:nvSpPr>
        <dsp:cNvPr id="0" name=""/>
        <dsp:cNvSpPr/>
      </dsp:nvSpPr>
      <dsp:spPr>
        <a:xfrm>
          <a:off x="0" y="62276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Practical tips</a:t>
          </a:r>
        </a:p>
      </dsp:txBody>
      <dsp:txXfrm>
        <a:off x="0" y="622768"/>
        <a:ext cx="6492875" cy="622236"/>
      </dsp:txXfrm>
    </dsp:sp>
    <dsp:sp modelId="{FB7770B6-534E-4B00-A1BD-F017FEC19B1E}">
      <dsp:nvSpPr>
        <dsp:cNvPr id="0" name=""/>
        <dsp:cNvSpPr/>
      </dsp:nvSpPr>
      <dsp:spPr>
        <a:xfrm>
          <a:off x="0" y="124500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715620-9FB4-4E02-AE31-B000A8997105}">
      <dsp:nvSpPr>
        <dsp:cNvPr id="0" name=""/>
        <dsp:cNvSpPr/>
      </dsp:nvSpPr>
      <dsp:spPr>
        <a:xfrm>
          <a:off x="0" y="1245004"/>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art of apology</a:t>
          </a:r>
        </a:p>
      </dsp:txBody>
      <dsp:txXfrm>
        <a:off x="0" y="1245004"/>
        <a:ext cx="6492875" cy="622236"/>
      </dsp:txXfrm>
    </dsp:sp>
    <dsp:sp modelId="{FD701736-0F18-46B1-9752-F16714CCBF28}">
      <dsp:nvSpPr>
        <dsp:cNvPr id="0" name=""/>
        <dsp:cNvSpPr/>
      </dsp:nvSpPr>
      <dsp:spPr>
        <a:xfrm>
          <a:off x="0" y="186724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2652E-9E36-4001-8A0C-5F1025FED4E7}">
      <dsp:nvSpPr>
        <dsp:cNvPr id="0" name=""/>
        <dsp:cNvSpPr/>
      </dsp:nvSpPr>
      <dsp:spPr>
        <a:xfrm>
          <a:off x="0" y="1867240"/>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The role of NHSE/ICB</a:t>
          </a:r>
        </a:p>
      </dsp:txBody>
      <dsp:txXfrm>
        <a:off x="0" y="1867240"/>
        <a:ext cx="6492875" cy="622236"/>
      </dsp:txXfrm>
    </dsp:sp>
    <dsp:sp modelId="{938910B9-3E07-4AEA-A4BF-2455F32B1FA6}">
      <dsp:nvSpPr>
        <dsp:cNvPr id="0" name=""/>
        <dsp:cNvSpPr/>
      </dsp:nvSpPr>
      <dsp:spPr>
        <a:xfrm>
          <a:off x="0" y="248947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81442-D184-43AB-B328-C88ACD98FEDD}">
      <dsp:nvSpPr>
        <dsp:cNvPr id="0" name=""/>
        <dsp:cNvSpPr/>
      </dsp:nvSpPr>
      <dsp:spPr>
        <a:xfrm>
          <a:off x="0" y="2489476"/>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t>What if things escalate? To where?</a:t>
          </a:r>
        </a:p>
      </dsp:txBody>
      <dsp:txXfrm>
        <a:off x="0" y="2489476"/>
        <a:ext cx="6492875" cy="622236"/>
      </dsp:txXfrm>
    </dsp:sp>
    <dsp:sp modelId="{34D0791C-46BB-4F24-ABF0-140FFF06B1B6}">
      <dsp:nvSpPr>
        <dsp:cNvPr id="0" name=""/>
        <dsp:cNvSpPr/>
      </dsp:nvSpPr>
      <dsp:spPr>
        <a:xfrm>
          <a:off x="0" y="3111712"/>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73314-9E45-448B-92D2-BF098AA5A041}">
      <dsp:nvSpPr>
        <dsp:cNvPr id="0" name=""/>
        <dsp:cNvSpPr/>
      </dsp:nvSpPr>
      <dsp:spPr>
        <a:xfrm>
          <a:off x="0" y="3111712"/>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Demonstrating CQC compliance</a:t>
          </a:r>
        </a:p>
      </dsp:txBody>
      <dsp:txXfrm>
        <a:off x="0" y="3111712"/>
        <a:ext cx="6492875" cy="622236"/>
      </dsp:txXfrm>
    </dsp:sp>
    <dsp:sp modelId="{6A70C264-6008-4610-BD84-0920FBE0E3F2}">
      <dsp:nvSpPr>
        <dsp:cNvPr id="0" name=""/>
        <dsp:cNvSpPr/>
      </dsp:nvSpPr>
      <dsp:spPr>
        <a:xfrm>
          <a:off x="0" y="373394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373C2-B055-4A34-B664-FDA1461D5BEF}">
      <dsp:nvSpPr>
        <dsp:cNvPr id="0" name=""/>
        <dsp:cNvSpPr/>
      </dsp:nvSpPr>
      <dsp:spPr>
        <a:xfrm>
          <a:off x="0" y="3733948"/>
          <a:ext cx="6492875" cy="622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p>
      </dsp:txBody>
      <dsp:txXfrm>
        <a:off x="0" y="3733948"/>
        <a:ext cx="6492875" cy="6222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15B7B-5961-4A28-BF77-0F18C964334A}">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9AB918-5332-4AB1-B05E-084BAD892CA7}">
      <dsp:nvSpPr>
        <dsp:cNvPr id="0" name=""/>
        <dsp:cNvSpPr/>
      </dsp:nvSpPr>
      <dsp:spPr>
        <a:xfrm>
          <a:off x="0" y="623"/>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This is your first contact – make this letter count!</a:t>
          </a:r>
        </a:p>
      </dsp:txBody>
      <dsp:txXfrm>
        <a:off x="0" y="623"/>
        <a:ext cx="6492875" cy="729164"/>
      </dsp:txXfrm>
    </dsp:sp>
    <dsp:sp modelId="{B99A73A9-53B4-4FDB-86A6-91B49C591901}">
      <dsp:nvSpPr>
        <dsp:cNvPr id="0" name=""/>
        <dsp:cNvSpPr/>
      </dsp:nvSpPr>
      <dsp:spPr>
        <a:xfrm>
          <a:off x="0" y="72978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FF7A98-CA6E-4B31-9D1C-2516C551C3D0}">
      <dsp:nvSpPr>
        <dsp:cNvPr id="0" name=""/>
        <dsp:cNvSpPr/>
      </dsp:nvSpPr>
      <dsp:spPr>
        <a:xfrm>
          <a:off x="0" y="729788"/>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Thank them for the complaint but </a:t>
          </a:r>
          <a:r>
            <a:rPr lang="en-US" sz="2200" kern="1200" dirty="0" err="1"/>
            <a:t>apologise</a:t>
          </a:r>
          <a:r>
            <a:rPr lang="en-US" sz="2200" kern="1200" dirty="0"/>
            <a:t> for their experience (sad but glad)</a:t>
          </a:r>
        </a:p>
      </dsp:txBody>
      <dsp:txXfrm>
        <a:off x="0" y="729788"/>
        <a:ext cx="6492875" cy="729164"/>
      </dsp:txXfrm>
    </dsp:sp>
    <dsp:sp modelId="{F93F954C-E2B9-493B-A3D5-7063710FBC7A}">
      <dsp:nvSpPr>
        <dsp:cNvPr id="0" name=""/>
        <dsp:cNvSpPr/>
      </dsp:nvSpPr>
      <dsp:spPr>
        <a:xfrm>
          <a:off x="0" y="1458952"/>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52E696-D006-4AA6-8C25-999BA015BD67}">
      <dsp:nvSpPr>
        <dsp:cNvPr id="0" name=""/>
        <dsp:cNvSpPr/>
      </dsp:nvSpPr>
      <dsp:spPr>
        <a:xfrm>
          <a:off x="0" y="145895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Address and deal with any consent issues</a:t>
          </a:r>
        </a:p>
      </dsp:txBody>
      <dsp:txXfrm>
        <a:off x="0" y="1458952"/>
        <a:ext cx="6492875" cy="729164"/>
      </dsp:txXfrm>
    </dsp:sp>
    <dsp:sp modelId="{7DEE9F06-B5D0-4874-A909-8493B14E9C45}">
      <dsp:nvSpPr>
        <dsp:cNvPr id="0" name=""/>
        <dsp:cNvSpPr/>
      </dsp:nvSpPr>
      <dsp:spPr>
        <a:xfrm>
          <a:off x="0" y="2188117"/>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0FA01-57C7-42A9-AABA-D5D8D4C44C6B}">
      <dsp:nvSpPr>
        <dsp:cNvPr id="0" name=""/>
        <dsp:cNvSpPr/>
      </dsp:nvSpPr>
      <dsp:spPr>
        <a:xfrm>
          <a:off x="0" y="218811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Offer to discuss the handling of and clarify the complaint </a:t>
          </a:r>
        </a:p>
      </dsp:txBody>
      <dsp:txXfrm>
        <a:off x="0" y="2188117"/>
        <a:ext cx="6492875" cy="729164"/>
      </dsp:txXfrm>
    </dsp:sp>
    <dsp:sp modelId="{24452C8B-4E6D-46EF-B556-EF024C2C7E2A}">
      <dsp:nvSpPr>
        <dsp:cNvPr id="0" name=""/>
        <dsp:cNvSpPr/>
      </dsp:nvSpPr>
      <dsp:spPr>
        <a:xfrm>
          <a:off x="0" y="2917282"/>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27C426-9E1A-4C5E-9FE0-7696050B312B}">
      <dsp:nvSpPr>
        <dsp:cNvPr id="0" name=""/>
        <dsp:cNvSpPr/>
      </dsp:nvSpPr>
      <dsp:spPr>
        <a:xfrm>
          <a:off x="0" y="291728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Explain the timeframe for responding and what happens if it takes longer – offer to negotiate</a:t>
          </a:r>
        </a:p>
      </dsp:txBody>
      <dsp:txXfrm>
        <a:off x="0" y="2917282"/>
        <a:ext cx="6492875" cy="729164"/>
      </dsp:txXfrm>
    </dsp:sp>
    <dsp:sp modelId="{513D412C-E81E-4905-A104-EA73FAAC1D79}">
      <dsp:nvSpPr>
        <dsp:cNvPr id="0" name=""/>
        <dsp:cNvSpPr/>
      </dsp:nvSpPr>
      <dsp:spPr>
        <a:xfrm>
          <a:off x="0" y="3646447"/>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2CB281-66B2-459B-A692-F4C1D2A0AA6F}">
      <dsp:nvSpPr>
        <dsp:cNvPr id="0" name=""/>
        <dsp:cNvSpPr/>
      </dsp:nvSpPr>
      <dsp:spPr>
        <a:xfrm>
          <a:off x="0" y="364644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Explain who investigates and how</a:t>
          </a:r>
        </a:p>
      </dsp:txBody>
      <dsp:txXfrm>
        <a:off x="0" y="3646447"/>
        <a:ext cx="6492875" cy="729164"/>
      </dsp:txXfrm>
    </dsp:sp>
    <dsp:sp modelId="{2168828E-7E0F-4566-832F-E9543E07464D}">
      <dsp:nvSpPr>
        <dsp:cNvPr id="0" name=""/>
        <dsp:cNvSpPr/>
      </dsp:nvSpPr>
      <dsp:spPr>
        <a:xfrm>
          <a:off x="0" y="4375611"/>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C07546-472E-4519-93F4-61ABD24C4DDF}">
      <dsp:nvSpPr>
        <dsp:cNvPr id="0" name=""/>
        <dsp:cNvSpPr/>
      </dsp:nvSpPr>
      <dsp:spPr>
        <a:xfrm>
          <a:off x="0" y="4375611"/>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Provide a named contact for the complainant </a:t>
          </a:r>
        </a:p>
      </dsp:txBody>
      <dsp:txXfrm>
        <a:off x="0" y="4375611"/>
        <a:ext cx="6492875" cy="7291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79497-CBFB-421A-B979-78ACC7F1AC8F}">
      <dsp:nvSpPr>
        <dsp:cNvPr id="0" name=""/>
        <dsp:cNvSpPr/>
      </dsp:nvSpPr>
      <dsp:spPr>
        <a:xfrm>
          <a:off x="7438" y="610459"/>
          <a:ext cx="2544259" cy="763277"/>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dirty="0"/>
            <a:t>Explain</a:t>
          </a:r>
        </a:p>
      </dsp:txBody>
      <dsp:txXfrm>
        <a:off x="7438" y="610459"/>
        <a:ext cx="2544259" cy="763277"/>
      </dsp:txXfrm>
    </dsp:sp>
    <dsp:sp modelId="{ACCC43B6-C662-4C85-B6C9-0F43F953EFE7}">
      <dsp:nvSpPr>
        <dsp:cNvPr id="0" name=""/>
        <dsp:cNvSpPr/>
      </dsp:nvSpPr>
      <dsp:spPr>
        <a:xfrm>
          <a:off x="7438" y="1373737"/>
          <a:ext cx="2544259" cy="236714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dirty="0"/>
            <a:t>Explain how the outcome will be shared with them and ask if they wish to receive the response in a format other than in writing</a:t>
          </a:r>
        </a:p>
      </dsp:txBody>
      <dsp:txXfrm>
        <a:off x="7438" y="1373737"/>
        <a:ext cx="2544259" cy="2367141"/>
      </dsp:txXfrm>
    </dsp:sp>
    <dsp:sp modelId="{5929EDE6-EE3B-4DF4-A66B-62324F876B80}">
      <dsp:nvSpPr>
        <dsp:cNvPr id="0" name=""/>
        <dsp:cNvSpPr/>
      </dsp:nvSpPr>
      <dsp:spPr>
        <a:xfrm>
          <a:off x="2659592" y="610459"/>
          <a:ext cx="2544259" cy="763277"/>
        </a:xfrm>
        <a:prstGeom prst="rect">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dirty="0"/>
            <a:t>Address</a:t>
          </a:r>
        </a:p>
      </dsp:txBody>
      <dsp:txXfrm>
        <a:off x="2659592" y="610459"/>
        <a:ext cx="2544259" cy="763277"/>
      </dsp:txXfrm>
    </dsp:sp>
    <dsp:sp modelId="{9D1C0834-7DB7-424F-BDBB-BFD661371AAD}">
      <dsp:nvSpPr>
        <dsp:cNvPr id="0" name=""/>
        <dsp:cNvSpPr/>
      </dsp:nvSpPr>
      <dsp:spPr>
        <a:xfrm>
          <a:off x="2659592" y="1373737"/>
          <a:ext cx="2544259" cy="2367141"/>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dirty="0"/>
            <a:t>Address any immediate care/appointment issues</a:t>
          </a:r>
        </a:p>
      </dsp:txBody>
      <dsp:txXfrm>
        <a:off x="2659592" y="1373737"/>
        <a:ext cx="2544259" cy="2367141"/>
      </dsp:txXfrm>
    </dsp:sp>
    <dsp:sp modelId="{319ED87E-AD88-4180-A87E-0EE0C0871D30}">
      <dsp:nvSpPr>
        <dsp:cNvPr id="0" name=""/>
        <dsp:cNvSpPr/>
      </dsp:nvSpPr>
      <dsp:spPr>
        <a:xfrm>
          <a:off x="5311747" y="610459"/>
          <a:ext cx="2544259" cy="763277"/>
        </a:xfrm>
        <a:prstGeom prst="rect">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dirty="0"/>
            <a:t>Reassure</a:t>
          </a:r>
        </a:p>
      </dsp:txBody>
      <dsp:txXfrm>
        <a:off x="5311747" y="610459"/>
        <a:ext cx="2544259" cy="763277"/>
      </dsp:txXfrm>
    </dsp:sp>
    <dsp:sp modelId="{272131A1-5FCD-4B13-BE08-5D7E69840CBF}">
      <dsp:nvSpPr>
        <dsp:cNvPr id="0" name=""/>
        <dsp:cNvSpPr/>
      </dsp:nvSpPr>
      <dsp:spPr>
        <a:xfrm>
          <a:off x="5311747" y="1373737"/>
          <a:ext cx="2544259" cy="2367141"/>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Make clear that their care and that of their family will not be compromised as a result of making a complaint</a:t>
          </a:r>
        </a:p>
      </dsp:txBody>
      <dsp:txXfrm>
        <a:off x="5311747" y="1373737"/>
        <a:ext cx="2544259" cy="2367141"/>
      </dsp:txXfrm>
    </dsp:sp>
    <dsp:sp modelId="{C1CA2D1C-D314-4AB2-8CEE-8ADD7DA10C6F}">
      <dsp:nvSpPr>
        <dsp:cNvPr id="0" name=""/>
        <dsp:cNvSpPr/>
      </dsp:nvSpPr>
      <dsp:spPr>
        <a:xfrm>
          <a:off x="7963901" y="610459"/>
          <a:ext cx="2544259" cy="763277"/>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dirty="0"/>
            <a:t>Support</a:t>
          </a:r>
        </a:p>
      </dsp:txBody>
      <dsp:txXfrm>
        <a:off x="7963901" y="610459"/>
        <a:ext cx="2544259" cy="763277"/>
      </dsp:txXfrm>
    </dsp:sp>
    <dsp:sp modelId="{AFC33786-4207-4404-9C13-A2787C355755}">
      <dsp:nvSpPr>
        <dsp:cNvPr id="0" name=""/>
        <dsp:cNvSpPr/>
      </dsp:nvSpPr>
      <dsp:spPr>
        <a:xfrm>
          <a:off x="7963901" y="1373737"/>
          <a:ext cx="2544259" cy="2367141"/>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dirty="0"/>
            <a:t>Include details of a local NHS complaints advocacy provider</a:t>
          </a:r>
        </a:p>
      </dsp:txBody>
      <dsp:txXfrm>
        <a:off x="7963901" y="1373737"/>
        <a:ext cx="2544259" cy="23671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1E78-98C6-4FD9-9F17-1177642C4614}">
      <dsp:nvSpPr>
        <dsp:cNvPr id="0" name=""/>
        <dsp:cNvSpPr/>
      </dsp:nvSpPr>
      <dsp:spPr>
        <a:xfrm>
          <a:off x="0" y="462898"/>
          <a:ext cx="6513603" cy="53581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62356" rIns="505528"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Open with a “sad but glad” statement and an assurance that the practice takes all complaints seriously.</a:t>
          </a:r>
        </a:p>
        <a:p>
          <a:pPr marL="228600" lvl="1" indent="-228600" algn="l" defTabSz="1200150">
            <a:lnSpc>
              <a:spcPct val="90000"/>
            </a:lnSpc>
            <a:spcBef>
              <a:spcPct val="0"/>
            </a:spcBef>
            <a:spcAft>
              <a:spcPct val="15000"/>
            </a:spcAft>
            <a:buChar char="•"/>
          </a:pPr>
          <a:r>
            <a:rPr lang="en-US" sz="2700" i="1" kern="1200" dirty="0"/>
            <a:t>“ I was very sorry to learn that you are unhappy with the care that you have received from the practice and I am grateful that you have brought this to my attention. The practice takes all complaints very seriously and I have investigated your complaint in line with our complaints process.”</a:t>
          </a:r>
          <a:endParaRPr lang="en-US" sz="2700" kern="1200" dirty="0"/>
        </a:p>
      </dsp:txBody>
      <dsp:txXfrm>
        <a:off x="0" y="462898"/>
        <a:ext cx="6513603" cy="5358150"/>
      </dsp:txXfrm>
    </dsp:sp>
    <dsp:sp modelId="{8D7D6048-8D9E-45E7-B48F-3E47FA161B29}">
      <dsp:nvSpPr>
        <dsp:cNvPr id="0" name=""/>
        <dsp:cNvSpPr/>
      </dsp:nvSpPr>
      <dsp:spPr>
        <a:xfrm>
          <a:off x="325680" y="64378"/>
          <a:ext cx="4559522" cy="7970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200150">
            <a:lnSpc>
              <a:spcPct val="90000"/>
            </a:lnSpc>
            <a:spcBef>
              <a:spcPct val="0"/>
            </a:spcBef>
            <a:spcAft>
              <a:spcPct val="35000"/>
            </a:spcAft>
            <a:buNone/>
          </a:pPr>
          <a:r>
            <a:rPr lang="en-US" sz="2700" kern="1200" dirty="0"/>
            <a:t>Section 1</a:t>
          </a:r>
        </a:p>
      </dsp:txBody>
      <dsp:txXfrm>
        <a:off x="364588" y="103286"/>
        <a:ext cx="4481706" cy="7192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1E78-98C6-4FD9-9F17-1177642C4614}">
      <dsp:nvSpPr>
        <dsp:cNvPr id="0" name=""/>
        <dsp:cNvSpPr/>
      </dsp:nvSpPr>
      <dsp:spPr>
        <a:xfrm>
          <a:off x="0" y="461907"/>
          <a:ext cx="6513603" cy="53896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604012" rIns="505528"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Explain the investigation.</a:t>
          </a:r>
        </a:p>
        <a:p>
          <a:pPr marL="285750" lvl="1" indent="-285750" algn="l" defTabSz="1289050">
            <a:lnSpc>
              <a:spcPct val="90000"/>
            </a:lnSpc>
            <a:spcBef>
              <a:spcPct val="0"/>
            </a:spcBef>
            <a:spcAft>
              <a:spcPct val="15000"/>
            </a:spcAft>
            <a:buChar char="•"/>
          </a:pPr>
          <a:r>
            <a:rPr lang="en-US" sz="2900" i="1" kern="1200" dirty="0"/>
            <a:t>“ I have conducted a full investigation of your complaint. I have spoken with (insert names of those involved) and they have provided me with an account of their recollections of what happened. I have reviewed your medical records and sought additional information from (insert any other information obtained).”</a:t>
          </a:r>
        </a:p>
      </dsp:txBody>
      <dsp:txXfrm>
        <a:off x="0" y="461907"/>
        <a:ext cx="6513603" cy="5389650"/>
      </dsp:txXfrm>
    </dsp:sp>
    <dsp:sp modelId="{8D7D6048-8D9E-45E7-B48F-3E47FA161B29}">
      <dsp:nvSpPr>
        <dsp:cNvPr id="0" name=""/>
        <dsp:cNvSpPr/>
      </dsp:nvSpPr>
      <dsp:spPr>
        <a:xfrm>
          <a:off x="325680" y="33867"/>
          <a:ext cx="4559522" cy="8560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289050">
            <a:lnSpc>
              <a:spcPct val="90000"/>
            </a:lnSpc>
            <a:spcBef>
              <a:spcPct val="0"/>
            </a:spcBef>
            <a:spcAft>
              <a:spcPct val="35000"/>
            </a:spcAft>
            <a:buNone/>
          </a:pPr>
          <a:r>
            <a:rPr lang="en-US" sz="2900" kern="1200" dirty="0"/>
            <a:t>Section 2</a:t>
          </a:r>
        </a:p>
      </dsp:txBody>
      <dsp:txXfrm>
        <a:off x="367470" y="75657"/>
        <a:ext cx="4475942" cy="772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1E78-98C6-4FD9-9F17-1177642C4614}">
      <dsp:nvSpPr>
        <dsp:cNvPr id="0" name=""/>
        <dsp:cNvSpPr/>
      </dsp:nvSpPr>
      <dsp:spPr>
        <a:xfrm>
          <a:off x="0" y="635652"/>
          <a:ext cx="6513603" cy="5027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5528" tIns="583184" rIns="505528"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Give a factual account of what happened.</a:t>
          </a:r>
        </a:p>
        <a:p>
          <a:pPr marL="285750" lvl="1" indent="-285750" algn="l" defTabSz="1244600">
            <a:lnSpc>
              <a:spcPct val="90000"/>
            </a:lnSpc>
            <a:spcBef>
              <a:spcPct val="0"/>
            </a:spcBef>
            <a:spcAft>
              <a:spcPct val="15000"/>
            </a:spcAft>
            <a:buChar char="•"/>
          </a:pPr>
          <a:r>
            <a:rPr lang="en-US" sz="2800" i="0" kern="1200" dirty="0"/>
            <a:t>Give the full details of all aspects of the care provided in relation to this complaint. </a:t>
          </a:r>
        </a:p>
        <a:p>
          <a:pPr marL="285750" lvl="1" indent="-285750" algn="l" defTabSz="1244600">
            <a:lnSpc>
              <a:spcPct val="90000"/>
            </a:lnSpc>
            <a:spcBef>
              <a:spcPct val="0"/>
            </a:spcBef>
            <a:spcAft>
              <a:spcPct val="15000"/>
            </a:spcAft>
            <a:buChar char="•"/>
          </a:pPr>
          <a:r>
            <a:rPr lang="en-US" sz="2800" i="0" kern="1200" dirty="0"/>
            <a:t>Include any additional information if it is relevant. </a:t>
          </a:r>
        </a:p>
        <a:p>
          <a:pPr marL="285750" lvl="1" indent="-285750" algn="l" defTabSz="1244600">
            <a:lnSpc>
              <a:spcPct val="90000"/>
            </a:lnSpc>
            <a:spcBef>
              <a:spcPct val="0"/>
            </a:spcBef>
            <a:spcAft>
              <a:spcPct val="15000"/>
            </a:spcAft>
            <a:buChar char="•"/>
          </a:pPr>
          <a:r>
            <a:rPr lang="en-US" sz="2800" i="0" kern="1200" dirty="0"/>
            <a:t>Give names of staff involved.</a:t>
          </a:r>
        </a:p>
        <a:p>
          <a:pPr marL="285750" lvl="1" indent="-285750" algn="l" defTabSz="1244600">
            <a:lnSpc>
              <a:spcPct val="90000"/>
            </a:lnSpc>
            <a:spcBef>
              <a:spcPct val="0"/>
            </a:spcBef>
            <a:spcAft>
              <a:spcPct val="15000"/>
            </a:spcAft>
            <a:buChar char="•"/>
          </a:pPr>
          <a:r>
            <a:rPr lang="en-US" sz="2800" i="0" kern="1200" dirty="0"/>
            <a:t>Make sure you have covered all the points raised in the complaint letter </a:t>
          </a:r>
        </a:p>
      </dsp:txBody>
      <dsp:txXfrm>
        <a:off x="0" y="635652"/>
        <a:ext cx="6513603" cy="5027400"/>
      </dsp:txXfrm>
    </dsp:sp>
    <dsp:sp modelId="{8D7D6048-8D9E-45E7-B48F-3E47FA161B29}">
      <dsp:nvSpPr>
        <dsp:cNvPr id="0" name=""/>
        <dsp:cNvSpPr/>
      </dsp:nvSpPr>
      <dsp:spPr>
        <a:xfrm>
          <a:off x="325680" y="222372"/>
          <a:ext cx="4559522" cy="8265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1244600">
            <a:lnSpc>
              <a:spcPct val="90000"/>
            </a:lnSpc>
            <a:spcBef>
              <a:spcPct val="0"/>
            </a:spcBef>
            <a:spcAft>
              <a:spcPct val="35000"/>
            </a:spcAft>
            <a:buNone/>
          </a:pPr>
          <a:r>
            <a:rPr lang="en-US" sz="2800" kern="1200" dirty="0"/>
            <a:t>Section 3</a:t>
          </a:r>
        </a:p>
      </dsp:txBody>
      <dsp:txXfrm>
        <a:off x="366029" y="262721"/>
        <a:ext cx="4478824"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0D1699-7D39-480E-803C-959469EFFDFA}" type="datetimeFigureOut">
              <a:rPr lang="en-GB" smtClean="0"/>
              <a:t>30/07/2026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337DA3-C840-45A6-A401-9F0941043F7C}" type="slidenum">
              <a:rPr lang="en-GB" smtClean="0"/>
              <a:t>‹#›</a:t>
            </a:fld>
            <a:endParaRPr lang="en-GB"/>
          </a:p>
        </p:txBody>
      </p:sp>
    </p:spTree>
    <p:extLst>
      <p:ext uri="{BB962C8B-B14F-4D97-AF65-F5344CB8AC3E}">
        <p14:creationId xmlns:p14="http://schemas.microsoft.com/office/powerpoint/2010/main" val="1985085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06B4D-E98E-FA91-E534-9FB996C3D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116DF-63E5-F8DE-907A-56E288111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C0B4D-4629-8ED2-EB22-32571DF74601}"/>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F1228031-6D80-B754-6373-71255FE371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645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CEF93C15-296D-4F86-8B3D-A739CE0955DD}"/>
              </a:ext>
            </a:extLst>
          </p:cNvPr>
          <p:cNvSpPr>
            <a:spLocks noGrp="1" noRot="1" noChangeAspect="1" noTextEdit="1"/>
          </p:cNvSpPr>
          <p:nvPr>
            <p:ph type="sldImg"/>
          </p:nvPr>
        </p:nvSpPr>
        <p:spPr>
          <a:xfrm>
            <a:off x="381000" y="685800"/>
            <a:ext cx="6096000" cy="3429000"/>
          </a:xfrm>
        </p:spPr>
      </p:sp>
      <p:sp>
        <p:nvSpPr>
          <p:cNvPr id="126979" name="Notes Placeholder 2">
            <a:extLst>
              <a:ext uri="{FF2B5EF4-FFF2-40B4-BE49-F238E27FC236}">
                <a16:creationId xmlns:a16="http://schemas.microsoft.com/office/drawing/2014/main" id="{E0AC2E38-EFA3-49BD-9292-B06757DB3B14}"/>
              </a:ext>
            </a:extLst>
          </p:cNvPr>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PHSO rec’d and completed in 2017/18</a:t>
            </a:r>
          </a:p>
        </p:txBody>
      </p:sp>
    </p:spTree>
    <p:extLst>
      <p:ext uri="{BB962C8B-B14F-4D97-AF65-F5344CB8AC3E}">
        <p14:creationId xmlns:p14="http://schemas.microsoft.com/office/powerpoint/2010/main" val="259260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1416500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299721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369739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A0918-EFFA-544A-22AC-149ADE99FCB7}"/>
            </a:ext>
          </a:extLst>
        </p:cNvPr>
        <p:cNvGrpSpPr/>
        <p:nvPr/>
      </p:nvGrpSpPr>
      <p:grpSpPr>
        <a:xfrm>
          <a:off x="0" y="0"/>
          <a:ext cx="0" cy="0"/>
          <a:chOff x="0" y="0"/>
          <a:chExt cx="0" cy="0"/>
        </a:xfrm>
      </p:grpSpPr>
      <p:sp>
        <p:nvSpPr>
          <p:cNvPr id="144386" name="Rectangle 1">
            <a:extLst>
              <a:ext uri="{FF2B5EF4-FFF2-40B4-BE49-F238E27FC236}">
                <a16:creationId xmlns:a16="http://schemas.microsoft.com/office/drawing/2014/main" id="{570211FD-48CE-1260-C45D-34121E745836}"/>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C4E3587D-3C75-793F-D6A5-A092F76C389D}"/>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2086052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F454ADDC-6423-4ADD-8F6C-D593BC6F9715}"/>
              </a:ext>
            </a:extLst>
          </p:cNvPr>
          <p:cNvSpPr>
            <a:spLocks noGrp="1" noRot="1" noChangeAspect="1" noTextEdit="1"/>
          </p:cNvSpPr>
          <p:nvPr>
            <p:ph type="sldImg"/>
          </p:nvPr>
        </p:nvSpPr>
        <p:spPr>
          <a:xfrm>
            <a:off x="381000" y="685800"/>
            <a:ext cx="6096000" cy="3429000"/>
          </a:xfrm>
        </p:spPr>
      </p:sp>
      <p:sp>
        <p:nvSpPr>
          <p:cNvPr id="119811" name="Notes Placeholder 2">
            <a:extLst>
              <a:ext uri="{FF2B5EF4-FFF2-40B4-BE49-F238E27FC236}">
                <a16:creationId xmlns:a16="http://schemas.microsoft.com/office/drawing/2014/main" id="{7EF524CB-992E-4BF3-A235-CF9ADF703420}"/>
              </a:ext>
            </a:extLst>
          </p:cNvPr>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a:extLst>
              <a:ext uri="{FF2B5EF4-FFF2-40B4-BE49-F238E27FC236}">
                <a16:creationId xmlns:a16="http://schemas.microsoft.com/office/drawing/2014/main" id="{F99F856D-A0A0-45FB-8FE7-65F9F336BC6E}"/>
              </a:ext>
            </a:extLst>
          </p:cNvPr>
          <p:cNvSpPr>
            <a:spLocks noGrp="1" noRot="1" noChangeAspect="1" noTextEdit="1"/>
          </p:cNvSpPr>
          <p:nvPr>
            <p:ph type="sldImg"/>
          </p:nvPr>
        </p:nvSpPr>
        <p:spPr>
          <a:xfrm>
            <a:off x="381000" y="685800"/>
            <a:ext cx="6096000" cy="3429000"/>
          </a:xfrm>
        </p:spPr>
      </p:sp>
      <p:sp>
        <p:nvSpPr>
          <p:cNvPr id="120835" name="Rectangle 2">
            <a:extLst>
              <a:ext uri="{FF2B5EF4-FFF2-40B4-BE49-F238E27FC236}">
                <a16:creationId xmlns:a16="http://schemas.microsoft.com/office/drawing/2014/main" id="{E18A46F8-88CD-447F-9CAF-AA7E3D1AA823}"/>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This is the legal basis of the NHS Complaints Process – we will focus more on what the regulations are shortly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2131216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
            <a:extLst>
              <a:ext uri="{FF2B5EF4-FFF2-40B4-BE49-F238E27FC236}">
                <a16:creationId xmlns:a16="http://schemas.microsoft.com/office/drawing/2014/main" id="{F0EB0C04-39A1-4C22-BA77-6359ABE74E7D}"/>
              </a:ext>
            </a:extLst>
          </p:cNvPr>
          <p:cNvSpPr>
            <a:spLocks noGrp="1" noRot="1" noChangeAspect="1" noTextEdit="1"/>
          </p:cNvSpPr>
          <p:nvPr>
            <p:ph type="sldImg"/>
          </p:nvPr>
        </p:nvSpPr>
        <p:spPr>
          <a:xfrm>
            <a:off x="381000" y="685800"/>
            <a:ext cx="6096000" cy="3429000"/>
          </a:xfrm>
        </p:spPr>
      </p:sp>
      <p:sp>
        <p:nvSpPr>
          <p:cNvPr id="144387" name="Rectangle 2">
            <a:extLst>
              <a:ext uri="{FF2B5EF4-FFF2-40B4-BE49-F238E27FC236}">
                <a16:creationId xmlns:a16="http://schemas.microsoft.com/office/drawing/2014/main" id="{7BD98651-03C5-4093-AC66-C60CA9DBD07E}"/>
              </a:ext>
            </a:extLst>
          </p:cNvPr>
          <p:cNvSpPr>
            <a:spLocks noGrp="1"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altLang="en-US"/>
              <a:t>https://www.dentalprotection.org/uk/about/media-centre/press-releases-display/2018/06/01/effective-in-house-systems-can-nip-complaints-in-the-bud    2056 UK adults</a:t>
            </a:r>
          </a:p>
        </p:txBody>
      </p:sp>
    </p:spTree>
    <p:extLst>
      <p:ext uri="{BB962C8B-B14F-4D97-AF65-F5344CB8AC3E}">
        <p14:creationId xmlns:p14="http://schemas.microsoft.com/office/powerpoint/2010/main" val="3427833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CEF93C15-296D-4F86-8B3D-A739CE0955DD}"/>
              </a:ext>
            </a:extLst>
          </p:cNvPr>
          <p:cNvSpPr>
            <a:spLocks noGrp="1" noRot="1" noChangeAspect="1" noTextEdit="1"/>
          </p:cNvSpPr>
          <p:nvPr>
            <p:ph type="sldImg"/>
          </p:nvPr>
        </p:nvSpPr>
        <p:spPr>
          <a:xfrm>
            <a:off x="381000" y="685800"/>
            <a:ext cx="6096000" cy="3429000"/>
          </a:xfrm>
        </p:spPr>
      </p:sp>
      <p:sp>
        <p:nvSpPr>
          <p:cNvPr id="126979" name="Notes Placeholder 2">
            <a:extLst>
              <a:ext uri="{FF2B5EF4-FFF2-40B4-BE49-F238E27FC236}">
                <a16:creationId xmlns:a16="http://schemas.microsoft.com/office/drawing/2014/main" id="{E0AC2E38-EFA3-49BD-9292-B06757DB3B14}"/>
              </a:ext>
            </a:extLst>
          </p:cNvPr>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PHSO rec’d and completed in 2017/18</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CEF93C15-296D-4F86-8B3D-A739CE0955DD}"/>
              </a:ext>
            </a:extLst>
          </p:cNvPr>
          <p:cNvSpPr>
            <a:spLocks noGrp="1" noRot="1" noChangeAspect="1" noTextEdit="1"/>
          </p:cNvSpPr>
          <p:nvPr>
            <p:ph type="sldImg"/>
          </p:nvPr>
        </p:nvSpPr>
        <p:spPr>
          <a:xfrm>
            <a:off x="381000" y="685800"/>
            <a:ext cx="6096000" cy="3429000"/>
          </a:xfrm>
        </p:spPr>
      </p:sp>
      <p:sp>
        <p:nvSpPr>
          <p:cNvPr id="126979" name="Notes Placeholder 2">
            <a:extLst>
              <a:ext uri="{FF2B5EF4-FFF2-40B4-BE49-F238E27FC236}">
                <a16:creationId xmlns:a16="http://schemas.microsoft.com/office/drawing/2014/main" id="{E0AC2E38-EFA3-49BD-9292-B06757DB3B14}"/>
              </a:ext>
            </a:extLst>
          </p:cNvPr>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PHSO rec’d and completed in 2017/18</a:t>
            </a:r>
          </a:p>
        </p:txBody>
      </p:sp>
    </p:spTree>
    <p:extLst>
      <p:ext uri="{BB962C8B-B14F-4D97-AF65-F5344CB8AC3E}">
        <p14:creationId xmlns:p14="http://schemas.microsoft.com/office/powerpoint/2010/main" val="1541336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CEF93C15-296D-4F86-8B3D-A739CE0955DD}"/>
              </a:ext>
            </a:extLst>
          </p:cNvPr>
          <p:cNvSpPr>
            <a:spLocks noGrp="1" noRot="1" noChangeAspect="1" noTextEdit="1"/>
          </p:cNvSpPr>
          <p:nvPr>
            <p:ph type="sldImg"/>
          </p:nvPr>
        </p:nvSpPr>
        <p:spPr>
          <a:xfrm>
            <a:off x="381000" y="685800"/>
            <a:ext cx="6096000" cy="3429000"/>
          </a:xfrm>
        </p:spPr>
      </p:sp>
      <p:sp>
        <p:nvSpPr>
          <p:cNvPr id="126979" name="Notes Placeholder 2">
            <a:extLst>
              <a:ext uri="{FF2B5EF4-FFF2-40B4-BE49-F238E27FC236}">
                <a16:creationId xmlns:a16="http://schemas.microsoft.com/office/drawing/2014/main" id="{E0AC2E38-EFA3-49BD-9292-B06757DB3B14}"/>
              </a:ext>
            </a:extLst>
          </p:cNvPr>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PHSO rec’d and completed in 2017/18</a:t>
            </a:r>
          </a:p>
        </p:txBody>
      </p:sp>
    </p:spTree>
    <p:extLst>
      <p:ext uri="{BB962C8B-B14F-4D97-AF65-F5344CB8AC3E}">
        <p14:creationId xmlns:p14="http://schemas.microsoft.com/office/powerpoint/2010/main" val="2848936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CEF93C15-296D-4F86-8B3D-A739CE0955DD}"/>
              </a:ext>
            </a:extLst>
          </p:cNvPr>
          <p:cNvSpPr>
            <a:spLocks noGrp="1" noRot="1" noChangeAspect="1" noTextEdit="1"/>
          </p:cNvSpPr>
          <p:nvPr>
            <p:ph type="sldImg"/>
          </p:nvPr>
        </p:nvSpPr>
        <p:spPr>
          <a:xfrm>
            <a:off x="381000" y="685800"/>
            <a:ext cx="6096000" cy="3429000"/>
          </a:xfrm>
        </p:spPr>
      </p:sp>
      <p:sp>
        <p:nvSpPr>
          <p:cNvPr id="126979" name="Notes Placeholder 2">
            <a:extLst>
              <a:ext uri="{FF2B5EF4-FFF2-40B4-BE49-F238E27FC236}">
                <a16:creationId xmlns:a16="http://schemas.microsoft.com/office/drawing/2014/main" id="{E0AC2E38-EFA3-49BD-9292-B06757DB3B14}"/>
              </a:ext>
            </a:extLst>
          </p:cNvPr>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PHSO rec’d and completed in 2017/18</a:t>
            </a:r>
          </a:p>
        </p:txBody>
      </p:sp>
    </p:spTree>
    <p:extLst>
      <p:ext uri="{BB962C8B-B14F-4D97-AF65-F5344CB8AC3E}">
        <p14:creationId xmlns:p14="http://schemas.microsoft.com/office/powerpoint/2010/main" val="4125236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B1790-66A8-4B88-84D8-40456B7418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8BBEF19-0E82-4F96-BC59-B5981DB2D3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167E922-66B3-4869-8E4F-87F5A9B2212E}"/>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5190A093-0900-4904-A28B-8B1AA90968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7A9272-EC2C-4A82-BEDC-637E179F42EF}"/>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2015033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0D413-6C42-4182-91B2-486340C8C0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9A1398-9804-4519-8483-E3FBCC949E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CE22D8-81DD-496D-A1D4-B0E8913C617D}"/>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5DC536BB-E881-459F-B434-B7CFA37E23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90F238-2EC6-49F5-8E17-AED160570DC7}"/>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127576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1C3FEF-08A4-4859-AC66-A0180031E9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061B9F-3932-454D-A7F1-CB7A7F5F71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837761-4BD8-4827-93FB-4232D89B3220}"/>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C454A51D-B805-4D0B-A3B8-36A77ED42C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100FA0-9E79-4D0B-8F42-C2178DCB6139}"/>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2985417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976" y="1598"/>
          <a:ext cx="1953"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 y="1598"/>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579967" y="163513"/>
            <a:ext cx="10301796" cy="831850"/>
          </a:xfrm>
        </p:spPr>
        <p:txBody>
          <a:bodyPr/>
          <a:lstStyle>
            <a:lvl1pPr>
              <a:defRPr/>
            </a:lvl1pPr>
          </a:lstStyle>
          <a:p>
            <a:r>
              <a:rPr lang="en-US"/>
              <a:t>Slide title</a:t>
            </a:r>
            <a:endParaRPr lang="en-GB"/>
          </a:p>
        </p:txBody>
      </p:sp>
      <p:sp>
        <p:nvSpPr>
          <p:cNvPr id="5" name="Text Placeholder 4"/>
          <p:cNvSpPr>
            <a:spLocks noGrp="1"/>
          </p:cNvSpPr>
          <p:nvPr>
            <p:ph type="body" sz="quarter" idx="10" hasCustomPrompt="1"/>
          </p:nvPr>
        </p:nvSpPr>
        <p:spPr>
          <a:xfrm>
            <a:off x="579987" y="1509714"/>
            <a:ext cx="11032068" cy="4613275"/>
          </a:xfrm>
        </p:spPr>
        <p:txBody>
          <a:bodyPr/>
          <a:lstStyle>
            <a:lvl1pPr>
              <a:defRPr baseline="0"/>
            </a:lvl1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0"/>
          <p:cNvSpPr>
            <a:spLocks noGrp="1"/>
          </p:cNvSpPr>
          <p:nvPr>
            <p:ph type="body" sz="quarter" idx="11" hasCustomPrompt="1"/>
          </p:nvPr>
        </p:nvSpPr>
        <p:spPr>
          <a:xfrm>
            <a:off x="579967" y="6293224"/>
            <a:ext cx="11032088" cy="304128"/>
          </a:xfrm>
          <a:prstGeom prst="rect">
            <a:avLst/>
          </a:prstGeom>
        </p:spPr>
        <p:txBody>
          <a:bodyPr anchor="b"/>
          <a:lstStyle>
            <a:lvl1pPr marL="0" indent="0">
              <a:buFont typeface="Arial" panose="020B0604020202020204" pitchFamily="34" charset="0"/>
              <a:buNone/>
              <a:defRPr sz="750" b="0"/>
            </a:lvl1pPr>
            <a:lvl2pPr marL="270266" indent="-138110">
              <a:buFont typeface="Arial" panose="020B0604020202020204" pitchFamily="34" charset="0"/>
              <a:buChar char="•"/>
              <a:defRPr sz="1050"/>
            </a:lvl2pPr>
            <a:lvl3pPr marL="540530" indent="-208355">
              <a:buFont typeface="Courier New" panose="02070309020205020404" pitchFamily="49" charset="0"/>
              <a:buChar char="o"/>
              <a:defRPr sz="1050" baseline="0"/>
            </a:lvl3pPr>
          </a:lstStyle>
          <a:p>
            <a:pPr lvl="0"/>
            <a:r>
              <a:rPr lang="en-US"/>
              <a:t>Click to add notes or sources</a:t>
            </a:r>
          </a:p>
        </p:txBody>
      </p:sp>
    </p:spTree>
    <p:extLst>
      <p:ext uri="{BB962C8B-B14F-4D97-AF65-F5344CB8AC3E}">
        <p14:creationId xmlns:p14="http://schemas.microsoft.com/office/powerpoint/2010/main" val="1933983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93178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B4640-C880-4966-941B-DFA81BE91C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E6E6F6-EF8C-4B15-8182-C73E213DC1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5E26D8-9379-4B6C-B964-60DB6B942DA2}"/>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AFADC3E7-0C25-4360-A1D7-041E043D0F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FCA8FD-3BCD-469D-BF64-9B8464EB34A9}"/>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3092666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C08BE-443D-4329-9BC6-B77E78517B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8134E1-FB9A-44AD-8ABC-CE122481E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8BE459-2124-4F70-9E60-11A0D4044EC5}"/>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89469963-9790-405A-8834-41D70504C4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84692F-A91F-4C5B-B520-5D1B082A0A8B}"/>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2338905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58E5E-CC43-456A-BC32-081EDEEA75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89EE87-A8ED-4B9F-8419-451C15C206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604003A-2AC6-4916-AB7A-5F66032E50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B08B19F-CCB2-407B-BE13-120B43E2D4C5}"/>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6" name="Footer Placeholder 5">
            <a:extLst>
              <a:ext uri="{FF2B5EF4-FFF2-40B4-BE49-F238E27FC236}">
                <a16:creationId xmlns:a16="http://schemas.microsoft.com/office/drawing/2014/main" id="{5E4CCBFD-D624-42EB-8DF6-55CB2DD276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2A3B3F-B445-4EF3-B2C6-55327C82CC3F}"/>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3459199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35B58-096E-4B35-8048-298825E580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47CC12-0BCE-483B-B725-C52907E7E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462079-D457-4E91-9CB6-34388209AC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85A6F7-BAB4-461D-8315-F4A5EB3A7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46EACD-177B-4CA7-8399-DE1FB339AF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DDCE3A5-997D-4F5C-A251-D930BB24C2CE}"/>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8" name="Footer Placeholder 7">
            <a:extLst>
              <a:ext uri="{FF2B5EF4-FFF2-40B4-BE49-F238E27FC236}">
                <a16:creationId xmlns:a16="http://schemas.microsoft.com/office/drawing/2014/main" id="{21D1F5C4-0905-467E-9CCD-F3E167841A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71C5F05-89E2-4740-B5BD-004752B72EA3}"/>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408880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5B8A2-48B1-49F8-8DB7-025B615EBC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610CF06-ADE7-4FB7-9501-8D8652575124}"/>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4" name="Footer Placeholder 3">
            <a:extLst>
              <a:ext uri="{FF2B5EF4-FFF2-40B4-BE49-F238E27FC236}">
                <a16:creationId xmlns:a16="http://schemas.microsoft.com/office/drawing/2014/main" id="{D649BD51-F9F7-40D3-B0AB-9CBC071A64B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F4B9AC3-AAFB-4B10-9EF9-94F956960AD2}"/>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39834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18D66-4C3B-4D5D-9C60-65F4997D025B}"/>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3" name="Footer Placeholder 2">
            <a:extLst>
              <a:ext uri="{FF2B5EF4-FFF2-40B4-BE49-F238E27FC236}">
                <a16:creationId xmlns:a16="http://schemas.microsoft.com/office/drawing/2014/main" id="{948549D2-3CA2-41DD-B38E-FBB574B245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AA5DF76-847A-45BF-993A-3817E711BB85}"/>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3926284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BF231-5EB5-4BE9-987B-3A7A64B571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4C70889-BE5E-4D8F-9287-79E0BD5C70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25F6D1-3E95-47D2-90AE-6416676C6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F306DF-FCD9-4328-8BD0-8FAAE6014BC7}"/>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6" name="Footer Placeholder 5">
            <a:extLst>
              <a:ext uri="{FF2B5EF4-FFF2-40B4-BE49-F238E27FC236}">
                <a16:creationId xmlns:a16="http://schemas.microsoft.com/office/drawing/2014/main" id="{1C481674-DA51-48B0-8151-F6C27516B3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93EE99-EF13-419E-9B71-7565AD918DAA}"/>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890750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7FEB-54CF-4E76-9098-9D77BAE5B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5E1EEC3-D714-4AF2-9059-E3BD2A315F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9EDEB8-D01B-47DD-9C53-1523422CF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C1CE18-3C2E-4646-A950-65BDB17D169B}"/>
              </a:ext>
            </a:extLst>
          </p:cNvPr>
          <p:cNvSpPr>
            <a:spLocks noGrp="1"/>
          </p:cNvSpPr>
          <p:nvPr>
            <p:ph type="dt" sz="half" idx="10"/>
          </p:nvPr>
        </p:nvSpPr>
        <p:spPr/>
        <p:txBody>
          <a:bodyPr/>
          <a:lstStyle/>
          <a:p>
            <a:fld id="{4F74B0B2-FDEA-4625-8A03-96DA62317042}" type="datetimeFigureOut">
              <a:rPr lang="en-GB" smtClean="0"/>
              <a:t>30/07/2026</a:t>
            </a:fld>
            <a:endParaRPr lang="en-GB"/>
          </a:p>
        </p:txBody>
      </p:sp>
      <p:sp>
        <p:nvSpPr>
          <p:cNvPr id="6" name="Footer Placeholder 5">
            <a:extLst>
              <a:ext uri="{FF2B5EF4-FFF2-40B4-BE49-F238E27FC236}">
                <a16:creationId xmlns:a16="http://schemas.microsoft.com/office/drawing/2014/main" id="{066DC547-6980-4FD9-A493-33587420E8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F85FF5-CA75-458F-8934-19D615DFB5D8}"/>
              </a:ext>
            </a:extLst>
          </p:cNvPr>
          <p:cNvSpPr>
            <a:spLocks noGrp="1"/>
          </p:cNvSpPr>
          <p:nvPr>
            <p:ph type="sldNum" sz="quarter" idx="12"/>
          </p:nvPr>
        </p:nvSpPr>
        <p:spPr/>
        <p:txBody>
          <a:bodyPr/>
          <a:lstStyle/>
          <a:p>
            <a:fld id="{C367C364-DD8B-4419-84A8-39CB7256AFD6}" type="slidenum">
              <a:rPr lang="en-GB" smtClean="0"/>
              <a:t>‹#›</a:t>
            </a:fld>
            <a:endParaRPr lang="en-GB"/>
          </a:p>
        </p:txBody>
      </p:sp>
    </p:spTree>
    <p:extLst>
      <p:ext uri="{BB962C8B-B14F-4D97-AF65-F5344CB8AC3E}">
        <p14:creationId xmlns:p14="http://schemas.microsoft.com/office/powerpoint/2010/main" val="3802482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9A7945-B673-433A-8150-2EAECFE9D2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FCA0A8-387D-49A3-B47A-697520FC7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5ADEE5-A404-44DF-BC98-A383EA4394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4B0B2-FDEA-4625-8A03-96DA62317042}" type="datetimeFigureOut">
              <a:rPr lang="en-GB" smtClean="0"/>
              <a:t>30/07/2026</a:t>
            </a:fld>
            <a:endParaRPr lang="en-GB"/>
          </a:p>
        </p:txBody>
      </p:sp>
      <p:sp>
        <p:nvSpPr>
          <p:cNvPr id="5" name="Footer Placeholder 4">
            <a:extLst>
              <a:ext uri="{FF2B5EF4-FFF2-40B4-BE49-F238E27FC236}">
                <a16:creationId xmlns:a16="http://schemas.microsoft.com/office/drawing/2014/main" id="{B28440A3-5978-4C02-B559-63623D44B2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D6A8ED-4F86-41AD-A416-46A22C2201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67C364-DD8B-4419-84A8-39CB7256AFD6}" type="slidenum">
              <a:rPr lang="en-GB" smtClean="0"/>
              <a:t>‹#›</a:t>
            </a:fld>
            <a:endParaRPr lang="en-GB"/>
          </a:p>
        </p:txBody>
      </p:sp>
    </p:spTree>
    <p:extLst>
      <p:ext uri="{BB962C8B-B14F-4D97-AF65-F5344CB8AC3E}">
        <p14:creationId xmlns:p14="http://schemas.microsoft.com/office/powerpoint/2010/main" val="66412091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s://www.ombudsman.org.uk/making-complaint/complain-us-getting-started/filling-our-complaint-form"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7.xml.rels><?xml version="1.0" encoding="UTF-8" standalone="yes"?>
<Relationships xmlns="http://schemas.openxmlformats.org/package/2006/relationships"><Relationship Id="rId3" Type="http://schemas.openxmlformats.org/officeDocument/2006/relationships/hyperlink" Target="https://resolution.nhs.uk/resources/saying-sorr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3" Type="http://schemas.openxmlformats.org/officeDocument/2006/relationships/hyperlink" Target="https://www.ombudsman.org.uk/organisations-we-investigate/nhs-complaint-standard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ombudsman.org.uk/sites/default/files/NHS%20-%20managing%20challenging%20situations%20in%20complaint%20handling.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www.bmj.com/content/383/bmj.p2319#:~:text=Martha%27s%20rule%3A%20a%20hospital%20escalation%20system%20to%20save%20patients%27%20liv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Freeform 11">
            <a:extLst>
              <a:ext uri="{FF2B5EF4-FFF2-40B4-BE49-F238E27FC236}">
                <a16:creationId xmlns:a16="http://schemas.microsoft.com/office/drawing/2014/main" id="{A0BF428C-DA8B-4D99-9930-18F7F91D8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6801" y="1690688"/>
            <a:ext cx="7316944" cy="5167312"/>
          </a:xfrm>
          <a:custGeom>
            <a:avLst/>
            <a:gdLst>
              <a:gd name="connsiteX0" fmla="*/ 0 w 7316944"/>
              <a:gd name="connsiteY0" fmla="*/ 0 h 5167312"/>
              <a:gd name="connsiteX1" fmla="*/ 7316944 w 7316944"/>
              <a:gd name="connsiteY1" fmla="*/ 0 h 5167312"/>
              <a:gd name="connsiteX2" fmla="*/ 7316944 w 7316944"/>
              <a:gd name="connsiteY2" fmla="*/ 5167312 h 5167312"/>
              <a:gd name="connsiteX3" fmla="*/ 472697 w 7316944"/>
              <a:gd name="connsiteY3" fmla="*/ 5167312 h 5167312"/>
              <a:gd name="connsiteX4" fmla="*/ 2866576 w 7316944"/>
              <a:gd name="connsiteY4" fmla="*/ 952 h 5167312"/>
              <a:gd name="connsiteX5" fmla="*/ 0 w 731694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16944" h="5167312">
                <a:moveTo>
                  <a:pt x="0" y="0"/>
                </a:moveTo>
                <a:lnTo>
                  <a:pt x="7316944" y="0"/>
                </a:lnTo>
                <a:lnTo>
                  <a:pt x="7316944" y="5167312"/>
                </a:lnTo>
                <a:lnTo>
                  <a:pt x="472697" y="5167312"/>
                </a:lnTo>
                <a:lnTo>
                  <a:pt x="2866576" y="952"/>
                </a:lnTo>
                <a:lnTo>
                  <a:pt x="0" y="952"/>
                </a:lnTo>
                <a:close/>
              </a:path>
            </a:pathLst>
          </a:custGeom>
          <a:solidFill>
            <a:srgbClr val="A6A6A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37">
            <a:extLst>
              <a:ext uri="{FF2B5EF4-FFF2-40B4-BE49-F238E27FC236}">
                <a16:creationId xmlns:a16="http://schemas.microsoft.com/office/drawing/2014/main" id="{A03E2379-8871-408A-95CE-7AAE8FA53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746" y="1691164"/>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18" name="Rectangle 1" descr="Title 1">
            <a:extLst>
              <a:ext uri="{FF2B5EF4-FFF2-40B4-BE49-F238E27FC236}">
                <a16:creationId xmlns:a16="http://schemas.microsoft.com/office/drawing/2014/main" id="{ECC04CAE-5D37-4148-ACC6-A31B7409CAE1}"/>
              </a:ext>
            </a:extLst>
          </p:cNvPr>
          <p:cNvSpPr>
            <a:spLocks noGrp="1"/>
          </p:cNvSpPr>
          <p:nvPr>
            <p:ph type="title" idx="4294967295"/>
          </p:nvPr>
        </p:nvSpPr>
        <p:spPr bwMode="auto">
          <a:xfrm>
            <a:off x="122533" y="365125"/>
            <a:ext cx="10515600"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1219170"/>
            <a:r>
              <a:rPr lang="en-US" altLang="en-US" sz="5400" dirty="0">
                <a:sym typeface="Poppins" charset="0"/>
              </a:rPr>
              <a:t>Complaints Handling</a:t>
            </a:r>
          </a:p>
        </p:txBody>
      </p:sp>
      <p:sp>
        <p:nvSpPr>
          <p:cNvPr id="100354" name="Rectangle 2" descr="Subtitle 2">
            <a:extLst>
              <a:ext uri="{FF2B5EF4-FFF2-40B4-BE49-F238E27FC236}">
                <a16:creationId xmlns:a16="http://schemas.microsoft.com/office/drawing/2014/main" id="{46D0917F-1642-4174-9DF0-4FCD8EEB24CC}"/>
              </a:ext>
            </a:extLst>
          </p:cNvPr>
          <p:cNvSpPr>
            <a:spLocks noGrp="1"/>
          </p:cNvSpPr>
          <p:nvPr>
            <p:ph type="body" sz="quarter" idx="4294967295"/>
          </p:nvPr>
        </p:nvSpPr>
        <p:spPr bwMode="auto">
          <a:xfrm>
            <a:off x="166789" y="2015406"/>
            <a:ext cx="6952468" cy="40659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t">
            <a:normAutofit/>
          </a:bodyPr>
          <a:lstStyle/>
          <a:p>
            <a:pPr marL="0" indent="0" defTabSz="1073124">
              <a:spcBef>
                <a:spcPts val="1067"/>
              </a:spcBef>
              <a:buNone/>
              <a:defRPr/>
            </a:pPr>
            <a:r>
              <a:rPr lang="en-US" altLang="en-US" sz="3200" b="1" dirty="0">
                <a:solidFill>
                  <a:srgbClr val="FFFFFF"/>
                </a:solidFill>
                <a:latin typeface="+mj-lt"/>
                <a:sym typeface="Poppins" charset="0"/>
              </a:rPr>
              <a:t>Lee Bennett </a:t>
            </a:r>
          </a:p>
          <a:p>
            <a:pPr marL="0" indent="0" defTabSz="1073124">
              <a:spcBef>
                <a:spcPts val="1067"/>
              </a:spcBef>
              <a:buNone/>
              <a:defRPr/>
            </a:pPr>
            <a:r>
              <a:rPr lang="en-US" altLang="en-US" sz="3200" dirty="0">
                <a:solidFill>
                  <a:srgbClr val="FFFFFF"/>
                </a:solidFill>
                <a:latin typeface="+mj-lt"/>
                <a:sym typeface="Poppins" charset="0"/>
              </a:rPr>
              <a:t>Strategic Complaints Lead (NHSE)</a:t>
            </a:r>
          </a:p>
          <a:p>
            <a:pPr marL="0" indent="0" defTabSz="1073124">
              <a:spcBef>
                <a:spcPts val="1067"/>
              </a:spcBef>
              <a:buNone/>
              <a:defRPr/>
            </a:pPr>
            <a:endParaRPr lang="en-US" altLang="en-US" sz="900" b="1" dirty="0">
              <a:solidFill>
                <a:srgbClr val="FFFFFF"/>
              </a:solidFill>
              <a:latin typeface="+mj-lt"/>
              <a:sym typeface="Poppins" charset="0"/>
            </a:endParaRPr>
          </a:p>
          <a:p>
            <a:pPr marL="0" indent="0" defTabSz="1073124">
              <a:spcBef>
                <a:spcPts val="1067"/>
              </a:spcBef>
              <a:buNone/>
              <a:defRPr/>
            </a:pPr>
            <a:r>
              <a:rPr lang="en-US" altLang="en-US" sz="3200" b="1" dirty="0">
                <a:solidFill>
                  <a:srgbClr val="FFFFFF"/>
                </a:solidFill>
                <a:latin typeface="+mj-lt"/>
                <a:sym typeface="Poppins" charset="0"/>
              </a:rPr>
              <a:t>Cathie Cunnington</a:t>
            </a:r>
          </a:p>
          <a:p>
            <a:pPr marL="0" indent="0" defTabSz="1073124">
              <a:spcBef>
                <a:spcPts val="1067"/>
              </a:spcBef>
              <a:buNone/>
              <a:defRPr/>
            </a:pPr>
            <a:r>
              <a:rPr lang="en-US" altLang="en-US" sz="3200" dirty="0">
                <a:solidFill>
                  <a:srgbClr val="FFFFFF"/>
                </a:solidFill>
                <a:latin typeface="+mj-lt"/>
                <a:sym typeface="Poppins" charset="0"/>
              </a:rPr>
              <a:t>Senior Quality Manager (</a:t>
            </a:r>
            <a:r>
              <a:rPr lang="en-US" altLang="en-US" sz="3200">
                <a:solidFill>
                  <a:srgbClr val="FFFFFF"/>
                </a:solidFill>
                <a:latin typeface="+mj-lt"/>
                <a:sym typeface="Poppins" charset="0"/>
              </a:rPr>
              <a:t>NHSE Midlands)</a:t>
            </a:r>
            <a:endParaRPr lang="en-US" altLang="en-US" sz="3200" dirty="0">
              <a:solidFill>
                <a:srgbClr val="FFFFFF"/>
              </a:solidFill>
              <a:latin typeface="+mj-lt"/>
              <a:sym typeface="Poppins" charset="0"/>
            </a:endParaRPr>
          </a:p>
        </p:txBody>
      </p:sp>
      <p:pic>
        <p:nvPicPr>
          <p:cNvPr id="9220" name="Picture 3">
            <a:extLst>
              <a:ext uri="{FF2B5EF4-FFF2-40B4-BE49-F238E27FC236}">
                <a16:creationId xmlns:a16="http://schemas.microsoft.com/office/drawing/2014/main" id="{20F88491-684E-4D69-8DC2-53A3335E2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647950" y="1828800"/>
            <a:ext cx="2588206"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052EE4-7B72-FF24-E8AC-AC914F206C70}"/>
              </a:ext>
            </a:extLst>
          </p:cNvPr>
          <p:cNvSpPr txBox="1"/>
          <p:nvPr/>
        </p:nvSpPr>
        <p:spPr>
          <a:xfrm>
            <a:off x="3048000" y="314879"/>
            <a:ext cx="6096000" cy="6228243"/>
          </a:xfrm>
          <a:prstGeom prst="rect">
            <a:avLst/>
          </a:prstGeom>
          <a:noFill/>
        </p:spPr>
        <p:txBody>
          <a:bodyPr wrap="square">
            <a:spAutoFit/>
          </a:bodyPr>
          <a:lstStyle/>
          <a:p>
            <a:pPr>
              <a:spcAft>
                <a:spcPts val="600"/>
              </a:spcAft>
            </a:pPr>
            <a:r>
              <a:rPr lang="en-GB" sz="1600" b="1" dirty="0">
                <a:solidFill>
                  <a:srgbClr val="004C6B"/>
                </a:solidFill>
                <a:effectLst/>
                <a:latin typeface="Poppins" panose="00000500000000000000" pitchFamily="2" charset="0"/>
                <a:ea typeface="Times New Roman" panose="02020603050405020304" pitchFamily="18" charset="0"/>
                <a:cs typeface="Times New Roman" panose="02020603050405020304" pitchFamily="18" charset="0"/>
              </a:rPr>
              <a:t>Primary care</a:t>
            </a:r>
          </a:p>
          <a:p>
            <a:pPr>
              <a:lnSpc>
                <a:spcPct val="107000"/>
              </a:lnSpc>
              <a:spcAft>
                <a:spcPts val="1000"/>
              </a:spcAft>
            </a:pPr>
            <a:r>
              <a:rPr lang="en-GB" sz="1600" spc="50" dirty="0">
                <a:effectLst/>
                <a:latin typeface="Poppins Light" panose="00000400000000000000" pitchFamily="2" charset="0"/>
                <a:ea typeface="Poppins" panose="00000500000000000000" pitchFamily="2" charset="0"/>
                <a:cs typeface="Poppins Light" panose="00000400000000000000" pitchFamily="2" charset="0"/>
              </a:rPr>
              <a:t>Issues with primary care complaints stood out as a key concern in our roundtable discussions. Unlike in trusts – which have PALS or complaints teams working separately from front-line staff - in settings like GP surgeries complaints go directly through a practice manager, in close and regular contact with clinicians. </a:t>
            </a:r>
            <a:endParaRPr lang="en-GB" sz="1600" spc="50" dirty="0">
              <a:effectLst/>
              <a:latin typeface="Poppins Light" panose="00000400000000000000" pitchFamily="2" charset="0"/>
              <a:ea typeface="Poppins" panose="00000500000000000000" pitchFamily="2" charset="0"/>
              <a:cs typeface="Arial" panose="020B0604020202020204" pitchFamily="34" charset="0"/>
            </a:endParaRPr>
          </a:p>
          <a:p>
            <a:pPr>
              <a:lnSpc>
                <a:spcPct val="107000"/>
              </a:lnSpc>
              <a:spcAft>
                <a:spcPts val="1000"/>
              </a:spcAft>
            </a:pPr>
            <a:r>
              <a:rPr lang="en-GB" sz="1600" spc="50" dirty="0">
                <a:effectLst/>
                <a:latin typeface="Poppins Light" panose="00000400000000000000" pitchFamily="2" charset="0"/>
                <a:ea typeface="Poppins" panose="00000500000000000000" pitchFamily="2" charset="0"/>
                <a:cs typeface="Poppins Light" panose="00000400000000000000" pitchFamily="2" charset="0"/>
              </a:rPr>
              <a:t>We heard that people may feel less confident that the investigation will be fair and balanced, putting people off making any complaints.</a:t>
            </a:r>
            <a:endParaRPr lang="en-GB" sz="1600" spc="50" dirty="0">
              <a:effectLst/>
              <a:latin typeface="Poppins Light" panose="00000400000000000000" pitchFamily="2" charset="0"/>
              <a:ea typeface="Poppins" panose="00000500000000000000" pitchFamily="2" charset="0"/>
              <a:cs typeface="Arial" panose="020B0604020202020204" pitchFamily="34" charset="0"/>
            </a:endParaRPr>
          </a:p>
          <a:p>
            <a:pPr marL="228600">
              <a:lnSpc>
                <a:spcPct val="107000"/>
              </a:lnSpc>
              <a:spcBef>
                <a:spcPts val="1800"/>
              </a:spcBef>
            </a:pPr>
            <a:r>
              <a:rPr lang="en-GB" sz="1800" dirty="0">
                <a:solidFill>
                  <a:srgbClr val="004C6B"/>
                </a:solidFill>
                <a:effectLst/>
                <a:latin typeface="Poppins" panose="00000500000000000000" pitchFamily="2" charset="0"/>
                <a:ea typeface="Poppins" panose="00000500000000000000" pitchFamily="2" charset="0"/>
                <a:cs typeface="Times New Roman" panose="02020603050405020304" pitchFamily="18" charset="0"/>
              </a:rPr>
              <a:t>“Patient submitted a complaint…regarding what he feels is discriminatory behaviour by a member of healthcare staff. He has since found out that the individual who the complaint against is investigating it. He does not see how this is fair or will result in an impartial outcome. He no longer wants the individual to be involved in his healthcare, but she seems to be the only one that supports patients with long term conditions.” - Story shared by Healthwatch East Sussex</a:t>
            </a:r>
          </a:p>
        </p:txBody>
      </p:sp>
    </p:spTree>
    <p:extLst>
      <p:ext uri="{BB962C8B-B14F-4D97-AF65-F5344CB8AC3E}">
        <p14:creationId xmlns:p14="http://schemas.microsoft.com/office/powerpoint/2010/main" val="1469890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E6608-586B-9CB5-8C50-854AB04B073A}"/>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3EC2A07B-985B-F4EF-78AB-0CE367D50820}"/>
              </a:ext>
            </a:extLst>
          </p:cNvPr>
          <p:cNvSpPr>
            <a:spLocks noGrp="1"/>
          </p:cNvSpPr>
          <p:nvPr>
            <p:ph type="title"/>
          </p:nvPr>
        </p:nvSpPr>
        <p:spPr/>
        <p:txBody>
          <a:bodyPr/>
          <a:lstStyle/>
          <a:p>
            <a:r>
              <a:rPr lang="en-GB" spc="-40" dirty="0"/>
              <a:t>10 Year Plan and Complaints</a:t>
            </a:r>
          </a:p>
        </p:txBody>
      </p:sp>
      <p:sp>
        <p:nvSpPr>
          <p:cNvPr id="2" name="Content Placeholder 2">
            <a:extLst>
              <a:ext uri="{FF2B5EF4-FFF2-40B4-BE49-F238E27FC236}">
                <a16:creationId xmlns:a16="http://schemas.microsoft.com/office/drawing/2014/main" id="{0F9B14C7-52A6-01DF-16D8-08A5E8B9958E}"/>
              </a:ext>
            </a:extLst>
          </p:cNvPr>
          <p:cNvSpPr>
            <a:spLocks noGrp="1"/>
          </p:cNvSpPr>
          <p:nvPr>
            <p:ph idx="1"/>
          </p:nvPr>
        </p:nvSpPr>
        <p:spPr>
          <a:xfrm>
            <a:off x="469310" y="1663845"/>
            <a:ext cx="7254261" cy="4351338"/>
          </a:xfrm>
        </p:spPr>
        <p:txBody>
          <a:bodyPr/>
          <a:lstStyle/>
          <a:p>
            <a:pPr marL="0" indent="0">
              <a:buNone/>
            </a:pPr>
            <a:r>
              <a:rPr lang="en-GB" dirty="0"/>
              <a:t> </a:t>
            </a:r>
            <a:endParaRPr lang="en-GB" dirty="0">
              <a:solidFill>
                <a:schemeClr val="accent5">
                  <a:lumMod val="50000"/>
                </a:schemeClr>
              </a:solidFill>
            </a:endParaRPr>
          </a:p>
          <a:p>
            <a:pPr marL="457200" indent="-457200">
              <a:buFont typeface="Arial" panose="020B0604020202020204" pitchFamily="34" charset="0"/>
              <a:buChar char="•"/>
            </a:pPr>
            <a:r>
              <a:rPr lang="en-GB" sz="2000" dirty="0">
                <a:solidFill>
                  <a:schemeClr val="accent5">
                    <a:lumMod val="50000"/>
                  </a:schemeClr>
                </a:solidFill>
              </a:rPr>
              <a:t>“We will update the complaints regulations”</a:t>
            </a:r>
          </a:p>
          <a:p>
            <a:pPr marL="457200" indent="-457200">
              <a:buFont typeface="Arial" panose="020B0604020202020204" pitchFamily="34" charset="0"/>
              <a:buChar char="•"/>
            </a:pPr>
            <a:r>
              <a:rPr lang="en-GB" sz="2000" dirty="0">
                <a:solidFill>
                  <a:schemeClr val="accent5">
                    <a:lumMod val="50000"/>
                  </a:schemeClr>
                </a:solidFill>
              </a:rPr>
              <a:t>“The NHS complaints procedure is far from where it needs to be”</a:t>
            </a:r>
          </a:p>
          <a:p>
            <a:pPr marL="457200" indent="-457200">
              <a:buFont typeface="Arial" panose="020B0604020202020204" pitchFamily="34" charset="0"/>
              <a:buChar char="•"/>
            </a:pPr>
            <a:r>
              <a:rPr lang="en-GB" sz="2000" dirty="0">
                <a:solidFill>
                  <a:schemeClr val="accent5">
                    <a:lumMod val="50000"/>
                  </a:schemeClr>
                </a:solidFill>
              </a:rPr>
              <a:t>“Complaints often receive a formulaic response”</a:t>
            </a:r>
          </a:p>
          <a:p>
            <a:pPr marL="457200" indent="-457200">
              <a:buFont typeface="Arial" panose="020B0604020202020204" pitchFamily="34" charset="0"/>
              <a:buChar char="•"/>
            </a:pPr>
            <a:r>
              <a:rPr lang="en-GB" sz="2000" dirty="0">
                <a:solidFill>
                  <a:schemeClr val="accent5">
                    <a:lumMod val="50000"/>
                  </a:schemeClr>
                </a:solidFill>
              </a:rPr>
              <a:t>“We will significantly improve the complaints process within all NHS commissioners and providers”</a:t>
            </a:r>
          </a:p>
          <a:p>
            <a:pPr marL="457200" indent="-457200">
              <a:buFont typeface="Arial" panose="020B0604020202020204" pitchFamily="34" charset="0"/>
              <a:buChar char="•"/>
            </a:pPr>
            <a:r>
              <a:rPr lang="en-GB" sz="2000" dirty="0">
                <a:solidFill>
                  <a:schemeClr val="accent5">
                    <a:lumMod val="50000"/>
                  </a:schemeClr>
                </a:solidFill>
              </a:rPr>
              <a:t>“We will set clear standards for timeliness and quality of responses to complaints”</a:t>
            </a:r>
          </a:p>
          <a:p>
            <a:pPr marL="457200" indent="-457200">
              <a:buFont typeface="Arial" panose="020B0604020202020204" pitchFamily="34" charset="0"/>
              <a:buChar char="•"/>
            </a:pPr>
            <a:r>
              <a:rPr lang="en-GB" sz="2000" dirty="0">
                <a:solidFill>
                  <a:schemeClr val="accent5">
                    <a:lumMod val="50000"/>
                  </a:schemeClr>
                </a:solidFill>
              </a:rPr>
              <a:t>“We expect to… put a megaphone to the mouths of complainants”</a:t>
            </a:r>
          </a:p>
          <a:p>
            <a:pPr marL="457200" indent="-457200">
              <a:buFont typeface="Arial" panose="020B0604020202020204" pitchFamily="34" charset="0"/>
              <a:buChar char="•"/>
            </a:pPr>
            <a:endParaRPr lang="en-GB" sz="1600" dirty="0">
              <a:solidFill>
                <a:schemeClr val="accent5">
                  <a:lumMod val="50000"/>
                </a:schemeClr>
              </a:solidFill>
            </a:endParaRPr>
          </a:p>
          <a:p>
            <a:endParaRPr lang="en-GB" dirty="0">
              <a:solidFill>
                <a:srgbClr val="7C2855"/>
              </a:solidFill>
            </a:endParaRPr>
          </a:p>
          <a:p>
            <a:pPr marL="514350" indent="-514350">
              <a:buFont typeface="+mj-lt"/>
              <a:buAutoNum type="arabicPeriod"/>
            </a:pPr>
            <a:endParaRPr lang="en-GB" dirty="0">
              <a:solidFill>
                <a:schemeClr val="accent5">
                  <a:lumMod val="50000"/>
                </a:schemeClr>
              </a:solidFill>
            </a:endParaRPr>
          </a:p>
        </p:txBody>
      </p:sp>
      <p:pic>
        <p:nvPicPr>
          <p:cNvPr id="3" name="Picture 2" descr="A blue dna structure with white text&#10;&#10;AI-generated content may be incorrect.">
            <a:extLst>
              <a:ext uri="{FF2B5EF4-FFF2-40B4-BE49-F238E27FC236}">
                <a16:creationId xmlns:a16="http://schemas.microsoft.com/office/drawing/2014/main" id="{5BF16DE0-FF08-90D8-32F9-38959A5F47F2}"/>
              </a:ext>
            </a:extLst>
          </p:cNvPr>
          <p:cNvPicPr>
            <a:picLocks noChangeAspect="1"/>
          </p:cNvPicPr>
          <p:nvPr/>
        </p:nvPicPr>
        <p:blipFill>
          <a:blip r:embed="rId3"/>
          <a:stretch>
            <a:fillRect/>
          </a:stretch>
        </p:blipFill>
        <p:spPr>
          <a:xfrm>
            <a:off x="8095560" y="1601663"/>
            <a:ext cx="3268179" cy="4643427"/>
          </a:xfrm>
          <a:prstGeom prst="rect">
            <a:avLst/>
          </a:prstGeom>
        </p:spPr>
      </p:pic>
    </p:spTree>
    <p:extLst>
      <p:ext uri="{BB962C8B-B14F-4D97-AF65-F5344CB8AC3E}">
        <p14:creationId xmlns:p14="http://schemas.microsoft.com/office/powerpoint/2010/main" val="174635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ABE70F-DC2E-5CF3-CC51-133FA2A0DBF9}"/>
              </a:ext>
            </a:extLst>
          </p:cNvPr>
          <p:cNvSpPr>
            <a:spLocks noGrp="1"/>
          </p:cNvSpPr>
          <p:nvPr>
            <p:ph idx="1"/>
          </p:nvPr>
        </p:nvSpPr>
        <p:spPr/>
        <p:txBody>
          <a:bodyPr/>
          <a:lstStyle/>
          <a:p>
            <a:r>
              <a:rPr lang="en-GB" dirty="0"/>
              <a:t>We know patients are using AI to make complaints. For some patients it is making the complaints process accessible in ways it might not have been before. We also know that AI can produce unhelpful correspondence which can make it difficult to understand the complaint. The PHSO has said:</a:t>
            </a:r>
          </a:p>
          <a:p>
            <a:r>
              <a:rPr lang="en-GB" i="1" dirty="0"/>
              <a:t>We want to hear about your complaint in your own words. We know some people find AI tools such as ChatGPT helpful when completing the form. Please be aware that AI-generated text can make complaints too complicated or include legal references that are not relevant. This may increase the time it takes us to review your complaint or we may need to ask you to resubmit it. </a:t>
            </a:r>
          </a:p>
          <a:p>
            <a:r>
              <a:rPr lang="en-GB" dirty="0">
                <a:hlinkClick r:id="rId2"/>
              </a:rPr>
              <a:t>Filling in our complaint form | Parliamentary and Health Service Ombudsman (PHSO)</a:t>
            </a:r>
            <a:endParaRPr lang="en-GB" i="1" dirty="0"/>
          </a:p>
        </p:txBody>
      </p:sp>
      <p:sp>
        <p:nvSpPr>
          <p:cNvPr id="3" name="Text Placeholder 2">
            <a:extLst>
              <a:ext uri="{FF2B5EF4-FFF2-40B4-BE49-F238E27FC236}">
                <a16:creationId xmlns:a16="http://schemas.microsoft.com/office/drawing/2014/main" id="{367F1586-B045-0E7B-39E9-D6C36AC4393C}"/>
              </a:ext>
            </a:extLst>
          </p:cNvPr>
          <p:cNvSpPr>
            <a:spLocks noGrp="1"/>
          </p:cNvSpPr>
          <p:nvPr>
            <p:ph type="body" sz="quarter" idx="13"/>
          </p:nvPr>
        </p:nvSpPr>
        <p:spPr/>
        <p:txBody>
          <a:bodyPr/>
          <a:lstStyle/>
          <a:p>
            <a:endParaRPr lang="en-GB"/>
          </a:p>
        </p:txBody>
      </p:sp>
      <p:sp>
        <p:nvSpPr>
          <p:cNvPr id="4" name="Title 3">
            <a:extLst>
              <a:ext uri="{FF2B5EF4-FFF2-40B4-BE49-F238E27FC236}">
                <a16:creationId xmlns:a16="http://schemas.microsoft.com/office/drawing/2014/main" id="{3B268792-4DEF-0B80-23A7-FB381BDC4F34}"/>
              </a:ext>
            </a:extLst>
          </p:cNvPr>
          <p:cNvSpPr>
            <a:spLocks noGrp="1"/>
          </p:cNvSpPr>
          <p:nvPr>
            <p:ph type="title"/>
          </p:nvPr>
        </p:nvSpPr>
        <p:spPr/>
        <p:txBody>
          <a:bodyPr/>
          <a:lstStyle/>
          <a:p>
            <a:r>
              <a:rPr lang="en-GB" dirty="0"/>
              <a:t>Use of Artificial Intelligence – friend and foe?</a:t>
            </a:r>
          </a:p>
        </p:txBody>
      </p:sp>
    </p:spTree>
    <p:extLst>
      <p:ext uri="{BB962C8B-B14F-4D97-AF65-F5344CB8AC3E}">
        <p14:creationId xmlns:p14="http://schemas.microsoft.com/office/powerpoint/2010/main" val="254055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B9E75ABF-B84F-4A36-8472-EA5834147209}"/>
              </a:ext>
            </a:extLst>
          </p:cNvPr>
          <p:cNvSpPr>
            <a:spLocks noGrp="1"/>
          </p:cNvSpPr>
          <p:nvPr>
            <p:ph type="title" idx="4294967295"/>
          </p:nvPr>
        </p:nvSpPr>
        <p:spPr bwMode="auto">
          <a:xfrm>
            <a:off x="337628" y="265215"/>
            <a:ext cx="109728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1219170"/>
            <a:r>
              <a:rPr lang="en-US" altLang="en-US" sz="3200" dirty="0"/>
              <a:t>Why must we manage complaints? GMC says so…”Being Open”</a:t>
            </a:r>
          </a:p>
        </p:txBody>
      </p:sp>
      <p:sp>
        <p:nvSpPr>
          <p:cNvPr id="14340" name="Rectangle 3">
            <a:extLst>
              <a:ext uri="{FF2B5EF4-FFF2-40B4-BE49-F238E27FC236}">
                <a16:creationId xmlns:a16="http://schemas.microsoft.com/office/drawing/2014/main" id="{F749389A-FB38-47DC-BD67-A21106A5C8F2}"/>
              </a:ext>
            </a:extLst>
          </p:cNvPr>
          <p:cNvSpPr>
            <a:spLocks noGrp="1"/>
          </p:cNvSpPr>
          <p:nvPr>
            <p:ph type="body" idx="4294967295"/>
          </p:nvPr>
        </p:nvSpPr>
        <p:spPr bwMode="auto">
          <a:xfrm>
            <a:off x="0" y="1652648"/>
            <a:ext cx="10972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marL="0" indent="0" defTabSz="1219170">
              <a:lnSpc>
                <a:spcPct val="100000"/>
              </a:lnSpc>
              <a:spcBef>
                <a:spcPts val="933"/>
              </a:spcBef>
              <a:buNone/>
            </a:pPr>
            <a:r>
              <a:rPr lang="en-US" altLang="en-US" sz="2667" dirty="0">
                <a:solidFill>
                  <a:srgbClr val="000000"/>
                </a:solidFill>
                <a:latin typeface="Arial" panose="020B0604020202020204" pitchFamily="34" charset="0"/>
                <a:cs typeface="Arial" panose="020B0604020202020204" pitchFamily="34" charset="0"/>
                <a:sym typeface="Arial" panose="020B0604020202020204" pitchFamily="34" charset="0"/>
              </a:rPr>
              <a:t>   </a:t>
            </a:r>
          </a:p>
        </p:txBody>
      </p:sp>
      <p:pic>
        <p:nvPicPr>
          <p:cNvPr id="14341" name="Picture 4">
            <a:extLst>
              <a:ext uri="{FF2B5EF4-FFF2-40B4-BE49-F238E27FC236}">
                <a16:creationId xmlns:a16="http://schemas.microsoft.com/office/drawing/2014/main" id="{7B3630E0-6324-468E-9557-485F9F19F7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85021" y="1171503"/>
            <a:ext cx="6010730" cy="8614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2" descr="A close-up of a person&#10;&#10;Description automatically generated">
            <a:extLst>
              <a:ext uri="{FF2B5EF4-FFF2-40B4-BE49-F238E27FC236}">
                <a16:creationId xmlns:a16="http://schemas.microsoft.com/office/drawing/2014/main" id="{F46FAFC0-B83B-B864-BC1A-83834EA4E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134" y="1953225"/>
            <a:ext cx="3373515" cy="4364923"/>
          </a:xfrm>
          <a:prstGeom prst="rect">
            <a:avLst/>
          </a:prstGeom>
        </p:spPr>
      </p:pic>
      <p:sp>
        <p:nvSpPr>
          <p:cNvPr id="7" name="TextBox 6">
            <a:extLst>
              <a:ext uri="{FF2B5EF4-FFF2-40B4-BE49-F238E27FC236}">
                <a16:creationId xmlns:a16="http://schemas.microsoft.com/office/drawing/2014/main" id="{9DB22435-ADC7-0FA2-0955-A5120CA91FC0}"/>
              </a:ext>
            </a:extLst>
          </p:cNvPr>
          <p:cNvSpPr txBox="1"/>
          <p:nvPr/>
        </p:nvSpPr>
        <p:spPr>
          <a:xfrm>
            <a:off x="4465469" y="2032986"/>
            <a:ext cx="5930282" cy="3970318"/>
          </a:xfrm>
          <a:prstGeom prst="rect">
            <a:avLst/>
          </a:prstGeom>
          <a:noFill/>
        </p:spPr>
        <p:txBody>
          <a:bodyPr wrap="square">
            <a:spAutoFit/>
          </a:bodyPr>
          <a:lstStyle/>
          <a:p>
            <a:r>
              <a:rPr lang="en-GB" sz="2800" dirty="0"/>
              <a:t>“45. </a:t>
            </a:r>
            <a:r>
              <a:rPr lang="en-GB" sz="2800" dirty="0">
                <a:solidFill>
                  <a:srgbClr val="00B050"/>
                </a:solidFill>
              </a:rPr>
              <a:t>apologise</a:t>
            </a:r>
            <a:r>
              <a:rPr lang="en-GB" sz="2800" dirty="0"/>
              <a:t> (apologising does not, of itself, mean that you are admitting legal liability for what’s happened)”</a:t>
            </a:r>
          </a:p>
          <a:p>
            <a:endParaRPr lang="en-GB" sz="2800" dirty="0"/>
          </a:p>
          <a:p>
            <a:r>
              <a:rPr lang="en-GB" sz="2800" dirty="0"/>
              <a:t>“46. You </a:t>
            </a:r>
            <a:r>
              <a:rPr lang="en-GB" sz="2800" dirty="0">
                <a:solidFill>
                  <a:srgbClr val="FF0000"/>
                </a:solidFill>
              </a:rPr>
              <a:t>must</a:t>
            </a:r>
            <a:r>
              <a:rPr lang="en-GB" sz="2800" dirty="0"/>
              <a:t> respond promptly, fully and honestly to complaints. You must not allow a patient’s complaint to adversely affect the care or treatment you provide or arrange.”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5" name="Rectangle 2" descr="Title 2">
            <a:extLst>
              <a:ext uri="{FF2B5EF4-FFF2-40B4-BE49-F238E27FC236}">
                <a16:creationId xmlns:a16="http://schemas.microsoft.com/office/drawing/2014/main" id="{F4A92873-BE6D-410F-B617-D677EB975180}"/>
              </a:ext>
            </a:extLst>
          </p:cNvPr>
          <p:cNvSpPr>
            <a:spLocks noGrp="1"/>
          </p:cNvSpPr>
          <p:nvPr>
            <p:ph type="title" idx="4294967295"/>
          </p:nvPr>
        </p:nvSpPr>
        <p:spPr bwMode="auto">
          <a:xfrm>
            <a:off x="534574" y="963877"/>
            <a:ext cx="3797988"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eaLnBrk="1"/>
            <a:r>
              <a:rPr lang="en-US" altLang="en-US" sz="4400" dirty="0">
                <a:solidFill>
                  <a:schemeClr val="accent1"/>
                </a:solidFill>
              </a:rPr>
              <a:t>What is a complaint?</a:t>
            </a:r>
          </a:p>
        </p:txBody>
      </p:sp>
      <p:cxnSp>
        <p:nvCxnSpPr>
          <p:cNvPr id="73" name="Straight Connector 7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9697" name="Rectangle 1" descr="Content Placeholder 1">
            <a:extLst>
              <a:ext uri="{FF2B5EF4-FFF2-40B4-BE49-F238E27FC236}">
                <a16:creationId xmlns:a16="http://schemas.microsoft.com/office/drawing/2014/main" id="{E61B3E43-4D24-4E27-9652-985579B90563}"/>
              </a:ext>
            </a:extLst>
          </p:cNvPr>
          <p:cNvSpPr>
            <a:spLocks noGrp="1"/>
          </p:cNvSpPr>
          <p:nvPr>
            <p:ph type="body" sz="half" idx="4294967295"/>
          </p:nvPr>
        </p:nvSpPr>
        <p:spPr bwMode="auto">
          <a:xfrm>
            <a:off x="4976031" y="963877"/>
            <a:ext cx="6377769"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marL="268811" indent="-268811" defTabSz="539737">
              <a:spcBef>
                <a:spcPts val="533"/>
              </a:spcBef>
              <a:buNone/>
            </a:pPr>
            <a:endParaRPr lang="en-US" altLang="en-US" sz="2400" dirty="0">
              <a:latin typeface="Arial" panose="020B0604020202020204" pitchFamily="34" charset="0"/>
              <a:cs typeface="Arial" panose="020B0604020202020204" pitchFamily="34" charset="0"/>
              <a:sym typeface="Arial" panose="020B0604020202020204" pitchFamily="34" charset="0"/>
            </a:endParaRPr>
          </a:p>
          <a:p>
            <a:pPr marL="268811" indent="-268811" defTabSz="539737">
              <a:spcBef>
                <a:spcPts val="533"/>
              </a:spcBef>
              <a:buNone/>
            </a:pPr>
            <a:r>
              <a:rPr lang="en-US" altLang="en-US" sz="2400" i="1" dirty="0">
                <a:latin typeface="Arial" panose="020B0604020202020204" pitchFamily="34" charset="0"/>
                <a:cs typeface="Arial" panose="020B0604020202020204" pitchFamily="34" charset="0"/>
                <a:sym typeface="Arial" panose="020B0604020202020204" pitchFamily="34" charset="0"/>
              </a:rPr>
              <a:t>   “ a complaint or concern is an expression of dissatisfaction about an act, omission or decision of the provider, either verbal or written, and whether justified or not, which requires a response.”</a:t>
            </a:r>
          </a:p>
          <a:p>
            <a:pPr marL="268811" indent="-268811" defTabSz="539737">
              <a:spcBef>
                <a:spcPts val="533"/>
              </a:spcBef>
              <a:buNone/>
            </a:pPr>
            <a:r>
              <a:rPr lang="en-US" altLang="en-US" sz="2400" dirty="0">
                <a:latin typeface="Arial" panose="020B0604020202020204" pitchFamily="34" charset="0"/>
                <a:cs typeface="Arial" panose="020B0604020202020204" pitchFamily="34" charset="0"/>
                <a:sym typeface="Arial" panose="020B0604020202020204" pitchFamily="34" charset="0"/>
              </a:rPr>
              <a:t>	</a:t>
            </a:r>
          </a:p>
          <a:p>
            <a:pPr marL="268811" indent="-268811" defTabSz="539737">
              <a:spcBef>
                <a:spcPts val="533"/>
              </a:spcBef>
              <a:buNone/>
            </a:pPr>
            <a:r>
              <a:rPr lang="en-US" altLang="en-US" sz="2400" dirty="0">
                <a:latin typeface="Arial" panose="020B0604020202020204" pitchFamily="34" charset="0"/>
                <a:cs typeface="Arial" panose="020B0604020202020204" pitchFamily="34" charset="0"/>
                <a:sym typeface="Arial" panose="020B0604020202020204" pitchFamily="34" charset="0"/>
              </a:rPr>
              <a:t>	</a:t>
            </a:r>
            <a:r>
              <a:rPr lang="en-US" altLang="en-US" sz="2000" dirty="0">
                <a:latin typeface="Arial" panose="020B0604020202020204" pitchFamily="34" charset="0"/>
                <a:cs typeface="Arial" panose="020B0604020202020204" pitchFamily="34" charset="0"/>
                <a:sym typeface="Arial" panose="020B0604020202020204" pitchFamily="34" charset="0"/>
              </a:rPr>
              <a:t>Source: NHS England Complaints Policy, 2017</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40DFCC-BE9F-67B1-DEF6-A56421203D10}"/>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40DC0A21-948B-08C0-BADD-083BDE149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0F86C2B6-11B1-BDC2-5276-93270A7849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7F44C6CA-DEE4-3EDF-5DE4-C08DDB2BC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14AC8B97-4EF0-00E6-7E91-D473ACA01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69106488-9921-B91F-B94D-1B9D00B32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72971782-7C75-A97F-B295-B4DAB6577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AE291ED9-5FFA-8507-6B50-D553A3DBF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70DC2C14-0D08-FE97-4447-0701F1A3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04CCC2AF-D054-8B72-618E-3E79A342CBDB}"/>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31467135-BD8B-AC47-6E3E-976052180619}"/>
              </a:ext>
            </a:extLst>
          </p:cNvPr>
          <p:cNvGraphicFramePr/>
          <p:nvPr>
            <p:extLst>
              <p:ext uri="{D42A27DB-BD31-4B8C-83A1-F6EECF244321}">
                <p14:modId xmlns:p14="http://schemas.microsoft.com/office/powerpoint/2010/main" val="890448872"/>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2006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descr="Content Placeholder 1">
            <a:extLst>
              <a:ext uri="{FF2B5EF4-FFF2-40B4-BE49-F238E27FC236}">
                <a16:creationId xmlns:a16="http://schemas.microsoft.com/office/drawing/2014/main" id="{B569227F-7B21-48D9-ABE6-8E73C844DE8D}"/>
              </a:ext>
            </a:extLst>
          </p:cNvPr>
          <p:cNvSpPr>
            <a:spLocks noGrp="1"/>
          </p:cNvSpPr>
          <p:nvPr>
            <p:ph type="body" sz="quarter" idx="4294967295"/>
          </p:nvPr>
        </p:nvSpPr>
        <p:spPr bwMode="auto">
          <a:xfrm>
            <a:off x="478367" y="2084918"/>
            <a:ext cx="5329767" cy="4127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marL="0" indent="0" defTabSz="527037">
              <a:lnSpc>
                <a:spcPct val="100000"/>
              </a:lnSpc>
              <a:spcBef>
                <a:spcPts val="533"/>
              </a:spcBef>
              <a:buClr>
                <a:srgbClr val="005EB8"/>
              </a:buClr>
              <a:buNone/>
            </a:pPr>
            <a:r>
              <a:rPr lang="en-US" altLang="en-US" sz="3200" dirty="0">
                <a:solidFill>
                  <a:srgbClr val="FF0000"/>
                </a:solidFill>
                <a:latin typeface="Arial" panose="020B0604020202020204" pitchFamily="34" charset="0"/>
                <a:cs typeface="Arial" panose="020B0604020202020204" pitchFamily="34" charset="0"/>
                <a:sym typeface="Arial" panose="020B0604020202020204" pitchFamily="34" charset="0"/>
              </a:rPr>
              <a:t>Because the Local Authority Social Services and National Health Service Complaints (England) Regulations 2009 require you to.</a:t>
            </a:r>
          </a:p>
        </p:txBody>
      </p:sp>
      <p:sp>
        <p:nvSpPr>
          <p:cNvPr id="16387" name="Rectangle 2" descr="Title 2">
            <a:extLst>
              <a:ext uri="{FF2B5EF4-FFF2-40B4-BE49-F238E27FC236}">
                <a16:creationId xmlns:a16="http://schemas.microsoft.com/office/drawing/2014/main" id="{9624FD7A-12B7-40E0-8B28-7C2B3F6AD9A5}"/>
              </a:ext>
            </a:extLst>
          </p:cNvPr>
          <p:cNvSpPr>
            <a:spLocks noGrp="1"/>
          </p:cNvSpPr>
          <p:nvPr>
            <p:ph type="title" idx="4294967295"/>
          </p:nvPr>
        </p:nvSpPr>
        <p:spPr bwMode="auto">
          <a:xfrm>
            <a:off x="609601" y="749301"/>
            <a:ext cx="9808633" cy="666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Autofit/>
          </a:bodyPr>
          <a:lstStyle/>
          <a:p>
            <a:pPr defTabSz="552437"/>
            <a:r>
              <a:rPr lang="en-US" altLang="en-US" dirty="0"/>
              <a:t>Why is it important to ‘get it right’?</a:t>
            </a:r>
          </a:p>
        </p:txBody>
      </p:sp>
      <p:pic>
        <p:nvPicPr>
          <p:cNvPr id="16388" name="Picture 3" descr="Picture 3">
            <a:extLst>
              <a:ext uri="{FF2B5EF4-FFF2-40B4-BE49-F238E27FC236}">
                <a16:creationId xmlns:a16="http://schemas.microsoft.com/office/drawing/2014/main" id="{BE965512-3D47-431B-9322-0B0AA937DC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4071" y="1492333"/>
            <a:ext cx="3754671" cy="5017268"/>
          </a:xfrm>
          <a:prstGeom prst="rect">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1" name="Rectangle 2" descr="Title 2">
            <a:extLst>
              <a:ext uri="{FF2B5EF4-FFF2-40B4-BE49-F238E27FC236}">
                <a16:creationId xmlns:a16="http://schemas.microsoft.com/office/drawing/2014/main" id="{19101200-6A47-4CEE-AB22-9F47748F630F}"/>
              </a:ext>
            </a:extLst>
          </p:cNvPr>
          <p:cNvSpPr>
            <a:spLocks noGrp="1"/>
          </p:cNvSpPr>
          <p:nvPr>
            <p:ph type="title" idx="4294967295"/>
          </p:nvPr>
        </p:nvSpPr>
        <p:spPr bwMode="auto">
          <a:xfrm>
            <a:off x="520506" y="963877"/>
            <a:ext cx="3812056"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defTabSz="491054"/>
            <a:r>
              <a:rPr lang="en-US" altLang="en-US" sz="4400" dirty="0">
                <a:solidFill>
                  <a:schemeClr val="accent1"/>
                </a:solidFill>
              </a:rPr>
              <a:t>The Regulations Part one:</a:t>
            </a:r>
          </a:p>
        </p:txBody>
      </p:sp>
      <p:cxnSp>
        <p:nvCxnSpPr>
          <p:cNvPr id="17415" name="Straight Connector 7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410" name="Rectangle 1" descr="Content Placeholder 1">
            <a:extLst>
              <a:ext uri="{FF2B5EF4-FFF2-40B4-BE49-F238E27FC236}">
                <a16:creationId xmlns:a16="http://schemas.microsoft.com/office/drawing/2014/main" id="{06D22763-8B3C-4E58-97F8-7905A4C4B324}"/>
              </a:ext>
            </a:extLst>
          </p:cNvPr>
          <p:cNvSpPr>
            <a:spLocks noGrp="1"/>
          </p:cNvSpPr>
          <p:nvPr>
            <p:ph type="body" idx="4294967295"/>
          </p:nvPr>
        </p:nvSpPr>
        <p:spPr bwMode="auto">
          <a:xfrm>
            <a:off x="4654296" y="320040"/>
            <a:ext cx="7216133" cy="62179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defTabSz="588419">
              <a:spcBef>
                <a:spcPts val="533"/>
              </a:spcBef>
              <a:buFont typeface="Wingdings" panose="05000000000000000000" pitchFamily="2" charset="2"/>
              <a:buChar char="§"/>
            </a:pPr>
            <a:r>
              <a:rPr lang="en-US" altLang="en-US" sz="2000" dirty="0">
                <a:latin typeface="Arial" panose="020B0604020202020204" pitchFamily="34" charset="0"/>
                <a:cs typeface="Arial" panose="020B0604020202020204" pitchFamily="34" charset="0"/>
                <a:sym typeface="Arial" panose="020B0604020202020204" pitchFamily="34" charset="0"/>
              </a:rPr>
              <a:t>If an issue raised orally can be resolved to the complainant’s satisfaction not later than the next working day (24 hours), it is not required to be dealt with as a complaint</a:t>
            </a:r>
          </a:p>
          <a:p>
            <a:pPr defTabSz="588419">
              <a:spcBef>
                <a:spcPts val="533"/>
              </a:spcBef>
              <a:buFont typeface="Wingdings" panose="05000000000000000000" pitchFamily="2" charset="2"/>
              <a:buChar char="§"/>
            </a:pPr>
            <a:endParaRPr lang="en-US" altLang="en-US" sz="2000" dirty="0">
              <a:latin typeface="Arial" panose="020B0604020202020204" pitchFamily="34" charset="0"/>
              <a:cs typeface="Arial" panose="020B0604020202020204" pitchFamily="34" charset="0"/>
              <a:sym typeface="Arial" panose="020B0604020202020204" pitchFamily="34" charset="0"/>
            </a:endParaRPr>
          </a:p>
          <a:p>
            <a:pPr defTabSz="588419">
              <a:spcBef>
                <a:spcPts val="533"/>
              </a:spcBef>
              <a:buFont typeface="Wingdings" panose="05000000000000000000" pitchFamily="2" charset="2"/>
              <a:buChar char="§"/>
            </a:pPr>
            <a:r>
              <a:rPr lang="en-US" altLang="en-US" sz="2000" dirty="0">
                <a:latin typeface="Arial" panose="020B0604020202020204" pitchFamily="34" charset="0"/>
                <a:cs typeface="Arial" panose="020B0604020202020204" pitchFamily="34" charset="0"/>
                <a:sym typeface="Arial" panose="020B0604020202020204" pitchFamily="34" charset="0"/>
              </a:rPr>
              <a:t>Oral complaints (not resolved within 24 hours) must be written up and shared with complainant to agree the content</a:t>
            </a:r>
          </a:p>
          <a:p>
            <a:pPr marL="0" indent="0" defTabSz="588419">
              <a:spcBef>
                <a:spcPts val="533"/>
              </a:spcBef>
              <a:buNone/>
            </a:pPr>
            <a:endParaRPr lang="en-US" altLang="en-US" sz="2000" dirty="0">
              <a:latin typeface="Arial" panose="020B0604020202020204" pitchFamily="34" charset="0"/>
              <a:cs typeface="Arial" panose="020B0604020202020204" pitchFamily="34" charset="0"/>
              <a:sym typeface="Arial" panose="020B0604020202020204" pitchFamily="34" charset="0"/>
            </a:endParaRPr>
          </a:p>
          <a:p>
            <a:pPr defTabSz="588419">
              <a:spcBef>
                <a:spcPts val="533"/>
              </a:spcBef>
              <a:buFont typeface="Wingdings" panose="05000000000000000000" pitchFamily="2" charset="2"/>
              <a:buChar char="§"/>
            </a:pPr>
            <a:r>
              <a:rPr lang="en-US" altLang="en-US" sz="2000" dirty="0">
                <a:latin typeface="Arial" panose="020B0604020202020204" pitchFamily="34" charset="0"/>
                <a:cs typeface="Arial" panose="020B0604020202020204" pitchFamily="34" charset="0"/>
                <a:sym typeface="Arial" panose="020B0604020202020204" pitchFamily="34" charset="0"/>
              </a:rPr>
              <a:t>You cannot tell a complainant they “MUST put it in writing”</a:t>
            </a:r>
          </a:p>
          <a:p>
            <a:pPr marL="0" indent="0" defTabSz="588419">
              <a:spcBef>
                <a:spcPts val="533"/>
              </a:spcBef>
              <a:buNone/>
            </a:pPr>
            <a:endParaRPr lang="en-US" altLang="en-US" sz="2000" dirty="0">
              <a:latin typeface="Arial" panose="020B0604020202020204" pitchFamily="34" charset="0"/>
              <a:cs typeface="Arial" panose="020B0604020202020204" pitchFamily="34" charset="0"/>
              <a:sym typeface="Arial" panose="020B0604020202020204" pitchFamily="34" charset="0"/>
            </a:endParaRPr>
          </a:p>
          <a:p>
            <a:pPr defTabSz="588419">
              <a:spcBef>
                <a:spcPts val="533"/>
              </a:spcBef>
              <a:buFont typeface="Wingdings" panose="05000000000000000000" pitchFamily="2" charset="2"/>
              <a:buChar char="§"/>
            </a:pPr>
            <a:r>
              <a:rPr lang="en-US" altLang="en-US" sz="2000" dirty="0">
                <a:latin typeface="Arial" panose="020B0604020202020204" pitchFamily="34" charset="0"/>
                <a:cs typeface="Arial" panose="020B0604020202020204" pitchFamily="34" charset="0"/>
                <a:sym typeface="Arial" panose="020B0604020202020204" pitchFamily="34" charset="0"/>
              </a:rPr>
              <a:t>When in doubt “</a:t>
            </a:r>
            <a:r>
              <a:rPr lang="en-US" altLang="en-US" sz="2000" i="1" dirty="0">
                <a:latin typeface="Arial" panose="020B0604020202020204" pitchFamily="34" charset="0"/>
                <a:cs typeface="Arial" panose="020B0604020202020204" pitchFamily="34" charset="0"/>
                <a:sym typeface="Arial" panose="020B0604020202020204" pitchFamily="34" charset="0"/>
              </a:rPr>
              <a:t>is this a complaint or a concern/feedback?” </a:t>
            </a:r>
            <a:r>
              <a:rPr lang="en-US" altLang="en-US" sz="2000" dirty="0">
                <a:latin typeface="Arial" panose="020B0604020202020204" pitchFamily="34" charset="0"/>
                <a:cs typeface="Arial" panose="020B0604020202020204" pitchFamily="34" charset="0"/>
                <a:sym typeface="Arial" panose="020B0604020202020204" pitchFamily="34" charset="0"/>
              </a:rPr>
              <a:t>ask the patient/enquirer</a:t>
            </a:r>
          </a:p>
          <a:p>
            <a:pPr defTabSz="588419">
              <a:spcBef>
                <a:spcPts val="533"/>
              </a:spcBef>
              <a:buFont typeface="Wingdings" panose="05000000000000000000" pitchFamily="2" charset="2"/>
              <a:buChar char="§"/>
            </a:pPr>
            <a:endParaRPr lang="en-US" altLang="en-US" sz="2000" dirty="0">
              <a:latin typeface="Arial" panose="020B0604020202020204" pitchFamily="34" charset="0"/>
              <a:cs typeface="Arial" panose="020B0604020202020204" pitchFamily="34" charset="0"/>
              <a:sym typeface="Arial" panose="020B0604020202020204" pitchFamily="34" charset="0"/>
            </a:endParaRPr>
          </a:p>
          <a:p>
            <a:pPr defTabSz="588419">
              <a:spcBef>
                <a:spcPts val="533"/>
              </a:spcBef>
              <a:buFont typeface="Wingdings" panose="05000000000000000000" pitchFamily="2" charset="2"/>
              <a:buChar char="§"/>
            </a:pPr>
            <a:r>
              <a:rPr lang="en-US" altLang="en-US" sz="2000" dirty="0">
                <a:latin typeface="Arial" panose="020B0604020202020204" pitchFamily="34" charset="0"/>
                <a:cs typeface="Arial" panose="020B0604020202020204" pitchFamily="34" charset="0"/>
                <a:sym typeface="Arial" panose="020B0604020202020204" pitchFamily="34" charset="0"/>
              </a:rPr>
              <a:t>No issue is too small to be a complaint or too big to be a concern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5" name="Rectangle 2" descr="Title 2">
            <a:extLst>
              <a:ext uri="{FF2B5EF4-FFF2-40B4-BE49-F238E27FC236}">
                <a16:creationId xmlns:a16="http://schemas.microsoft.com/office/drawing/2014/main" id="{5416BC43-342F-4B58-99BB-CAB4A8074F0B}"/>
              </a:ext>
            </a:extLst>
          </p:cNvPr>
          <p:cNvSpPr>
            <a:spLocks noGrp="1"/>
          </p:cNvSpPr>
          <p:nvPr>
            <p:ph type="title" idx="4294967295"/>
          </p:nvPr>
        </p:nvSpPr>
        <p:spPr bwMode="auto">
          <a:xfrm>
            <a:off x="838200" y="631825"/>
            <a:ext cx="10515600"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491054"/>
            <a:r>
              <a:rPr lang="en-US" altLang="en-US" sz="4400" dirty="0">
                <a:solidFill>
                  <a:schemeClr val="accent1"/>
                </a:solidFill>
              </a:rPr>
              <a:t>The Regulations (continued)</a:t>
            </a:r>
          </a:p>
        </p:txBody>
      </p:sp>
      <p:sp>
        <p:nvSpPr>
          <p:cNvPr id="18434" name="Rectangle 1" descr="Content Placeholder 1">
            <a:extLst>
              <a:ext uri="{FF2B5EF4-FFF2-40B4-BE49-F238E27FC236}">
                <a16:creationId xmlns:a16="http://schemas.microsoft.com/office/drawing/2014/main" id="{83CF3DC6-D3D7-43B9-BD96-8035F4F916D6}"/>
              </a:ext>
            </a:extLst>
          </p:cNvPr>
          <p:cNvSpPr>
            <a:spLocks noGrp="1"/>
          </p:cNvSpPr>
          <p:nvPr>
            <p:ph type="body" idx="4294967295"/>
          </p:nvPr>
        </p:nvSpPr>
        <p:spPr bwMode="auto">
          <a:xfrm>
            <a:off x="838200" y="2057400"/>
            <a:ext cx="10515600" cy="38717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fontScale="92500"/>
          </a:bodyPr>
          <a:lstStyle/>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A complaint must be acknowledged no later than the 3</a:t>
            </a:r>
            <a:r>
              <a:rPr lang="en-US" altLang="en-US" sz="2200" baseline="30000" dirty="0">
                <a:latin typeface="Arial" panose="020B0604020202020204" pitchFamily="34" charset="0"/>
                <a:cs typeface="Arial" panose="020B0604020202020204" pitchFamily="34" charset="0"/>
                <a:sym typeface="Arial" panose="020B0604020202020204" pitchFamily="34" charset="0"/>
              </a:rPr>
              <a:t>rd</a:t>
            </a:r>
            <a:r>
              <a:rPr lang="en-US" altLang="en-US" sz="2200" dirty="0">
                <a:latin typeface="Arial" panose="020B0604020202020204" pitchFamily="34" charset="0"/>
                <a:cs typeface="Arial" panose="020B0604020202020204" pitchFamily="34" charset="0"/>
                <a:sym typeface="Arial" panose="020B0604020202020204" pitchFamily="34" charset="0"/>
              </a:rPr>
              <a:t> working day after it is received. </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The acknowledgement must include an offer to discuss the handling of the complaint and a timeframe in line with the regulations.</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A complaint should be made within 12 months of the event or of the complainant knowing they had cause to complain.</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If you can respond, you should, even if it is out of time.</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The regulations do not stipulate a timescale for responding to a complaint. This should be agreed with the complainant as part of the acknowledgement process.</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If you do not provide a response within 6 months, the complainant can approach the PHSO.</a:t>
            </a:r>
          </a:p>
          <a:p>
            <a:pPr defTabSz="552437">
              <a:spcBef>
                <a:spcPts val="533"/>
              </a:spcBef>
              <a:buFont typeface="Wingdings" panose="05000000000000000000" pitchFamily="2" charset="2"/>
              <a:buChar char="§"/>
            </a:pPr>
            <a:r>
              <a:rPr lang="en-US" altLang="en-US" sz="2200" dirty="0">
                <a:latin typeface="Arial" panose="020B0604020202020204" pitchFamily="34" charset="0"/>
                <a:cs typeface="Arial" panose="020B0604020202020204" pitchFamily="34" charset="0"/>
                <a:sym typeface="Arial" panose="020B0604020202020204" pitchFamily="34" charset="0"/>
              </a:rPr>
              <a:t>Duty to co-ordinate and/or co-operate with multi agency complaints – </a:t>
            </a:r>
            <a:r>
              <a:rPr lang="en-US" altLang="en-US" sz="2200">
                <a:latin typeface="Arial" panose="020B0604020202020204" pitchFamily="34" charset="0"/>
                <a:cs typeface="Arial" panose="020B0604020202020204" pitchFamily="34" charset="0"/>
                <a:sym typeface="Arial" panose="020B0604020202020204" pitchFamily="34" charset="0"/>
              </a:rPr>
              <a:t>not in </a:t>
            </a:r>
            <a:r>
              <a:rPr lang="en-US" altLang="en-US" sz="2200" dirty="0">
                <a:latin typeface="Arial" panose="020B0604020202020204" pitchFamily="34" charset="0"/>
                <a:cs typeface="Arial" panose="020B0604020202020204" pitchFamily="34" charset="0"/>
                <a:sym typeface="Arial" panose="020B0604020202020204" pitchFamily="34" charset="0"/>
              </a:rPr>
              <a:t>isolation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1" descr="Title 2">
            <a:extLst>
              <a:ext uri="{FF2B5EF4-FFF2-40B4-BE49-F238E27FC236}">
                <a16:creationId xmlns:a16="http://schemas.microsoft.com/office/drawing/2014/main" id="{A36BCB24-DF40-439C-ACAC-59B245B87BFB}"/>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p>
            <a:pPr algn="r"/>
            <a:r>
              <a:rPr lang="en-US" altLang="en-US" sz="4400" kern="1200" dirty="0" err="1">
                <a:solidFill>
                  <a:schemeClr val="accent1"/>
                </a:solidFill>
                <a:latin typeface="+mj-lt"/>
                <a:ea typeface="+mj-ea"/>
                <a:cs typeface="+mj-cs"/>
              </a:rPr>
              <a:t>Organisation</a:t>
            </a:r>
            <a:r>
              <a:rPr lang="en-US" altLang="en-US" sz="4400" kern="1200" dirty="0">
                <a:solidFill>
                  <a:schemeClr val="accent1"/>
                </a:solidFill>
                <a:latin typeface="+mj-lt"/>
                <a:ea typeface="+mj-ea"/>
                <a:cs typeface="+mj-cs"/>
              </a:rPr>
              <a:t> at the practice</a:t>
            </a:r>
          </a:p>
        </p:txBody>
      </p:sp>
      <p:cxnSp>
        <p:nvCxnSpPr>
          <p:cNvPr id="75" name="Straight Connector 74">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603" name="Text Box 2" descr="Content Placeholder 1">
            <a:extLst>
              <a:ext uri="{FF2B5EF4-FFF2-40B4-BE49-F238E27FC236}">
                <a16:creationId xmlns:a16="http://schemas.microsoft.com/office/drawing/2014/main" id="{1EF88413-F671-4995-B279-ABC70AF4DD39}"/>
              </a:ext>
            </a:extLst>
          </p:cNvPr>
          <p:cNvSpPr txBox="1">
            <a:spLocks/>
          </p:cNvSpPr>
          <p:nvPr/>
        </p:nvSpPr>
        <p:spPr bwMode="auto">
          <a:xfrm>
            <a:off x="4976031" y="963877"/>
            <a:ext cx="6377769"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fontScale="92500" lnSpcReduction="20000"/>
          </a:bodyPr>
          <a:lstStyle>
            <a:lvl1pPr marL="298450" indent="-298450" defTabSz="442913" eaLnBrk="0">
              <a:defRPr>
                <a:solidFill>
                  <a:srgbClr val="000000"/>
                </a:solidFill>
                <a:latin typeface="Segoe UI" pitchFamily="34" charset="0"/>
                <a:cs typeface="Segoe UI" pitchFamily="34" charset="0"/>
                <a:sym typeface="Segoe UI" pitchFamily="34" charset="0"/>
              </a:defRPr>
            </a:lvl1pPr>
            <a:lvl2pPr marL="742950" indent="-285750" defTabSz="442913" eaLnBrk="0">
              <a:defRPr>
                <a:solidFill>
                  <a:srgbClr val="000000"/>
                </a:solidFill>
                <a:latin typeface="Segoe UI" pitchFamily="34" charset="0"/>
                <a:cs typeface="Segoe UI" pitchFamily="34" charset="0"/>
                <a:sym typeface="Segoe UI" pitchFamily="34" charset="0"/>
              </a:defRPr>
            </a:lvl2pPr>
            <a:lvl3pPr marL="1143000" indent="-228600" defTabSz="442913" eaLnBrk="0">
              <a:defRPr>
                <a:solidFill>
                  <a:srgbClr val="000000"/>
                </a:solidFill>
                <a:latin typeface="Segoe UI" pitchFamily="34" charset="0"/>
                <a:cs typeface="Segoe UI" pitchFamily="34" charset="0"/>
                <a:sym typeface="Segoe UI" pitchFamily="34" charset="0"/>
              </a:defRPr>
            </a:lvl3pPr>
            <a:lvl4pPr marL="1600200" indent="-228600" defTabSz="442913" eaLnBrk="0">
              <a:defRPr>
                <a:solidFill>
                  <a:srgbClr val="000000"/>
                </a:solidFill>
                <a:latin typeface="Segoe UI" pitchFamily="34" charset="0"/>
                <a:cs typeface="Segoe UI" pitchFamily="34" charset="0"/>
                <a:sym typeface="Segoe UI" pitchFamily="34" charset="0"/>
              </a:defRPr>
            </a:lvl4pPr>
            <a:lvl5pPr marL="2057400" indent="-228600" defTabSz="442913" eaLnBrk="0">
              <a:defRPr>
                <a:solidFill>
                  <a:srgbClr val="000000"/>
                </a:solidFill>
                <a:latin typeface="Segoe UI" pitchFamily="34" charset="0"/>
                <a:cs typeface="Segoe UI" pitchFamily="34" charset="0"/>
                <a:sym typeface="Segoe UI" pitchFamily="34" charset="0"/>
              </a:defRPr>
            </a:lvl5pPr>
            <a:lvl6pPr marL="25146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6pPr>
            <a:lvl7pPr marL="29718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7pPr>
            <a:lvl8pPr marL="34290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8pPr>
            <a:lvl9pPr marL="38862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9pPr>
          </a:lstStyle>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A complaint can be made to either the provider or commissioner of a service, but not to both.</a:t>
            </a:r>
          </a:p>
          <a:p>
            <a:pPr marL="114300"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You must have a full working complaints policy for the practice which reflects the regulations and your local </a:t>
            </a:r>
            <a:r>
              <a:rPr lang="en-US" altLang="en-US" sz="2200" kern="1200" dirty="0" err="1">
                <a:solidFill>
                  <a:schemeClr val="tx1"/>
                </a:solidFill>
                <a:latin typeface="+mn-lt"/>
                <a:ea typeface="+mn-ea"/>
                <a:cs typeface="+mn-cs"/>
              </a:rPr>
              <a:t>organisation</a:t>
            </a:r>
            <a:r>
              <a:rPr lang="en-US" altLang="en-US" sz="2200" kern="1200" dirty="0">
                <a:solidFill>
                  <a:schemeClr val="tx1"/>
                </a:solidFill>
                <a:latin typeface="+mn-lt"/>
                <a:ea typeface="+mn-ea"/>
                <a:cs typeface="+mn-cs"/>
              </a:rPr>
              <a:t>.</a:t>
            </a:r>
          </a:p>
          <a:p>
            <a:pPr marL="571489"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You must have a well </a:t>
            </a:r>
            <a:r>
              <a:rPr lang="en-US" altLang="en-US" sz="2200" kern="1200" dirty="0" err="1">
                <a:solidFill>
                  <a:schemeClr val="tx1"/>
                </a:solidFill>
                <a:latin typeface="+mn-lt"/>
                <a:ea typeface="+mn-ea"/>
                <a:cs typeface="+mn-cs"/>
              </a:rPr>
              <a:t>publicised</a:t>
            </a:r>
            <a:r>
              <a:rPr lang="en-US" altLang="en-US" sz="2200" kern="1200" dirty="0">
                <a:solidFill>
                  <a:schemeClr val="tx1"/>
                </a:solidFill>
                <a:latin typeface="+mn-lt"/>
                <a:ea typeface="+mn-ea"/>
                <a:cs typeface="+mn-cs"/>
              </a:rPr>
              <a:t> complaints process, ideally a leaflet and a poster which is the simple version of your policy.</a:t>
            </a:r>
          </a:p>
          <a:p>
            <a:pPr marL="114300"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Each practice must have a “responsible person” for complaints and a complaints manager.</a:t>
            </a:r>
          </a:p>
          <a:p>
            <a:pPr marL="412750" indent="-342900" defTabSz="914400" eaLnBrk="1">
              <a:lnSpc>
                <a:spcPct val="90000"/>
              </a:lnSpc>
              <a:spcBef>
                <a:spcPts val="533"/>
              </a:spcBef>
              <a:buFont typeface="Wingdings" panose="05000000000000000000" pitchFamily="2" charset="2"/>
              <a:buChar char="§"/>
              <a:defRPr/>
            </a:pPr>
            <a:endParaRPr lang="en-US" altLang="en-US" sz="2200" kern="1200" dirty="0">
              <a:solidFill>
                <a:schemeClr val="tx1"/>
              </a:solidFill>
              <a:latin typeface="+mn-lt"/>
              <a:ea typeface="+mn-ea"/>
              <a:cs typeface="+mn-cs"/>
            </a:endParaRPr>
          </a:p>
          <a:p>
            <a:pPr marL="69850" indent="0" defTabSz="914400" eaLnBrk="1">
              <a:lnSpc>
                <a:spcPct val="90000"/>
              </a:lnSpc>
              <a:spcBef>
                <a:spcPts val="533"/>
              </a:spcBef>
              <a:buSzPct val="100000"/>
              <a:defRPr/>
            </a:pPr>
            <a:r>
              <a:rPr lang="en-GB" i="1" dirty="0"/>
              <a:t>“As soon as reasonably practicable after completing the investigation, the responsible body must send the complainant in writing a response, </a:t>
            </a:r>
            <a:r>
              <a:rPr lang="en-GB" i="1" dirty="0">
                <a:solidFill>
                  <a:srgbClr val="FF0000"/>
                </a:solidFill>
              </a:rPr>
              <a:t>signed by the responsible person</a:t>
            </a:r>
            <a:r>
              <a:rPr lang="en-GB" i="1" dirty="0"/>
              <a:t>”</a:t>
            </a:r>
          </a:p>
          <a:p>
            <a:pPr marL="69850" indent="0" defTabSz="914400" eaLnBrk="1">
              <a:lnSpc>
                <a:spcPct val="90000"/>
              </a:lnSpc>
              <a:spcBef>
                <a:spcPts val="533"/>
              </a:spcBef>
              <a:buSzPct val="100000"/>
              <a:defRPr/>
            </a:pPr>
            <a:endParaRPr lang="en-GB" altLang="en-US" sz="2200" i="1" kern="1200" dirty="0">
              <a:solidFill>
                <a:schemeClr val="tx1"/>
              </a:solidFill>
              <a:latin typeface="+mn-lt"/>
              <a:ea typeface="+mn-ea"/>
              <a:cs typeface="+mn-cs"/>
            </a:endParaRPr>
          </a:p>
          <a:p>
            <a:pPr marL="69850" indent="0" defTabSz="914400" eaLnBrk="1">
              <a:lnSpc>
                <a:spcPct val="90000"/>
              </a:lnSpc>
              <a:spcBef>
                <a:spcPts val="533"/>
              </a:spcBef>
              <a:buSzPct val="100000"/>
              <a:defRPr/>
            </a:pPr>
            <a:r>
              <a:rPr lang="en-US" altLang="en-US" sz="1400" i="1" kern="1200" dirty="0">
                <a:solidFill>
                  <a:schemeClr val="tx1"/>
                </a:solidFill>
                <a:latin typeface="+mn-lt"/>
                <a:ea typeface="+mn-ea"/>
                <a:cs typeface="+mn-cs"/>
              </a:rPr>
              <a:t>Responsible person defined as sole proprietor, or in the case of partnership a partner, or in any other case a director of the responsible body…</a:t>
            </a:r>
            <a:endParaRPr lang="en-US" altLang="en-US" sz="1500" i="1" kern="1200" dirty="0">
              <a:solidFill>
                <a:schemeClr val="tx1"/>
              </a:solidFill>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AB216F-4DD6-46AE-8EC4-BCB1D178AF3C}"/>
              </a:ext>
            </a:extLst>
          </p:cNvPr>
          <p:cNvSpPr>
            <a:spLocks noGrp="1"/>
          </p:cNvSpPr>
          <p:nvPr>
            <p:ph type="title"/>
          </p:nvPr>
        </p:nvSpPr>
        <p:spPr>
          <a:xfrm>
            <a:off x="863029" y="1012004"/>
            <a:ext cx="3416158" cy="4795408"/>
          </a:xfrm>
        </p:spPr>
        <p:txBody>
          <a:bodyPr>
            <a:normAutofit/>
          </a:bodyPr>
          <a:lstStyle/>
          <a:p>
            <a:r>
              <a:rPr lang="en-GB" dirty="0">
                <a:solidFill>
                  <a:srgbClr val="FFFFFF"/>
                </a:solidFill>
              </a:rPr>
              <a:t>Learning Objectives</a:t>
            </a:r>
          </a:p>
        </p:txBody>
      </p:sp>
      <p:graphicFrame>
        <p:nvGraphicFramePr>
          <p:cNvPr id="5" name="Content Placeholder 2">
            <a:extLst>
              <a:ext uri="{FF2B5EF4-FFF2-40B4-BE49-F238E27FC236}">
                <a16:creationId xmlns:a16="http://schemas.microsoft.com/office/drawing/2014/main" id="{D168BCEC-5E05-4BC7-A3C3-1B51ED113E47}"/>
              </a:ext>
            </a:extLst>
          </p:cNvPr>
          <p:cNvGraphicFramePr>
            <a:graphicFrameLocks noGrp="1"/>
          </p:cNvGraphicFramePr>
          <p:nvPr>
            <p:ph idx="1"/>
            <p:extLst>
              <p:ext uri="{D42A27DB-BD31-4B8C-83A1-F6EECF244321}">
                <p14:modId xmlns:p14="http://schemas.microsoft.com/office/powerpoint/2010/main" val="401393349"/>
              </p:ext>
            </p:extLst>
          </p:nvPr>
        </p:nvGraphicFramePr>
        <p:xfrm>
          <a:off x="4955522" y="470925"/>
          <a:ext cx="7100490"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860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1" descr="Title 2">
            <a:extLst>
              <a:ext uri="{FF2B5EF4-FFF2-40B4-BE49-F238E27FC236}">
                <a16:creationId xmlns:a16="http://schemas.microsoft.com/office/drawing/2014/main" id="{549F021A-46F0-412F-B147-D0FC45DC8C3F}"/>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p>
            <a:pPr algn="r"/>
            <a:r>
              <a:rPr lang="en-US" altLang="en-US" sz="4400" kern="1200">
                <a:solidFill>
                  <a:schemeClr val="accent1"/>
                </a:solidFill>
                <a:latin typeface="+mj-lt"/>
                <a:ea typeface="+mj-ea"/>
                <a:cs typeface="+mj-cs"/>
              </a:rPr>
              <a:t>Organisation at the practice </a:t>
            </a:r>
          </a:p>
        </p:txBody>
      </p:sp>
      <p:cxnSp>
        <p:nvCxnSpPr>
          <p:cNvPr id="25606" name="Straight Connector 137">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603" name="Text Box 2" descr="Content Placeholder 1">
            <a:extLst>
              <a:ext uri="{FF2B5EF4-FFF2-40B4-BE49-F238E27FC236}">
                <a16:creationId xmlns:a16="http://schemas.microsoft.com/office/drawing/2014/main" id="{D3928082-C1BA-4DFC-8022-52611070ECFE}"/>
              </a:ext>
            </a:extLst>
          </p:cNvPr>
          <p:cNvSpPr txBox="1">
            <a:spLocks/>
          </p:cNvSpPr>
          <p:nvPr/>
        </p:nvSpPr>
        <p:spPr bwMode="auto">
          <a:xfrm>
            <a:off x="4654296" y="1118625"/>
            <a:ext cx="7106291"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lvl1pPr marL="298450" indent="-298450" defTabSz="442913" eaLnBrk="0">
              <a:defRPr>
                <a:solidFill>
                  <a:srgbClr val="000000"/>
                </a:solidFill>
                <a:latin typeface="Segoe UI" pitchFamily="34" charset="0"/>
                <a:cs typeface="Segoe UI" pitchFamily="34" charset="0"/>
                <a:sym typeface="Segoe UI" pitchFamily="34" charset="0"/>
              </a:defRPr>
            </a:lvl1pPr>
            <a:lvl2pPr marL="742950" indent="-285750" defTabSz="442913" eaLnBrk="0">
              <a:defRPr>
                <a:solidFill>
                  <a:srgbClr val="000000"/>
                </a:solidFill>
                <a:latin typeface="Segoe UI" pitchFamily="34" charset="0"/>
                <a:cs typeface="Segoe UI" pitchFamily="34" charset="0"/>
                <a:sym typeface="Segoe UI" pitchFamily="34" charset="0"/>
              </a:defRPr>
            </a:lvl2pPr>
            <a:lvl3pPr marL="1143000" indent="-228600" defTabSz="442913" eaLnBrk="0">
              <a:defRPr>
                <a:solidFill>
                  <a:srgbClr val="000000"/>
                </a:solidFill>
                <a:latin typeface="Segoe UI" pitchFamily="34" charset="0"/>
                <a:cs typeface="Segoe UI" pitchFamily="34" charset="0"/>
                <a:sym typeface="Segoe UI" pitchFamily="34" charset="0"/>
              </a:defRPr>
            </a:lvl3pPr>
            <a:lvl4pPr marL="1600200" indent="-228600" defTabSz="442913" eaLnBrk="0">
              <a:defRPr>
                <a:solidFill>
                  <a:srgbClr val="000000"/>
                </a:solidFill>
                <a:latin typeface="Segoe UI" pitchFamily="34" charset="0"/>
                <a:cs typeface="Segoe UI" pitchFamily="34" charset="0"/>
                <a:sym typeface="Segoe UI" pitchFamily="34" charset="0"/>
              </a:defRPr>
            </a:lvl4pPr>
            <a:lvl5pPr marL="2057400" indent="-228600" defTabSz="442913" eaLnBrk="0">
              <a:defRPr>
                <a:solidFill>
                  <a:srgbClr val="000000"/>
                </a:solidFill>
                <a:latin typeface="Segoe UI" pitchFamily="34" charset="0"/>
                <a:cs typeface="Segoe UI" pitchFamily="34" charset="0"/>
                <a:sym typeface="Segoe UI" pitchFamily="34" charset="0"/>
              </a:defRPr>
            </a:lvl5pPr>
            <a:lvl6pPr marL="25146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6pPr>
            <a:lvl7pPr marL="29718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7pPr>
            <a:lvl8pPr marL="34290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8pPr>
            <a:lvl9pPr marL="3886200" indent="-228600" defTabSz="442913" eaLnBrk="0" fontAlgn="base" hangingPunct="0">
              <a:spcBef>
                <a:spcPct val="0"/>
              </a:spcBef>
              <a:spcAft>
                <a:spcPct val="0"/>
              </a:spcAft>
              <a:defRPr>
                <a:solidFill>
                  <a:srgbClr val="000000"/>
                </a:solidFill>
                <a:latin typeface="Segoe UI" pitchFamily="34" charset="0"/>
                <a:cs typeface="Segoe UI" pitchFamily="34" charset="0"/>
                <a:sym typeface="Segoe UI" pitchFamily="34" charset="0"/>
              </a:defRPr>
            </a:lvl9pPr>
          </a:lstStyle>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Consider a Deputy. You cannot delay dealing with a complaint or updating a complainant because the Complaints Manager is ‘away’.</a:t>
            </a:r>
          </a:p>
          <a:p>
            <a:pPr marL="114300"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Practice should make an annual report on complaints available to the commissioning body upon request.</a:t>
            </a:r>
          </a:p>
          <a:p>
            <a:pPr marL="571489"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KO41b data return on complaints is published by NHS Digital (now part of NHSE) annually.</a:t>
            </a:r>
          </a:p>
          <a:p>
            <a:pPr marL="571489" indent="-342900" defTabSz="914400" eaLnBrk="1">
              <a:lnSpc>
                <a:spcPct val="90000"/>
              </a:lnSpc>
              <a:spcBef>
                <a:spcPts val="400"/>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a:p>
            <a:pPr marL="571489" indent="-342900" defTabSz="914400" eaLnBrk="1">
              <a:lnSpc>
                <a:spcPct val="90000"/>
              </a:lnSpc>
              <a:spcBef>
                <a:spcPts val="400"/>
              </a:spcBef>
              <a:buSzPct val="100000"/>
              <a:buFont typeface="Wingdings" panose="05000000000000000000" pitchFamily="2" charset="2"/>
              <a:buChar char="§"/>
              <a:defRPr/>
            </a:pPr>
            <a:r>
              <a:rPr lang="en-US" altLang="en-US" sz="2200" kern="1200" dirty="0">
                <a:solidFill>
                  <a:schemeClr val="tx1"/>
                </a:solidFill>
                <a:latin typeface="+mn-lt"/>
                <a:ea typeface="+mn-ea"/>
                <a:cs typeface="+mn-cs"/>
              </a:rPr>
              <a:t>When staff leave, retain contact details – they don’t leave their complaints behind – they have a duty to comply, but the practice is responsible for investigating and responding.</a:t>
            </a:r>
          </a:p>
          <a:p>
            <a:pPr marL="412750" indent="-342900" defTabSz="914400" eaLnBrk="1">
              <a:lnSpc>
                <a:spcPct val="90000"/>
              </a:lnSpc>
              <a:spcBef>
                <a:spcPts val="533"/>
              </a:spcBef>
              <a:buFont typeface="Wingdings" panose="05000000000000000000" pitchFamily="2" charset="2"/>
              <a:buChar char="§"/>
              <a:defRPr/>
            </a:pPr>
            <a:endParaRPr lang="en-US" altLang="en-US" sz="2200" kern="1200" dirty="0">
              <a:solidFill>
                <a:schemeClr val="tx1"/>
              </a:solidFill>
              <a:latin typeface="+mn-lt"/>
              <a:ea typeface="+mn-ea"/>
              <a:cs typeface="+mn-cs"/>
            </a:endParaRPr>
          </a:p>
          <a:p>
            <a:pPr marL="412750" indent="-342900" defTabSz="914400" eaLnBrk="1">
              <a:lnSpc>
                <a:spcPct val="90000"/>
              </a:lnSpc>
              <a:spcBef>
                <a:spcPts val="533"/>
              </a:spcBef>
              <a:buSzPct val="100000"/>
              <a:buFont typeface="Wingdings" panose="05000000000000000000" pitchFamily="2" charset="2"/>
              <a:buChar char="§"/>
              <a:defRPr/>
            </a:pPr>
            <a:endParaRPr lang="en-US" altLang="en-US" sz="2200" kern="1200" dirty="0">
              <a:solidFill>
                <a:schemeClr val="tx1"/>
              </a:solidFill>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F7E004-33AB-7619-9A0B-DE718ABB543A}"/>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1D3F1CDD-50E7-2C13-EC79-E72E7A5B3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38CD9E8F-D20C-14D7-49A5-F0B0F2DC62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21539AD6-4E07-391D-2630-47CDC157E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FAB9ECB1-35AF-3F17-0B36-08EE454C2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FF1B1E9E-1C57-3C05-BFB1-EA1B35638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5EE48C2D-3362-065A-E9E8-71EA04FE3B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BCBB0350-DF64-A8D7-C581-EF82B02D32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B09A9B75-B010-6BF1-44A0-7371F158B5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73B2F7CD-73A3-E456-A389-A3FEFF106F8B}"/>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50556B3B-120D-6ED1-8FCC-E7B98A52553D}"/>
              </a:ext>
            </a:extLst>
          </p:cNvPr>
          <p:cNvGraphicFramePr/>
          <p:nvPr>
            <p:extLst>
              <p:ext uri="{D42A27DB-BD31-4B8C-83A1-F6EECF244321}">
                <p14:modId xmlns:p14="http://schemas.microsoft.com/office/powerpoint/2010/main" val="1786770455"/>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417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2531" name="Rectangle 2" descr="Title 2">
            <a:extLst>
              <a:ext uri="{FF2B5EF4-FFF2-40B4-BE49-F238E27FC236}">
                <a16:creationId xmlns:a16="http://schemas.microsoft.com/office/drawing/2014/main" id="{9CA7959F-E176-4D07-87DB-E63F9D2820C7}"/>
              </a:ext>
            </a:extLst>
          </p:cNvPr>
          <p:cNvSpPr>
            <a:spLocks noGrp="1"/>
          </p:cNvSpPr>
          <p:nvPr>
            <p:ph type="title" idx="4294967295"/>
          </p:nvPr>
        </p:nvSpPr>
        <p:spPr bwMode="auto">
          <a:xfrm>
            <a:off x="211015" y="685800"/>
            <a:ext cx="3410665" cy="51054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491054"/>
            <a:r>
              <a:rPr lang="en-US" altLang="en-US" sz="3400" dirty="0">
                <a:solidFill>
                  <a:srgbClr val="FFFFFF"/>
                </a:solidFill>
              </a:rPr>
              <a:t>Acknowledgement</a:t>
            </a:r>
          </a:p>
        </p:txBody>
      </p:sp>
      <p:graphicFrame>
        <p:nvGraphicFramePr>
          <p:cNvPr id="22533" name="Rectangle 1" descr="Content Placeholder 1">
            <a:extLst>
              <a:ext uri="{FF2B5EF4-FFF2-40B4-BE49-F238E27FC236}">
                <a16:creationId xmlns:a16="http://schemas.microsoft.com/office/drawing/2014/main" id="{498B4F50-1709-48C2-B024-79C34B3B6F3B}"/>
              </a:ext>
            </a:extLst>
          </p:cNvPr>
          <p:cNvGraphicFramePr/>
          <p:nvPr>
            <p:extLst>
              <p:ext uri="{D42A27DB-BD31-4B8C-83A1-F6EECF244321}">
                <p14:modId xmlns:p14="http://schemas.microsoft.com/office/powerpoint/2010/main" val="127644703"/>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5" name="Rectangle 2" descr="Title 2">
            <a:extLst>
              <a:ext uri="{FF2B5EF4-FFF2-40B4-BE49-F238E27FC236}">
                <a16:creationId xmlns:a16="http://schemas.microsoft.com/office/drawing/2014/main" id="{FCD777EE-A36E-47EE-88DE-64AE33A2012A}"/>
              </a:ext>
            </a:extLst>
          </p:cNvPr>
          <p:cNvSpPr>
            <a:spLocks noGrp="1"/>
          </p:cNvSpPr>
          <p:nvPr>
            <p:ph type="title" idx="4294967295"/>
          </p:nvPr>
        </p:nvSpPr>
        <p:spPr bwMode="auto">
          <a:xfrm>
            <a:off x="838200" y="365125"/>
            <a:ext cx="10515600"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fontScale="90000"/>
          </a:bodyPr>
          <a:lstStyle/>
          <a:p>
            <a:pPr defTabSz="558786"/>
            <a:r>
              <a:rPr lang="en-US" altLang="en-US" dirty="0">
                <a:solidFill>
                  <a:schemeClr val="accent1"/>
                </a:solidFill>
              </a:rPr>
              <a:t>Remember they are human</a:t>
            </a:r>
            <a:br>
              <a:rPr lang="en-US" altLang="en-US" dirty="0">
                <a:solidFill>
                  <a:schemeClr val="accent1"/>
                </a:solidFill>
              </a:rPr>
            </a:br>
            <a:r>
              <a:rPr lang="en-US" altLang="en-US" dirty="0">
                <a:solidFill>
                  <a:schemeClr val="accent1"/>
                </a:solidFill>
              </a:rPr>
              <a:t>Let them know you are listening - EARS</a:t>
            </a:r>
            <a:endParaRPr lang="en-US" altLang="en-US" sz="4400" dirty="0">
              <a:solidFill>
                <a:schemeClr val="accent1"/>
              </a:solidFill>
            </a:endParaRPr>
          </a:p>
        </p:txBody>
      </p:sp>
      <p:graphicFrame>
        <p:nvGraphicFramePr>
          <p:cNvPr id="23557" name="Rectangle 1" descr="Content Placeholder 1">
            <a:extLst>
              <a:ext uri="{FF2B5EF4-FFF2-40B4-BE49-F238E27FC236}">
                <a16:creationId xmlns:a16="http://schemas.microsoft.com/office/drawing/2014/main" id="{1FE648C9-F89C-46E2-92A3-E97B35860B35}"/>
              </a:ext>
            </a:extLst>
          </p:cNvPr>
          <p:cNvGraphicFramePr/>
          <p:nvPr>
            <p:extLst>
              <p:ext uri="{D42A27DB-BD31-4B8C-83A1-F6EECF244321}">
                <p14:modId xmlns:p14="http://schemas.microsoft.com/office/powerpoint/2010/main" val="15911594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38200" y="631825"/>
            <a:ext cx="10515600"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dirty="0">
                <a:solidFill>
                  <a:schemeClr val="accent1"/>
                </a:solidFill>
              </a:rPr>
              <a:t>Investigation - first steps</a:t>
            </a:r>
            <a:endParaRPr lang="en-US" altLang="en-US" sz="4400" dirty="0">
              <a:solidFill>
                <a:schemeClr val="accent1"/>
              </a:solidFill>
            </a:endParaRPr>
          </a:p>
        </p:txBody>
      </p:sp>
      <p:sp>
        <p:nvSpPr>
          <p:cNvPr id="28674" name="Rectangle 1" descr="Content Placeholder 1">
            <a:extLst>
              <a:ext uri="{FF2B5EF4-FFF2-40B4-BE49-F238E27FC236}">
                <a16:creationId xmlns:a16="http://schemas.microsoft.com/office/drawing/2014/main" id="{6B583F69-9F73-4747-B009-409BAE99C111}"/>
              </a:ext>
            </a:extLst>
          </p:cNvPr>
          <p:cNvSpPr>
            <a:spLocks noGrp="1"/>
          </p:cNvSpPr>
          <p:nvPr>
            <p:ph type="body" idx="4294967295"/>
          </p:nvPr>
        </p:nvSpPr>
        <p:spPr bwMode="auto">
          <a:xfrm>
            <a:off x="627184" y="2029264"/>
            <a:ext cx="11032236" cy="38717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Who is complaining - Do you have consent? </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Take a highlighter pen and identify every issue requiring a comment/response.</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Identify who needs to answer each of the above.</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Is there a need for independence?</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Get the records and any additional information you may need. </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Suspend your assumptions – </a:t>
            </a:r>
            <a:r>
              <a:rPr lang="en-US" altLang="en-US" sz="2400" i="1" dirty="0">
                <a:latin typeface="Arial" pitchFamily="34" charset="0"/>
                <a:cs typeface="Arial" pitchFamily="34" charset="0"/>
                <a:sym typeface="Arial" pitchFamily="34" charset="0"/>
              </a:rPr>
              <a:t>“my staff would never…..”</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Identify if any other </a:t>
            </a:r>
            <a:r>
              <a:rPr lang="en-US" altLang="en-US" sz="2400" dirty="0" err="1">
                <a:latin typeface="Arial" pitchFamily="34" charset="0"/>
                <a:cs typeface="Arial" pitchFamily="34" charset="0"/>
                <a:sym typeface="Arial" pitchFamily="34" charset="0"/>
              </a:rPr>
              <a:t>organisations</a:t>
            </a:r>
            <a:r>
              <a:rPr lang="en-US" altLang="en-US" sz="2400" dirty="0">
                <a:latin typeface="Arial" pitchFamily="34" charset="0"/>
                <a:cs typeface="Arial" pitchFamily="34" charset="0"/>
                <a:sym typeface="Arial" pitchFamily="34" charset="0"/>
              </a:rPr>
              <a:t> are involved.</a:t>
            </a:r>
          </a:p>
          <a:p>
            <a:pPr defTabSz="533387">
              <a:spcBef>
                <a:spcPts val="400"/>
              </a:spcBef>
              <a:buFont typeface="Wingdings" panose="05000000000000000000" pitchFamily="2" charset="2"/>
              <a:buChar char="§"/>
              <a:defRPr/>
            </a:pPr>
            <a:r>
              <a:rPr lang="en-US" altLang="en-US" sz="2400" dirty="0">
                <a:latin typeface="Arial" pitchFamily="34" charset="0"/>
                <a:cs typeface="Arial" pitchFamily="34" charset="0"/>
                <a:sym typeface="Arial" pitchFamily="34" charset="0"/>
              </a:rPr>
              <a:t>Don’t be afraid to ask the complainant if you need more information.</a:t>
            </a:r>
          </a:p>
          <a:p>
            <a:pPr defTabSz="533387">
              <a:spcBef>
                <a:spcPts val="400"/>
              </a:spcBef>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a:p>
            <a:pPr defTabSz="533387">
              <a:spcBef>
                <a:spcPts val="400"/>
              </a:spcBef>
              <a:buFont typeface="Wingdings" panose="05000000000000000000" pitchFamily="2" charset="2"/>
              <a:buChar char="§"/>
              <a:defRPr/>
            </a:pPr>
            <a:r>
              <a:rPr lang="en-US" altLang="en-US" sz="2400" i="1" dirty="0">
                <a:latin typeface="Arial" pitchFamily="34" charset="0"/>
                <a:cs typeface="Arial" pitchFamily="34" charset="0"/>
                <a:sym typeface="Arial" pitchFamily="34" charset="0"/>
              </a:rPr>
              <a:t>What happened Vs What should have happened</a:t>
            </a:r>
          </a:p>
          <a:p>
            <a:pPr defTabSz="533387">
              <a:spcBef>
                <a:spcPts val="400"/>
              </a:spcBef>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24</a:t>
            </a:fld>
            <a:endParaRPr lang="en-US" altLang="en-US" sz="1600">
              <a:solidFill>
                <a:srgbClr val="005EB8"/>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38200" y="631825"/>
            <a:ext cx="10515600"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dirty="0">
                <a:solidFill>
                  <a:schemeClr val="accent1"/>
                </a:solidFill>
              </a:rPr>
              <a:t>Investigate fully – What actually happened?</a:t>
            </a:r>
          </a:p>
        </p:txBody>
      </p:sp>
      <p:sp>
        <p:nvSpPr>
          <p:cNvPr id="28674" name="Rectangle 1" descr="Content Placeholder 1">
            <a:extLst>
              <a:ext uri="{FF2B5EF4-FFF2-40B4-BE49-F238E27FC236}">
                <a16:creationId xmlns:a16="http://schemas.microsoft.com/office/drawing/2014/main" id="{6B583F69-9F73-4747-B009-409BAE99C111}"/>
              </a:ext>
            </a:extLst>
          </p:cNvPr>
          <p:cNvSpPr>
            <a:spLocks noGrp="1"/>
          </p:cNvSpPr>
          <p:nvPr>
            <p:ph type="body" idx="4294967295"/>
          </p:nvPr>
        </p:nvSpPr>
        <p:spPr bwMode="auto">
          <a:xfrm>
            <a:off x="627184" y="2029264"/>
            <a:ext cx="11032236" cy="38717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Consider the use of statements – advise staff to seek advice early.</a:t>
            </a:r>
          </a:p>
          <a:p>
            <a:pPr marL="0"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 </a:t>
            </a: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Do the statements correlate with the notes?</a:t>
            </a: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Do you need more information from other agencies?</a:t>
            </a: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Prepare a detailed, factual, chronological account of what happened.</a:t>
            </a: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25</a:t>
            </a:fld>
            <a:endParaRPr lang="en-US" altLang="en-US" sz="1600">
              <a:solidFill>
                <a:srgbClr val="005EB8"/>
              </a:solidFill>
            </a:endParaRPr>
          </a:p>
        </p:txBody>
      </p:sp>
    </p:spTree>
    <p:extLst>
      <p:ext uri="{BB962C8B-B14F-4D97-AF65-F5344CB8AC3E}">
        <p14:creationId xmlns:p14="http://schemas.microsoft.com/office/powerpoint/2010/main" val="875035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697520" y="631825"/>
            <a:ext cx="10922391" cy="13255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Autofit/>
          </a:bodyPr>
          <a:lstStyle/>
          <a:p>
            <a:pPr eaLnBrk="1"/>
            <a:r>
              <a:rPr lang="en-US" altLang="en-US" dirty="0">
                <a:solidFill>
                  <a:schemeClr val="accent1"/>
                </a:solidFill>
              </a:rPr>
              <a:t>Investigate fully – What should have happened?</a:t>
            </a:r>
          </a:p>
        </p:txBody>
      </p:sp>
      <p:sp>
        <p:nvSpPr>
          <p:cNvPr id="28674" name="Rectangle 1" descr="Content Placeholder 1">
            <a:extLst>
              <a:ext uri="{FF2B5EF4-FFF2-40B4-BE49-F238E27FC236}">
                <a16:creationId xmlns:a16="http://schemas.microsoft.com/office/drawing/2014/main" id="{6B583F69-9F73-4747-B009-409BAE99C111}"/>
              </a:ext>
            </a:extLst>
          </p:cNvPr>
          <p:cNvSpPr>
            <a:spLocks noGrp="1"/>
          </p:cNvSpPr>
          <p:nvPr>
            <p:ph type="body" idx="4294967295"/>
          </p:nvPr>
        </p:nvSpPr>
        <p:spPr bwMode="auto">
          <a:xfrm>
            <a:off x="627184" y="2029264"/>
            <a:ext cx="11032236" cy="38717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What is the complainant right about?</a:t>
            </a:r>
          </a:p>
          <a:p>
            <a:pPr marL="0"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 </a:t>
            </a: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Offer an apology if appropriate</a:t>
            </a: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Is there a remedy needed?</a:t>
            </a: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Highlight what the learning points are and what action will follow. </a:t>
            </a: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26</a:t>
            </a:fld>
            <a:endParaRPr lang="en-US" altLang="en-US" sz="1600">
              <a:solidFill>
                <a:srgbClr val="005EB8"/>
              </a:solidFill>
            </a:endParaRPr>
          </a:p>
        </p:txBody>
      </p:sp>
    </p:spTree>
    <p:extLst>
      <p:ext uri="{BB962C8B-B14F-4D97-AF65-F5344CB8AC3E}">
        <p14:creationId xmlns:p14="http://schemas.microsoft.com/office/powerpoint/2010/main" val="119140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a:solidFill>
                  <a:srgbClr val="FFFFFF"/>
                </a:solidFill>
              </a:rPr>
              <a:t>Formulate your response</a:t>
            </a: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27</a:t>
            </a:fld>
            <a:endParaRPr lang="en-US" altLang="en-US" sz="1600">
              <a:solidFill>
                <a:srgbClr val="005EB8"/>
              </a:solidFill>
            </a:endParaRPr>
          </a:p>
        </p:txBody>
      </p:sp>
      <p:graphicFrame>
        <p:nvGraphicFramePr>
          <p:cNvPr id="28676" name="Rectangle 1" descr="Content Placeholder 1">
            <a:extLst>
              <a:ext uri="{FF2B5EF4-FFF2-40B4-BE49-F238E27FC236}">
                <a16:creationId xmlns:a16="http://schemas.microsoft.com/office/drawing/2014/main" id="{22482439-F7F6-4D3C-A8F5-5402F4888A0B}"/>
              </a:ext>
            </a:extLst>
          </p:cNvPr>
          <p:cNvGraphicFramePr/>
          <p:nvPr>
            <p:extLst>
              <p:ext uri="{D42A27DB-BD31-4B8C-83A1-F6EECF244321}">
                <p14:modId xmlns:p14="http://schemas.microsoft.com/office/powerpoint/2010/main" val="184241786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5230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a:solidFill>
                  <a:srgbClr val="FFFFFF"/>
                </a:solidFill>
              </a:rPr>
              <a:t>Formulate your response</a:t>
            </a: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28</a:t>
            </a:fld>
            <a:endParaRPr lang="en-US" altLang="en-US" sz="1600">
              <a:solidFill>
                <a:srgbClr val="005EB8"/>
              </a:solidFill>
            </a:endParaRPr>
          </a:p>
        </p:txBody>
      </p:sp>
      <p:graphicFrame>
        <p:nvGraphicFramePr>
          <p:cNvPr id="28676" name="Rectangle 1" descr="Content Placeholder 1">
            <a:extLst>
              <a:ext uri="{FF2B5EF4-FFF2-40B4-BE49-F238E27FC236}">
                <a16:creationId xmlns:a16="http://schemas.microsoft.com/office/drawing/2014/main" id="{22482439-F7F6-4D3C-A8F5-5402F4888A0B}"/>
              </a:ext>
            </a:extLst>
          </p:cNvPr>
          <p:cNvGraphicFramePr/>
          <p:nvPr>
            <p:extLst>
              <p:ext uri="{D42A27DB-BD31-4B8C-83A1-F6EECF244321}">
                <p14:modId xmlns:p14="http://schemas.microsoft.com/office/powerpoint/2010/main" val="343473781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2286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a:solidFill>
                  <a:srgbClr val="FFFFFF"/>
                </a:solidFill>
              </a:rPr>
              <a:t>Formulate your response</a:t>
            </a: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29</a:t>
            </a:fld>
            <a:endParaRPr lang="en-US" altLang="en-US" sz="1600">
              <a:solidFill>
                <a:srgbClr val="005EB8"/>
              </a:solidFill>
            </a:endParaRPr>
          </a:p>
        </p:txBody>
      </p:sp>
      <p:graphicFrame>
        <p:nvGraphicFramePr>
          <p:cNvPr id="28676" name="Rectangle 1" descr="Content Placeholder 1">
            <a:extLst>
              <a:ext uri="{FF2B5EF4-FFF2-40B4-BE49-F238E27FC236}">
                <a16:creationId xmlns:a16="http://schemas.microsoft.com/office/drawing/2014/main" id="{22482439-F7F6-4D3C-A8F5-5402F4888A0B}"/>
              </a:ext>
            </a:extLst>
          </p:cNvPr>
          <p:cNvGraphicFramePr/>
          <p:nvPr>
            <p:extLst>
              <p:ext uri="{D42A27DB-BD31-4B8C-83A1-F6EECF244321}">
                <p14:modId xmlns:p14="http://schemas.microsoft.com/office/powerpoint/2010/main" val="177418955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06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F2A4E054-6351-48FD-8D30-B86ED65D7BCE}"/>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476237F8-49AF-42E9-B315-3E3958BF7450}"/>
              </a:ext>
            </a:extLst>
          </p:cNvPr>
          <p:cNvGraphicFramePr/>
          <p:nvPr>
            <p:extLst>
              <p:ext uri="{D42A27DB-BD31-4B8C-83A1-F6EECF244321}">
                <p14:modId xmlns:p14="http://schemas.microsoft.com/office/powerpoint/2010/main" val="1898861683"/>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6156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a:solidFill>
                  <a:srgbClr val="FFFFFF"/>
                </a:solidFill>
              </a:rPr>
              <a:t>Formulate your response</a:t>
            </a: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30</a:t>
            </a:fld>
            <a:endParaRPr lang="en-US" altLang="en-US" sz="1600">
              <a:solidFill>
                <a:srgbClr val="005EB8"/>
              </a:solidFill>
            </a:endParaRPr>
          </a:p>
        </p:txBody>
      </p:sp>
      <p:graphicFrame>
        <p:nvGraphicFramePr>
          <p:cNvPr id="28676" name="Rectangle 1" descr="Content Placeholder 1">
            <a:extLst>
              <a:ext uri="{FF2B5EF4-FFF2-40B4-BE49-F238E27FC236}">
                <a16:creationId xmlns:a16="http://schemas.microsoft.com/office/drawing/2014/main" id="{22482439-F7F6-4D3C-A8F5-5402F4888A0B}"/>
              </a:ext>
            </a:extLst>
          </p:cNvPr>
          <p:cNvGraphicFramePr/>
          <p:nvPr>
            <p:extLst>
              <p:ext uri="{D42A27DB-BD31-4B8C-83A1-F6EECF244321}">
                <p14:modId xmlns:p14="http://schemas.microsoft.com/office/powerpoint/2010/main" val="35893410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8748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Freeform: Shape 75">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eaLnBrk="1"/>
            <a:r>
              <a:rPr lang="en-US" altLang="en-US" sz="4400">
                <a:solidFill>
                  <a:srgbClr val="FFFFFF"/>
                </a:solidFill>
              </a:rPr>
              <a:t>Formulate your response</a:t>
            </a: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31</a:t>
            </a:fld>
            <a:endParaRPr lang="en-US" altLang="en-US" sz="1600">
              <a:solidFill>
                <a:srgbClr val="005EB8"/>
              </a:solidFill>
            </a:endParaRPr>
          </a:p>
        </p:txBody>
      </p:sp>
      <p:graphicFrame>
        <p:nvGraphicFramePr>
          <p:cNvPr id="28676" name="Rectangle 1" descr="Content Placeholder 1">
            <a:extLst>
              <a:ext uri="{FF2B5EF4-FFF2-40B4-BE49-F238E27FC236}">
                <a16:creationId xmlns:a16="http://schemas.microsoft.com/office/drawing/2014/main" id="{22482439-F7F6-4D3C-A8F5-5402F4888A0B}"/>
              </a:ext>
            </a:extLst>
          </p:cNvPr>
          <p:cNvGraphicFramePr/>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5149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A028A1-A036-893D-1CA1-2E26B4F2F319}"/>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F94F8EE9-69E7-DEFF-3D60-011A606FC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B018A7C7-BB4F-1727-16D8-1D46BFE40D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DF1B6D38-6F3B-6AFA-8E5C-FC5C9E9D5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7E341172-4E77-D0BC-B4D5-98B92735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F86DFC4F-BA26-7653-54A5-96CE3A9BD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8FB0EBB1-6EA1-0B67-A6AD-0AD9820DE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0A490EFB-E2CA-A0C2-30E7-73B4846A0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D637EB14-1EEA-7640-44C5-C733745B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425F02F6-236D-375A-2760-79EAA847B401}"/>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382C61E5-EF75-C992-E9D9-D326FCFB162C}"/>
              </a:ext>
            </a:extLst>
          </p:cNvPr>
          <p:cNvGraphicFramePr/>
          <p:nvPr>
            <p:extLst>
              <p:ext uri="{D42A27DB-BD31-4B8C-83A1-F6EECF244321}">
                <p14:modId xmlns:p14="http://schemas.microsoft.com/office/powerpoint/2010/main" val="2622724647"/>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47921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84B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
            <a:extLst>
              <a:ext uri="{FF2B5EF4-FFF2-40B4-BE49-F238E27FC236}">
                <a16:creationId xmlns:a16="http://schemas.microsoft.com/office/drawing/2014/main" id="{30C1926C-5C40-4696-A2D9-D40BB1018A82}"/>
              </a:ext>
            </a:extLst>
          </p:cNvPr>
          <p:cNvSpPr>
            <a:spLocks noGrp="1"/>
          </p:cNvSpPr>
          <p:nvPr>
            <p:ph type="title" idx="4294967295"/>
          </p:nvPr>
        </p:nvSpPr>
        <p:spPr bwMode="auto">
          <a:xfrm>
            <a:off x="524256" y="4767072"/>
            <a:ext cx="6594189" cy="162521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25400" tIns="25400" rIns="25400" bIns="25400" rtlCol="0">
            <a:normAutofit/>
          </a:bodyPr>
          <a:lstStyle/>
          <a:p>
            <a:pPr algn="r" defTabSz="412740">
              <a:defRPr/>
            </a:pPr>
            <a:r>
              <a:rPr lang="en-US" altLang="en-US" sz="4400">
                <a:solidFill>
                  <a:srgbClr val="FFFFFF"/>
                </a:solidFill>
                <a:sym typeface="Helvetica Neue Medium" charset="0"/>
              </a:rPr>
              <a:t>Journalist Frank Gardner</a:t>
            </a:r>
          </a:p>
        </p:txBody>
      </p:sp>
      <p:pic>
        <p:nvPicPr>
          <p:cNvPr id="28675" name="Picture 7">
            <a:extLst>
              <a:ext uri="{FF2B5EF4-FFF2-40B4-BE49-F238E27FC236}">
                <a16:creationId xmlns:a16="http://schemas.microsoft.com/office/drawing/2014/main" id="{940F0B02-1330-4312-B496-79A99B63DF15}"/>
              </a:ext>
            </a:extLst>
          </p:cNvPr>
          <p:cNvPicPr>
            <a:picLocks noChangeAspect="1"/>
          </p:cNvPicPr>
          <p:nvPr/>
        </p:nvPicPr>
        <p:blipFill rotWithShape="1">
          <a:blip r:embed="rId2">
            <a:extLst>
              <a:ext uri="{28A0092B-C50C-407E-A947-70E740481C1C}">
                <a14:useLocalDpi xmlns:a14="http://schemas.microsoft.com/office/drawing/2010/main" val="0"/>
              </a:ext>
            </a:extLst>
          </a:blip>
          <a:srcRect l="3338"/>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7" name="Rectangle 13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018" name="Rectangle 2">
            <a:extLst>
              <a:ext uri="{FF2B5EF4-FFF2-40B4-BE49-F238E27FC236}">
                <a16:creationId xmlns:a16="http://schemas.microsoft.com/office/drawing/2014/main" id="{62E7198B-2CF6-4802-BE1C-2C0AE60D4BA0}"/>
              </a:ext>
            </a:extLst>
          </p:cNvPr>
          <p:cNvSpPr>
            <a:spLocks noGrp="1"/>
          </p:cNvSpPr>
          <p:nvPr>
            <p:ph type="body" idx="4294967295"/>
          </p:nvPr>
        </p:nvSpPr>
        <p:spPr bwMode="auto">
          <a:xfrm>
            <a:off x="8029319" y="917725"/>
            <a:ext cx="3424739" cy="48523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25400" tIns="25400" rIns="25400" bIns="25400" rtlCol="0" anchor="ctr">
            <a:normAutofit/>
          </a:bodyPr>
          <a:lstStyle/>
          <a:p>
            <a:pPr marL="0" indent="0" defTabSz="412740">
              <a:spcBef>
                <a:spcPts val="2933"/>
              </a:spcBef>
              <a:buNone/>
              <a:defRPr/>
            </a:pPr>
            <a:r>
              <a:rPr lang="en-US" altLang="en-US" dirty="0">
                <a:solidFill>
                  <a:srgbClr val="FFFFFF"/>
                </a:solidFill>
                <a:latin typeface="+mj-lt"/>
                <a:sym typeface="Helvetica Neue" charset="0"/>
              </a:rPr>
              <a:t>Complaining about Heathrow airport losing his wheelchair and being abandoned on plane for nearly 2hrs…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21CD688-3B17-44F5-BA36-83EEB212F4FB}"/>
              </a:ext>
            </a:extLst>
          </p:cNvPr>
          <p:cNvSpPr>
            <a:spLocks noGrp="1"/>
          </p:cNvSpPr>
          <p:nvPr>
            <p:ph type="body" idx="4294967295"/>
          </p:nvPr>
        </p:nvSpPr>
        <p:spPr bwMode="auto">
          <a:xfrm>
            <a:off x="977901" y="1492251"/>
            <a:ext cx="10502900" cy="464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25400" tIns="25400" rIns="25400" bIns="25400" rtlCol="0" anchor="ctr">
            <a:normAutofit/>
          </a:bodyPr>
          <a:lstStyle/>
          <a:p>
            <a:pPr marL="0" indent="0" defTabSz="412740">
              <a:lnSpc>
                <a:spcPct val="100000"/>
              </a:lnSpc>
              <a:spcBef>
                <a:spcPts val="2933"/>
              </a:spcBef>
              <a:buNone/>
            </a:pPr>
            <a:endParaRPr lang="en-US" altLang="en-US" sz="2400">
              <a:solidFill>
                <a:srgbClr val="000000"/>
              </a:solidFill>
              <a:latin typeface="Helvetica Neue" charset="0"/>
              <a:sym typeface="Helvetica Neue" charset="0"/>
            </a:endParaRPr>
          </a:p>
          <a:p>
            <a:pPr marL="0" indent="0" defTabSz="412740">
              <a:lnSpc>
                <a:spcPct val="100000"/>
              </a:lnSpc>
              <a:spcBef>
                <a:spcPts val="2933"/>
              </a:spcBef>
              <a:buNone/>
            </a:pPr>
            <a:endParaRPr lang="en-US" altLang="en-US" sz="2400">
              <a:solidFill>
                <a:srgbClr val="004D80"/>
              </a:solidFill>
              <a:latin typeface="Helvetica Neue" charset="0"/>
              <a:sym typeface="Helvetica Neue" charset="0"/>
            </a:endParaRPr>
          </a:p>
        </p:txBody>
      </p:sp>
      <p:pic>
        <p:nvPicPr>
          <p:cNvPr id="116739" name="Picture 3">
            <a:extLst>
              <a:ext uri="{FF2B5EF4-FFF2-40B4-BE49-F238E27FC236}">
                <a16:creationId xmlns:a16="http://schemas.microsoft.com/office/drawing/2014/main" id="{C97C0ACA-6C69-4906-9EB0-9E6FE95CC78A}"/>
              </a:ext>
            </a:extLst>
          </p:cNvPr>
          <p:cNvPicPr>
            <a:picLocks noChangeAspect="1"/>
          </p:cNvPicPr>
          <p:nvPr/>
        </p:nvPicPr>
        <p:blipFill>
          <a:blip r:embed="rId2">
            <a:extLst>
              <a:ext uri="{28A0092B-C50C-407E-A947-70E740481C1C}">
                <a14:useLocalDpi xmlns:a14="http://schemas.microsoft.com/office/drawing/2010/main" val="0"/>
              </a:ext>
            </a:extLst>
          </a:blip>
          <a:srcRect l="966" r="966" b="51590"/>
          <a:stretch>
            <a:fillRect/>
          </a:stretch>
        </p:blipFill>
        <p:spPr bwMode="auto">
          <a:xfrm>
            <a:off x="317500" y="1322918"/>
            <a:ext cx="6451600" cy="24997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6741" name="Oval 5">
            <a:extLst>
              <a:ext uri="{FF2B5EF4-FFF2-40B4-BE49-F238E27FC236}">
                <a16:creationId xmlns:a16="http://schemas.microsoft.com/office/drawing/2014/main" id="{203CE8BA-97F8-45AF-8075-92C0B59A0377}"/>
              </a:ext>
            </a:extLst>
          </p:cNvPr>
          <p:cNvSpPr>
            <a:spLocks/>
          </p:cNvSpPr>
          <p:nvPr/>
        </p:nvSpPr>
        <p:spPr bwMode="auto">
          <a:xfrm>
            <a:off x="1583267" y="1873252"/>
            <a:ext cx="493184" cy="461433"/>
          </a:xfrm>
          <a:prstGeom prst="ellipse">
            <a:avLst/>
          </a:prstGeom>
          <a:noFill/>
          <a:ln w="12700" cap="flat" cmpd="sng">
            <a:solidFill>
              <a:srgbClr val="FF2600"/>
            </a:solidFill>
            <a:prstDash val="solid"/>
            <a:miter lim="400000"/>
            <a:headEnd type="none" w="med" len="med"/>
            <a:tailEnd type="none" w="med" len="med"/>
          </a:ln>
          <a:effectLst>
            <a:outerShdw blurRad="38100" dist="23000" dir="5400000" algn="ctr" rotWithShape="0">
              <a:srgbClr val="000000">
                <a:alpha val="34999"/>
              </a:srgbClr>
            </a:outerShdw>
          </a:effectLst>
          <a:extLst>
            <a:ext uri="{909E8E84-426E-40DD-AFC4-6F175D3DCCD1}">
              <a14:hiddenFill xmlns:a14="http://schemas.microsoft.com/office/drawing/2010/main">
                <a:solidFill>
                  <a:srgbClr val="FFFFFF"/>
                </a:solidFill>
              </a14:hiddenFill>
            </a:ext>
          </a:extLst>
        </p:spPr>
        <p:txBody>
          <a:bodyPr lIns="60960" rIns="60960" anchor="ctr"/>
          <a:lstStyle/>
          <a:p>
            <a:pPr eaLnBrk="1">
              <a:defRPr/>
            </a:pPr>
            <a:endParaRPr lang="en-US" altLang="en-US" sz="2400" dirty="0"/>
          </a:p>
        </p:txBody>
      </p:sp>
      <p:pic>
        <p:nvPicPr>
          <p:cNvPr id="116742" name="Picture 6">
            <a:extLst>
              <a:ext uri="{FF2B5EF4-FFF2-40B4-BE49-F238E27FC236}">
                <a16:creationId xmlns:a16="http://schemas.microsoft.com/office/drawing/2014/main" id="{B91CC5FC-9545-42E9-946A-C407DF285469}"/>
              </a:ext>
            </a:extLst>
          </p:cNvPr>
          <p:cNvPicPr>
            <a:picLocks noChangeAspect="1"/>
          </p:cNvPicPr>
          <p:nvPr/>
        </p:nvPicPr>
        <p:blipFill>
          <a:blip r:embed="rId2">
            <a:extLst>
              <a:ext uri="{28A0092B-C50C-407E-A947-70E740481C1C}">
                <a14:useLocalDpi xmlns:a14="http://schemas.microsoft.com/office/drawing/2010/main" val="0"/>
              </a:ext>
            </a:extLst>
          </a:blip>
          <a:srcRect t="45596"/>
          <a:stretch>
            <a:fillRect/>
          </a:stretch>
        </p:blipFill>
        <p:spPr bwMode="auto">
          <a:xfrm>
            <a:off x="4220634" y="3816351"/>
            <a:ext cx="6771217" cy="27580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702" name="Picture 7">
            <a:extLst>
              <a:ext uri="{FF2B5EF4-FFF2-40B4-BE49-F238E27FC236}">
                <a16:creationId xmlns:a16="http://schemas.microsoft.com/office/drawing/2014/main" id="{F283A665-0739-4A11-9EB4-4A22F0E597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51800" y="260351"/>
            <a:ext cx="3132667" cy="1761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0" name="Rectangle 3" descr="Title 3">
            <a:extLst>
              <a:ext uri="{FF2B5EF4-FFF2-40B4-BE49-F238E27FC236}">
                <a16:creationId xmlns:a16="http://schemas.microsoft.com/office/drawing/2014/main" id="{C123D777-9C7A-4EBA-B3C9-4E5BCF7C4945}"/>
              </a:ext>
            </a:extLst>
          </p:cNvPr>
          <p:cNvSpPr>
            <a:spLocks noGrp="1"/>
          </p:cNvSpPr>
          <p:nvPr>
            <p:ph type="title" idx="4294967295"/>
          </p:nvPr>
        </p:nvSpPr>
        <p:spPr bwMode="auto">
          <a:xfrm>
            <a:off x="501749" y="963877"/>
            <a:ext cx="3830813"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eaLnBrk="1"/>
            <a:r>
              <a:rPr lang="en-US" altLang="en-US" sz="4400" dirty="0">
                <a:solidFill>
                  <a:schemeClr val="accent1"/>
                </a:solidFill>
              </a:rPr>
              <a:t>No “ifs or buts”</a:t>
            </a:r>
          </a:p>
        </p:txBody>
      </p:sp>
      <p:cxnSp>
        <p:nvCxnSpPr>
          <p:cNvPr id="28677" name="Straight Connector 75">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8674" name="Rectangle 1" descr="Content Placeholder 1">
            <a:extLst>
              <a:ext uri="{FF2B5EF4-FFF2-40B4-BE49-F238E27FC236}">
                <a16:creationId xmlns:a16="http://schemas.microsoft.com/office/drawing/2014/main" id="{6B583F69-9F73-4747-B009-409BAE99C111}"/>
              </a:ext>
            </a:extLst>
          </p:cNvPr>
          <p:cNvSpPr>
            <a:spLocks noGrp="1"/>
          </p:cNvSpPr>
          <p:nvPr>
            <p:ph type="body" idx="4294967295"/>
          </p:nvPr>
        </p:nvSpPr>
        <p:spPr bwMode="auto">
          <a:xfrm>
            <a:off x="4654297" y="1091137"/>
            <a:ext cx="7035954" cy="62179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The complainant has told you that they are unhappy/upset/cross/worried. You don’t get to decide that they are not.</a:t>
            </a:r>
          </a:p>
          <a:p>
            <a:pPr marL="457200" lvl="1"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a:t>
            </a:r>
            <a:r>
              <a:rPr lang="en-US" altLang="en-US" sz="2400" i="1" dirty="0">
                <a:latin typeface="Arial" panose="020B0604020202020204" pitchFamily="34" charset="0"/>
                <a:cs typeface="Arial" panose="020B0604020202020204" pitchFamily="34" charset="0"/>
                <a:sym typeface="Arial" pitchFamily="34" charset="0"/>
              </a:rPr>
              <a:t>I’m sorry if you were upset….”</a:t>
            </a:r>
          </a:p>
          <a:p>
            <a:pPr marL="0"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 </a:t>
            </a: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Don’t ruin an apology with an excuse</a:t>
            </a:r>
          </a:p>
          <a:p>
            <a:pPr marL="457200" lvl="1"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a:t>
            </a:r>
            <a:r>
              <a:rPr lang="en-US" altLang="en-US" sz="2400" i="1" dirty="0">
                <a:latin typeface="Arial" panose="020B0604020202020204" pitchFamily="34" charset="0"/>
                <a:cs typeface="Arial" panose="020B0604020202020204" pitchFamily="34" charset="0"/>
                <a:sym typeface="Arial" pitchFamily="34" charset="0"/>
              </a:rPr>
              <a:t>I am sorry that you were upset but…..”</a:t>
            </a:r>
          </a:p>
          <a:p>
            <a:pPr marL="457200" lvl="1"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r>
              <a:rPr lang="en-US" altLang="en-US" sz="2400" dirty="0">
                <a:latin typeface="Arial" panose="020B0604020202020204" pitchFamily="34" charset="0"/>
                <a:cs typeface="Arial" panose="020B0604020202020204" pitchFamily="34" charset="0"/>
                <a:sym typeface="Arial" pitchFamily="34" charset="0"/>
              </a:rPr>
              <a:t>“But” negates everything that came before</a:t>
            </a:r>
          </a:p>
          <a:p>
            <a:pPr marL="457200" lvl="1" indent="0" defTabSz="533387">
              <a:spcBef>
                <a:spcPts val="400"/>
              </a:spcBef>
              <a:buNone/>
              <a:defRPr/>
            </a:pPr>
            <a:r>
              <a:rPr lang="en-US" altLang="en-US" sz="2400" dirty="0">
                <a:latin typeface="Arial" panose="020B0604020202020204" pitchFamily="34" charset="0"/>
                <a:cs typeface="Arial" panose="020B0604020202020204" pitchFamily="34" charset="0"/>
                <a:sym typeface="Arial" pitchFamily="34" charset="0"/>
              </a:rPr>
              <a:t>“ </a:t>
            </a:r>
            <a:r>
              <a:rPr lang="en-US" altLang="en-US" sz="2400" i="1" dirty="0">
                <a:latin typeface="Arial" panose="020B0604020202020204" pitchFamily="34" charset="0"/>
                <a:cs typeface="Arial" panose="020B0604020202020204" pitchFamily="34" charset="0"/>
                <a:sym typeface="Arial" pitchFamily="34" charset="0"/>
              </a:rPr>
              <a:t>I’m saying sorry, but really I think I was right.”</a:t>
            </a:r>
          </a:p>
          <a:p>
            <a:pPr marL="0" indent="0" defTabSz="533387">
              <a:spcBef>
                <a:spcPts val="400"/>
              </a:spcBef>
              <a:buNone/>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a:p>
            <a:pPr defTabSz="533387">
              <a:spcBef>
                <a:spcPts val="400"/>
              </a:spcBef>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sym typeface="Arial" pitchFamily="34" charset="0"/>
            </a:endParaRPr>
          </a:p>
        </p:txBody>
      </p:sp>
      <p:sp>
        <p:nvSpPr>
          <p:cNvPr id="24579" name="Text Box 2" descr="Slide Number Placeholder 2">
            <a:extLst>
              <a:ext uri="{FF2B5EF4-FFF2-40B4-BE49-F238E27FC236}">
                <a16:creationId xmlns:a16="http://schemas.microsoft.com/office/drawing/2014/main" id="{B88C475A-13D5-4757-95A6-7CA9A9079D7D}"/>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98457507-EE7B-463C-822F-346C0494FF49}" type="slidenum">
              <a:rPr lang="en-US" altLang="en-US" sz="1600">
                <a:solidFill>
                  <a:srgbClr val="005EB8"/>
                </a:solidFill>
              </a:rPr>
              <a:pPr algn="r" eaLnBrk="1">
                <a:spcAft>
                  <a:spcPts val="600"/>
                </a:spcAft>
              </a:pPr>
              <a:t>35</a:t>
            </a:fld>
            <a:endParaRPr lang="en-US" altLang="en-US" sz="1600">
              <a:solidFill>
                <a:srgbClr val="005EB8"/>
              </a:solidFill>
            </a:endParaRPr>
          </a:p>
        </p:txBody>
      </p:sp>
    </p:spTree>
    <p:extLst>
      <p:ext uri="{BB962C8B-B14F-4D97-AF65-F5344CB8AC3E}">
        <p14:creationId xmlns:p14="http://schemas.microsoft.com/office/powerpoint/2010/main" val="4181692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itle 1">
            <a:extLst>
              <a:ext uri="{FF2B5EF4-FFF2-40B4-BE49-F238E27FC236}">
                <a16:creationId xmlns:a16="http://schemas.microsoft.com/office/drawing/2014/main" id="{60982A7A-A99A-4FA0-8CA0-85ED2BB69895}"/>
              </a:ext>
            </a:extLst>
          </p:cNvPr>
          <p:cNvSpPr>
            <a:spLocks noGrp="1"/>
          </p:cNvSpPr>
          <p:nvPr>
            <p:ph type="title"/>
          </p:nvPr>
        </p:nvSpPr>
        <p:spPr>
          <a:xfrm>
            <a:off x="535020" y="685800"/>
            <a:ext cx="2780271" cy="5105400"/>
          </a:xfrm>
        </p:spPr>
        <p:txBody>
          <a:bodyPr>
            <a:normAutofit/>
          </a:bodyPr>
          <a:lstStyle/>
          <a:p>
            <a:r>
              <a:rPr lang="en-GB" sz="4000">
                <a:solidFill>
                  <a:srgbClr val="FFFFFF"/>
                </a:solidFill>
              </a:rPr>
              <a:t>The legal position of apologies</a:t>
            </a:r>
          </a:p>
        </p:txBody>
      </p:sp>
      <p:graphicFrame>
        <p:nvGraphicFramePr>
          <p:cNvPr id="5" name="Content Placeholder 2">
            <a:extLst>
              <a:ext uri="{FF2B5EF4-FFF2-40B4-BE49-F238E27FC236}">
                <a16:creationId xmlns:a16="http://schemas.microsoft.com/office/drawing/2014/main" id="{DB656BD5-3B41-4AFF-A152-64759E0AFF54}"/>
              </a:ext>
            </a:extLst>
          </p:cNvPr>
          <p:cNvGraphicFramePr>
            <a:graphicFrameLocks noGrp="1"/>
          </p:cNvGraphicFramePr>
          <p:nvPr>
            <p:ph idx="1"/>
            <p:extLst>
              <p:ext uri="{D42A27DB-BD31-4B8C-83A1-F6EECF244321}">
                <p14:modId xmlns:p14="http://schemas.microsoft.com/office/powerpoint/2010/main" val="4197195788"/>
              </p:ext>
            </p:extLst>
          </p:nvPr>
        </p:nvGraphicFramePr>
        <p:xfrm>
          <a:off x="4686892" y="876299"/>
          <a:ext cx="718185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8135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algn="r" defTabSz="1219170">
              <a:defRPr/>
            </a:pPr>
            <a:r>
              <a:rPr lang="en-US" altLang="en-US" sz="4400" dirty="0">
                <a:solidFill>
                  <a:schemeClr val="accent1"/>
                </a:solidFill>
              </a:rPr>
              <a:t>PHSO, “Broken Trust”</a:t>
            </a:r>
            <a:br>
              <a:rPr lang="en-US" altLang="en-US" sz="4400" dirty="0">
                <a:solidFill>
                  <a:schemeClr val="accent1"/>
                </a:solidFill>
              </a:rPr>
            </a:br>
            <a:r>
              <a:rPr lang="en-US" altLang="en-US" sz="1600" dirty="0">
                <a:solidFill>
                  <a:schemeClr val="accent1"/>
                </a:solidFill>
              </a:rPr>
              <a:t>June 2023 </a:t>
            </a:r>
          </a:p>
        </p:txBody>
      </p:sp>
      <p:cxnSp>
        <p:nvCxnSpPr>
          <p:cNvPr id="139" name="Straight Connector 13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6980" name="Rectangle 4">
            <a:extLst>
              <a:ext uri="{FF2B5EF4-FFF2-40B4-BE49-F238E27FC236}">
                <a16:creationId xmlns:a16="http://schemas.microsoft.com/office/drawing/2014/main" id="{E8DEF011-0E0D-4D47-B297-A4ABDC86B962}"/>
              </a:ext>
            </a:extLst>
          </p:cNvPr>
          <p:cNvSpPr>
            <a:spLocks noGrp="1"/>
          </p:cNvSpPr>
          <p:nvPr>
            <p:ph type="body" idx="4294967295"/>
          </p:nvPr>
        </p:nvSpPr>
        <p:spPr bwMode="auto">
          <a:xfrm>
            <a:off x="4847928" y="1056597"/>
            <a:ext cx="662088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1109106">
              <a:spcBef>
                <a:spcPts val="800"/>
              </a:spcBef>
              <a:buFont typeface="Wingdings" panose="05000000000000000000" pitchFamily="2" charset="2"/>
              <a:buChar char="§"/>
              <a:defRPr/>
            </a:pPr>
            <a:r>
              <a:rPr lang="en-GB" sz="2000" b="0" i="0" dirty="0">
                <a:solidFill>
                  <a:srgbClr val="333333"/>
                </a:solidFill>
                <a:effectLst/>
                <a:latin typeface="Calibri" panose="020F0502020204030204" pitchFamily="34" charset="0"/>
                <a:cs typeface="Calibri" panose="020F0502020204030204" pitchFamily="34" charset="0"/>
              </a:rPr>
              <a:t>“Guidance from </a:t>
            </a:r>
            <a:r>
              <a:rPr lang="en-GB" sz="2000" b="1" i="0" u="none" strike="noStrike" dirty="0">
                <a:solidFill>
                  <a:srgbClr val="006699"/>
                </a:solidFill>
                <a:effectLst/>
                <a:latin typeface="Calibri" panose="020F0502020204030204" pitchFamily="34" charset="0"/>
                <a:cs typeface="Calibri" panose="020F0502020204030204" pitchFamily="34" charset="0"/>
                <a:hlinkClick r:id="rId3"/>
              </a:rPr>
              <a:t>NHS Resolution</a:t>
            </a:r>
            <a:r>
              <a:rPr lang="en-GB" sz="2000" b="0" i="0" dirty="0">
                <a:solidFill>
                  <a:srgbClr val="333333"/>
                </a:solidFill>
                <a:effectLst/>
                <a:latin typeface="Calibri" panose="020F0502020204030204" pitchFamily="34" charset="0"/>
                <a:cs typeface="Calibri" panose="020F0502020204030204" pitchFamily="34" charset="0"/>
              </a:rPr>
              <a:t> makes it clear that apologising is </a:t>
            </a:r>
            <a:r>
              <a:rPr lang="en-GB" sz="2000" b="0" i="0" dirty="0">
                <a:solidFill>
                  <a:srgbClr val="FF0000"/>
                </a:solidFill>
                <a:effectLst/>
                <a:latin typeface="Calibri" panose="020F0502020204030204" pitchFamily="34" charset="0"/>
                <a:cs typeface="Calibri" panose="020F0502020204030204" pitchFamily="34" charset="0"/>
              </a:rPr>
              <a:t>not an admission of fault or liability</a:t>
            </a:r>
            <a:r>
              <a:rPr lang="en-GB" sz="2000" b="0" i="0" dirty="0">
                <a:solidFill>
                  <a:srgbClr val="333333"/>
                </a:solidFill>
                <a:effectLst/>
                <a:latin typeface="Calibri" panose="020F0502020204030204" pitchFamily="34" charset="0"/>
                <a:cs typeface="Calibri" panose="020F0502020204030204" pitchFamily="34" charset="0"/>
              </a:rPr>
              <a:t>. The same guidance highlights that organisations must make meaningful apologies when things go wrong. It states that a meaningful apology ‘is vital for everyone involved in an incident, including the patient, their family, carers, and the staff that care for them.</a:t>
            </a:r>
          </a:p>
          <a:p>
            <a:pPr defTabSz="1109106">
              <a:spcBef>
                <a:spcPts val="800"/>
              </a:spcBef>
              <a:buFont typeface="Wingdings" panose="05000000000000000000" pitchFamily="2" charset="2"/>
              <a:buChar char="§"/>
              <a:defRPr/>
            </a:pPr>
            <a:endParaRPr lang="en-GB" sz="2000" b="0" i="0" dirty="0">
              <a:solidFill>
                <a:srgbClr val="333333"/>
              </a:solidFill>
              <a:effectLst/>
              <a:latin typeface="Calibri" panose="020F0502020204030204" pitchFamily="34" charset="0"/>
              <a:cs typeface="Calibri" panose="020F0502020204030204" pitchFamily="34" charset="0"/>
            </a:endParaRPr>
          </a:p>
          <a:p>
            <a:pPr defTabSz="1109106">
              <a:spcBef>
                <a:spcPts val="800"/>
              </a:spcBef>
              <a:buFont typeface="Wingdings" panose="05000000000000000000" pitchFamily="2" charset="2"/>
              <a:buChar char="§"/>
              <a:defRPr/>
            </a:pPr>
            <a:r>
              <a:rPr lang="en-GB" sz="2000" b="0" i="0" dirty="0">
                <a:solidFill>
                  <a:srgbClr val="333333"/>
                </a:solidFill>
                <a:effectLst/>
                <a:latin typeface="Calibri" panose="020F0502020204030204" pitchFamily="34" charset="0"/>
                <a:cs typeface="Calibri" panose="020F0502020204030204" pitchFamily="34" charset="0"/>
              </a:rPr>
              <a:t>But we still see organisations that fail to give a genuine apology. Organisations may say sorry and accept that failings happened, but it is rarer that they offer a clear and unreserved apology that shows they have understood the impact of those failings on the patient. </a:t>
            </a:r>
            <a:r>
              <a:rPr lang="en-GB" sz="2000" b="0" i="0" dirty="0">
                <a:solidFill>
                  <a:srgbClr val="FF0000"/>
                </a:solidFill>
                <a:effectLst/>
                <a:latin typeface="Calibri" panose="020F0502020204030204" pitchFamily="34" charset="0"/>
                <a:cs typeface="Calibri" panose="020F0502020204030204" pitchFamily="34" charset="0"/>
              </a:rPr>
              <a:t>Advocates also told us they often see organisations send apology letters that say ‘I’m sorry if you felt that…’ rather than offering a sincere apology.”</a:t>
            </a:r>
          </a:p>
          <a:p>
            <a:pPr defTabSz="1109106">
              <a:spcBef>
                <a:spcPts val="800"/>
              </a:spcBef>
              <a:buFont typeface="Wingdings" panose="05000000000000000000" pitchFamily="2" charset="2"/>
              <a:buChar char="§"/>
              <a:defRPr/>
            </a:pPr>
            <a:endParaRPr lang="en-US" altLang="en-US" sz="1800" dirty="0">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149892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algn="r" defTabSz="1219170">
              <a:defRPr/>
            </a:pPr>
            <a:r>
              <a:rPr lang="en-US" altLang="en-US" sz="4400" dirty="0">
                <a:solidFill>
                  <a:schemeClr val="accent1"/>
                </a:solidFill>
              </a:rPr>
              <a:t>PHSO, “Broken Trust”</a:t>
            </a:r>
            <a:br>
              <a:rPr lang="en-US" altLang="en-US" sz="4400" dirty="0">
                <a:solidFill>
                  <a:schemeClr val="accent1"/>
                </a:solidFill>
              </a:rPr>
            </a:br>
            <a:r>
              <a:rPr lang="en-US" altLang="en-US" sz="1600" dirty="0">
                <a:solidFill>
                  <a:schemeClr val="accent1"/>
                </a:solidFill>
              </a:rPr>
              <a:t>June 2023 </a:t>
            </a:r>
          </a:p>
        </p:txBody>
      </p:sp>
      <p:cxnSp>
        <p:nvCxnSpPr>
          <p:cNvPr id="139" name="Straight Connector 13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6980" name="Rectangle 4">
            <a:extLst>
              <a:ext uri="{FF2B5EF4-FFF2-40B4-BE49-F238E27FC236}">
                <a16:creationId xmlns:a16="http://schemas.microsoft.com/office/drawing/2014/main" id="{E8DEF011-0E0D-4D47-B297-A4ABDC86B962}"/>
              </a:ext>
            </a:extLst>
          </p:cNvPr>
          <p:cNvSpPr>
            <a:spLocks noGrp="1"/>
          </p:cNvSpPr>
          <p:nvPr>
            <p:ph type="body" idx="4294967295"/>
          </p:nvPr>
        </p:nvSpPr>
        <p:spPr bwMode="auto">
          <a:xfrm>
            <a:off x="4847928" y="1056597"/>
            <a:ext cx="662088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1109106">
              <a:spcBef>
                <a:spcPts val="800"/>
              </a:spcBef>
              <a:buFont typeface="Wingdings" panose="05000000000000000000" pitchFamily="2" charset="2"/>
              <a:buChar char="§"/>
              <a:defRPr/>
            </a:pPr>
            <a:r>
              <a:rPr lang="en-GB" b="0" i="0" dirty="0">
                <a:solidFill>
                  <a:srgbClr val="6D6B76"/>
                </a:solidFill>
                <a:effectLst/>
                <a:latin typeface="Calibri" panose="020F0502020204030204" pitchFamily="34" charset="0"/>
                <a:cs typeface="Calibri" panose="020F0502020204030204" pitchFamily="34" charset="0"/>
              </a:rPr>
              <a:t>‘I don’t think that they did it with a good grace. I think it was just a formula … </a:t>
            </a:r>
            <a:r>
              <a:rPr lang="en-GB" b="0" i="0" dirty="0">
                <a:solidFill>
                  <a:srgbClr val="FF0000"/>
                </a:solidFill>
                <a:effectLst/>
                <a:latin typeface="Calibri" panose="020F0502020204030204" pitchFamily="34" charset="0"/>
                <a:cs typeface="Calibri" panose="020F0502020204030204" pitchFamily="34" charset="0"/>
              </a:rPr>
              <a:t>They weren’t sorry that they’d done it, they were sorry they’d been caught.’</a:t>
            </a:r>
          </a:p>
          <a:p>
            <a:pPr defTabSz="1109106">
              <a:spcBef>
                <a:spcPts val="800"/>
              </a:spcBef>
              <a:buFont typeface="Wingdings" panose="05000000000000000000" pitchFamily="2" charset="2"/>
              <a:buChar char="§"/>
              <a:defRPr/>
            </a:pPr>
            <a:endParaRPr lang="en-GB" altLang="en-US" dirty="0">
              <a:solidFill>
                <a:srgbClr val="6D6B76"/>
              </a:solidFill>
              <a:latin typeface="Calibri" panose="020F0502020204030204" pitchFamily="34" charset="0"/>
              <a:cs typeface="Calibri" panose="020F0502020204030204" pitchFamily="34" charset="0"/>
              <a:sym typeface="Arial" pitchFamily="34" charset="0"/>
            </a:endParaRPr>
          </a:p>
          <a:p>
            <a:pPr marL="0" indent="0" defTabSz="1109106">
              <a:spcBef>
                <a:spcPts val="800"/>
              </a:spcBef>
              <a:buNone/>
              <a:defRPr/>
            </a:pPr>
            <a:r>
              <a:rPr lang="en-US" altLang="en-US" i="1" dirty="0">
                <a:latin typeface="Calibri" panose="020F0502020204030204" pitchFamily="34" charset="0"/>
                <a:cs typeface="Calibri" panose="020F0502020204030204" pitchFamily="34" charset="0"/>
                <a:sym typeface="Arial" pitchFamily="34" charset="0"/>
              </a:rPr>
              <a:t>This is a quote from a complainant referenced by the PHSO in “Broken Trust”. The healthcare provider only apologized because the PHSO told them to as part of their findings</a:t>
            </a:r>
          </a:p>
        </p:txBody>
      </p:sp>
    </p:spTree>
    <p:extLst>
      <p:ext uri="{BB962C8B-B14F-4D97-AF65-F5344CB8AC3E}">
        <p14:creationId xmlns:p14="http://schemas.microsoft.com/office/powerpoint/2010/main" val="3085183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EECC1-45DC-59FC-69DE-03701CC38982}"/>
              </a:ext>
            </a:extLst>
          </p:cNvPr>
          <p:cNvSpPr>
            <a:spLocks noGrp="1"/>
          </p:cNvSpPr>
          <p:nvPr>
            <p:ph type="title"/>
          </p:nvPr>
        </p:nvSpPr>
        <p:spPr/>
        <p:txBody>
          <a:bodyPr/>
          <a:lstStyle/>
          <a:p>
            <a:r>
              <a:rPr lang="en-GB" dirty="0"/>
              <a:t>Scottish Public Services Ombudsman – apology guidance</a:t>
            </a:r>
          </a:p>
        </p:txBody>
      </p:sp>
      <p:pic>
        <p:nvPicPr>
          <p:cNvPr id="5" name="Content Placeholder 4" descr="A close-up of a computer screen&#10;&#10;Description automatically generated">
            <a:extLst>
              <a:ext uri="{FF2B5EF4-FFF2-40B4-BE49-F238E27FC236}">
                <a16:creationId xmlns:a16="http://schemas.microsoft.com/office/drawing/2014/main" id="{83DCEDD5-6F58-4D0A-EBEB-F2ADBD53BF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7275" y="2286000"/>
            <a:ext cx="9486900" cy="3019425"/>
          </a:xfrm>
        </p:spPr>
      </p:pic>
    </p:spTree>
    <p:extLst>
      <p:ext uri="{BB962C8B-B14F-4D97-AF65-F5344CB8AC3E}">
        <p14:creationId xmlns:p14="http://schemas.microsoft.com/office/powerpoint/2010/main" val="566591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descr="Image result for hello my name is n hs">
            <a:extLst>
              <a:ext uri="{FF2B5EF4-FFF2-40B4-BE49-F238E27FC236}">
                <a16:creationId xmlns:a16="http://schemas.microsoft.com/office/drawing/2014/main" id="{D6EA79CF-774B-4D90-8AD7-A5A78EBB65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1" y="1989667"/>
            <a:ext cx="88900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ext&#10;&#10;Description automatically generated">
            <a:extLst>
              <a:ext uri="{FF2B5EF4-FFF2-40B4-BE49-F238E27FC236}">
                <a16:creationId xmlns:a16="http://schemas.microsoft.com/office/drawing/2014/main" id="{6B9ABF24-C75F-4E72-AA53-DD569405AA2C}"/>
              </a:ext>
            </a:extLst>
          </p:cNvPr>
          <p:cNvPicPr>
            <a:picLocks noChangeAspect="1"/>
          </p:cNvPicPr>
          <p:nvPr/>
        </p:nvPicPr>
        <p:blipFill rotWithShape="1">
          <a:blip r:embed="rId3">
            <a:extLst>
              <a:ext uri="{28A0092B-C50C-407E-A947-70E740481C1C}">
                <a14:useLocalDpi xmlns:a14="http://schemas.microsoft.com/office/drawing/2010/main" val="0"/>
              </a:ext>
            </a:extLst>
          </a:blip>
          <a:srcRect l="3357" t="14692" r="5373" b="8356"/>
          <a:stretch/>
        </p:blipFill>
        <p:spPr>
          <a:xfrm>
            <a:off x="7596555" y="4378636"/>
            <a:ext cx="4206240" cy="200809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9">
            <a:extLst>
              <a:ext uri="{FF2B5EF4-FFF2-40B4-BE49-F238E27FC236}">
                <a16:creationId xmlns:a16="http://schemas.microsoft.com/office/drawing/2014/main" id="{8FF5081D-6F37-4BB4-B5EA-A11692358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43467 w 12192000"/>
              <a:gd name="connsiteY0" fmla="*/ 643467 h 6858000"/>
              <a:gd name="connsiteX1" fmla="*/ 643467 w 12192000"/>
              <a:gd name="connsiteY1" fmla="*/ 6214533 h 6858000"/>
              <a:gd name="connsiteX2" fmla="*/ 11548533 w 12192000"/>
              <a:gd name="connsiteY2" fmla="*/ 6214533 h 6858000"/>
              <a:gd name="connsiteX3" fmla="*/ 11548533 w 12192000"/>
              <a:gd name="connsiteY3" fmla="*/ 64346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43467" y="643467"/>
                </a:moveTo>
                <a:lnTo>
                  <a:pt x="643467" y="6214533"/>
                </a:lnTo>
                <a:lnTo>
                  <a:pt x="11548533" y="6214533"/>
                </a:lnTo>
                <a:lnTo>
                  <a:pt x="11548533" y="643467"/>
                </a:lnTo>
                <a:close/>
                <a:moveTo>
                  <a:pt x="0" y="0"/>
                </a:moveTo>
                <a:lnTo>
                  <a:pt x="12192000" y="0"/>
                </a:lnTo>
                <a:lnTo>
                  <a:pt x="12192000" y="6858000"/>
                </a:lnTo>
                <a:lnTo>
                  <a:pt x="0" y="6858000"/>
                </a:lnTo>
                <a:close/>
              </a:path>
            </a:pathLst>
          </a:cu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standing in front of a mountain&#10;&#10;Description automatically generated">
            <a:extLst>
              <a:ext uri="{FF2B5EF4-FFF2-40B4-BE49-F238E27FC236}">
                <a16:creationId xmlns:a16="http://schemas.microsoft.com/office/drawing/2014/main" id="{17FBA2FE-071A-4951-94F4-913D92E8FF7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1" name="Rectangle 11">
            <a:extLst>
              <a:ext uri="{FF2B5EF4-FFF2-40B4-BE49-F238E27FC236}">
                <a16:creationId xmlns:a16="http://schemas.microsoft.com/office/drawing/2014/main" id="{B8DC041D-D1C3-4296-85D0-23923F3A4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627698"/>
            <a:ext cx="10915650" cy="5602605"/>
          </a:xfrm>
          <a:prstGeom prst="rect">
            <a:avLst/>
          </a:prstGeom>
          <a:noFill/>
          <a:ln w="44450" cap="sq" cmpd="dbl">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253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 name="Rectangle 137">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40" name="Picture 3" descr="Picture 2">
            <a:extLst>
              <a:ext uri="{FF2B5EF4-FFF2-40B4-BE49-F238E27FC236}">
                <a16:creationId xmlns:a16="http://schemas.microsoft.com/office/drawing/2014/main" id="{4CEB210D-B0CC-4BA6-8DED-4366058D6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153822" y="1073695"/>
            <a:ext cx="6553545" cy="47185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38" name="Text Box 1" descr="Slide Number Placeholder 2">
            <a:extLst>
              <a:ext uri="{FF2B5EF4-FFF2-40B4-BE49-F238E27FC236}">
                <a16:creationId xmlns:a16="http://schemas.microsoft.com/office/drawing/2014/main" id="{708B7B1C-E72E-4E8B-9011-57F21ABD5719}"/>
              </a:ext>
            </a:extLst>
          </p:cNvPr>
          <p:cNvSpPr txBox="1">
            <a:spLocks/>
          </p:cNvSpPr>
          <p:nvPr/>
        </p:nvSpPr>
        <p:spPr bwMode="auto">
          <a:xfrm>
            <a:off x="11235965" y="6352662"/>
            <a:ext cx="344319" cy="369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0957" tIns="60957" rIns="60957" bIns="60957" anchor="ctr">
            <a:sp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algn="r" eaLnBrk="1">
              <a:spcAft>
                <a:spcPts val="600"/>
              </a:spcAft>
            </a:pPr>
            <a:fld id="{51C5EC5B-695B-4225-BC7E-A29532EE7C21}" type="slidenum">
              <a:rPr lang="en-US" altLang="en-US" sz="1600">
                <a:solidFill>
                  <a:srgbClr val="005EB8"/>
                </a:solidFill>
              </a:rPr>
              <a:pPr algn="r" eaLnBrk="1">
                <a:spcAft>
                  <a:spcPts val="600"/>
                </a:spcAft>
              </a:pPr>
              <a:t>41</a:t>
            </a:fld>
            <a:endParaRPr lang="en-US" altLang="en-US" sz="1600">
              <a:solidFill>
                <a:srgbClr val="005EB8"/>
              </a:solidFill>
            </a:endParaRPr>
          </a:p>
        </p:txBody>
      </p:sp>
      <p:sp>
        <p:nvSpPr>
          <p:cNvPr id="8" name="Rectangle 2" descr="Title 3">
            <a:extLst>
              <a:ext uri="{FF2B5EF4-FFF2-40B4-BE49-F238E27FC236}">
                <a16:creationId xmlns:a16="http://schemas.microsoft.com/office/drawing/2014/main" id="{D797D73D-BDAD-44CB-BF87-CB8A34468CC0}"/>
              </a:ext>
            </a:extLst>
          </p:cNvPr>
          <p:cNvSpPr txBox="1">
            <a:spLocks/>
          </p:cNvSpPr>
          <p:nvPr/>
        </p:nvSpPr>
        <p:spPr bwMode="auto">
          <a:xfrm>
            <a:off x="552838" y="932881"/>
            <a:ext cx="3900397" cy="1607060"/>
          </a:xfrm>
          <a:prstGeom prst="rect">
            <a:avLst/>
          </a:prstGeom>
          <a:noFill/>
          <a:ln w="19050">
            <a:solidFill>
              <a:schemeClr val="bg1"/>
            </a:solidFill>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en-US" sz="3600">
                <a:solidFill>
                  <a:schemeClr val="bg1"/>
                </a:solidFill>
              </a:rPr>
              <a:t>Communication – good intentions</a:t>
            </a:r>
            <a:endParaRPr lang="en-US" altLang="en-US" sz="3600" dirty="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6" name="Rectangle 2" descr="Title 3">
            <a:extLst>
              <a:ext uri="{FF2B5EF4-FFF2-40B4-BE49-F238E27FC236}">
                <a16:creationId xmlns:a16="http://schemas.microsoft.com/office/drawing/2014/main" id="{F0ED1847-B200-4BFB-B697-B5E30B972087}"/>
              </a:ext>
            </a:extLst>
          </p:cNvPr>
          <p:cNvSpPr>
            <a:spLocks noGrp="1"/>
          </p:cNvSpPr>
          <p:nvPr>
            <p:ph type="title" idx="4294967295"/>
          </p:nvPr>
        </p:nvSpPr>
        <p:spPr bwMode="auto">
          <a:xfrm>
            <a:off x="362108" y="623392"/>
            <a:ext cx="3900397" cy="160706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rtlCol="0" anchor="ctr">
            <a:normAutofit/>
          </a:bodyPr>
          <a:lstStyle/>
          <a:p>
            <a:pPr algn="ctr">
              <a:defRPr/>
            </a:pPr>
            <a:r>
              <a:rPr lang="en-US" altLang="en-US" sz="3600" kern="1200" dirty="0">
                <a:solidFill>
                  <a:schemeClr val="tx1"/>
                </a:solidFill>
                <a:latin typeface="+mj-lt"/>
                <a:ea typeface="+mj-ea"/>
                <a:cs typeface="+mj-cs"/>
              </a:rPr>
              <a:t>Communication – good intentions</a:t>
            </a:r>
          </a:p>
        </p:txBody>
      </p:sp>
      <p:sp>
        <p:nvSpPr>
          <p:cNvPr id="40963" name="Text Box 4" descr="Rectangle 1">
            <a:extLst>
              <a:ext uri="{FF2B5EF4-FFF2-40B4-BE49-F238E27FC236}">
                <a16:creationId xmlns:a16="http://schemas.microsoft.com/office/drawing/2014/main" id="{DB2E3DED-8451-4A6E-8DA8-10CD96C48ACB}"/>
              </a:ext>
            </a:extLst>
          </p:cNvPr>
          <p:cNvSpPr txBox="1">
            <a:spLocks/>
          </p:cNvSpPr>
          <p:nvPr/>
        </p:nvSpPr>
        <p:spPr bwMode="auto">
          <a:xfrm>
            <a:off x="643468" y="2638043"/>
            <a:ext cx="3363974" cy="341562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rmAutofit/>
          </a:bodyPr>
          <a:lstStyle>
            <a:lvl1pPr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1pPr>
            <a:lvl2pPr marL="742950" indent="-28575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2pPr>
            <a:lvl3pPr marL="11430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3pPr>
            <a:lvl4pPr marL="16002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4pPr>
            <a:lvl5pPr marL="2057400" indent="-228600" defTabSz="912813">
              <a:defRPr>
                <a:solidFill>
                  <a:srgbClr val="000000"/>
                </a:solidFill>
                <a:latin typeface="Segoe UI" panose="020B0502040204020203" pitchFamily="34" charset="0"/>
                <a:cs typeface="Segoe UI" panose="020B0502040204020203" pitchFamily="34" charset="0"/>
                <a:sym typeface="Segoe UI" panose="020B0502040204020203" pitchFamily="34" charset="0"/>
              </a:defRPr>
            </a:lvl5pPr>
            <a:lvl6pPr marL="25146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6pPr>
            <a:lvl7pPr marL="29718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7pPr>
            <a:lvl8pPr marL="34290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8pPr>
            <a:lvl9pPr marL="3886200" indent="-228600" defTabSz="912813" eaLnBrk="0" fontAlgn="base" hangingPunct="0">
              <a:spcBef>
                <a:spcPct val="0"/>
              </a:spcBef>
              <a:spcAft>
                <a:spcPct val="0"/>
              </a:spcAft>
              <a:defRPr>
                <a:solidFill>
                  <a:srgbClr val="000000"/>
                </a:solidFill>
                <a:latin typeface="Segoe UI" panose="020B0502040204020203" pitchFamily="34" charset="0"/>
                <a:cs typeface="Segoe UI" panose="020B0502040204020203" pitchFamily="34" charset="0"/>
                <a:sym typeface="Segoe UI" panose="020B0502040204020203" pitchFamily="34" charset="0"/>
              </a:defRPr>
            </a:lvl9pPr>
          </a:lstStyle>
          <a:p>
            <a:pPr defTabSz="914400">
              <a:lnSpc>
                <a:spcPct val="90000"/>
              </a:lnSpc>
              <a:spcAft>
                <a:spcPts val="600"/>
              </a:spcAft>
            </a:pPr>
            <a:r>
              <a:rPr lang="en-US" altLang="en-US" sz="2800" b="1" i="1" kern="1200" dirty="0">
                <a:solidFill>
                  <a:schemeClr val="tx1"/>
                </a:solidFill>
                <a:latin typeface="+mn-lt"/>
                <a:ea typeface="+mn-ea"/>
                <a:cs typeface="+mn-cs"/>
              </a:rPr>
              <a:t>“I am out of the office – please send translation work by post”</a:t>
            </a:r>
          </a:p>
        </p:txBody>
      </p:sp>
      <p:pic>
        <p:nvPicPr>
          <p:cNvPr id="40962" name="Picture 3" descr="Picture 2">
            <a:extLst>
              <a:ext uri="{FF2B5EF4-FFF2-40B4-BE49-F238E27FC236}">
                <a16:creationId xmlns:a16="http://schemas.microsoft.com/office/drawing/2014/main" id="{820ED311-D90D-4CAB-8293-F45D82561349}"/>
              </a:ext>
            </a:extLst>
          </p:cNvPr>
          <p:cNvPicPr>
            <a:picLocks noChangeAspect="1"/>
          </p:cNvPicPr>
          <p:nvPr/>
        </p:nvPicPr>
        <p:blipFill rotWithShape="1">
          <a:blip r:embed="rId2">
            <a:extLst>
              <a:ext uri="{28A0092B-C50C-407E-A947-70E740481C1C}">
                <a14:useLocalDpi xmlns:a14="http://schemas.microsoft.com/office/drawing/2010/main" val="0"/>
              </a:ext>
            </a:extLst>
          </a:blip>
          <a:srcRect t="3335" r="1" b="15843"/>
          <a:stretch/>
        </p:blipFill>
        <p:spPr bwMode="auto">
          <a:xfrm>
            <a:off x="5297763" y="1529829"/>
            <a:ext cx="6250769" cy="36374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C77B36-BDA4-3656-8010-94BBA5CDADE4}"/>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225F7FF0-F693-5B12-CB50-4DB707913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1751DE77-55B0-3F39-A8D0-05174F4A8D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FDA5BAF7-7268-BFA0-7ADB-DCE617A36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90F88900-80E3-6590-DA89-43EA23E3D9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6DEC6D54-E682-0C86-DE95-DE1D21434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F5B176E5-6688-4338-9A2F-34D63ED73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AEB2D1FF-D41D-1392-CA4A-E487BC262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7199A77C-5ADF-4EED-7877-28995117D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9FF8091B-ABD0-CB7E-A9F1-A7B95B2C209E}"/>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09757B22-A959-5C6C-4155-2B065D49C0C9}"/>
              </a:ext>
            </a:extLst>
          </p:cNvPr>
          <p:cNvGraphicFramePr/>
          <p:nvPr>
            <p:extLst>
              <p:ext uri="{D42A27DB-BD31-4B8C-83A1-F6EECF244321}">
                <p14:modId xmlns:p14="http://schemas.microsoft.com/office/powerpoint/2010/main" val="225744029"/>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429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descr="Title 2">
            <a:extLst>
              <a:ext uri="{FF2B5EF4-FFF2-40B4-BE49-F238E27FC236}">
                <a16:creationId xmlns:a16="http://schemas.microsoft.com/office/drawing/2014/main" id="{03D5288A-B19F-4C4F-8260-80615B887126}"/>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defTabSz="491054">
              <a:defRPr/>
            </a:pPr>
            <a:r>
              <a:rPr lang="en-US" altLang="en-US" sz="4400" dirty="0">
                <a:solidFill>
                  <a:schemeClr val="accent1"/>
                </a:solidFill>
              </a:rPr>
              <a:t>The Role of NHS England – all change!</a:t>
            </a:r>
          </a:p>
        </p:txBody>
      </p:sp>
      <p:sp>
        <p:nvSpPr>
          <p:cNvPr id="40962" name="Rectangle 1" descr="Content Placeholder 1">
            <a:extLst>
              <a:ext uri="{FF2B5EF4-FFF2-40B4-BE49-F238E27FC236}">
                <a16:creationId xmlns:a16="http://schemas.microsoft.com/office/drawing/2014/main" id="{F1E76A2E-B072-4D3E-B50D-E1988D73221C}"/>
              </a:ext>
            </a:extLst>
          </p:cNvPr>
          <p:cNvSpPr>
            <a:spLocks noGrp="1"/>
          </p:cNvSpPr>
          <p:nvPr>
            <p:ph type="body" idx="4294967295"/>
          </p:nvPr>
        </p:nvSpPr>
        <p:spPr bwMode="auto">
          <a:xfrm>
            <a:off x="4976031" y="963877"/>
            <a:ext cx="6377769"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On 1 April 2023 NHS England delegated its complaints function to ICBs (following the delegation of commissioning)</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NHS England only handles complaints pertaining to </a:t>
            </a:r>
            <a:r>
              <a:rPr lang="en-US" altLang="en-US" sz="2000" dirty="0" err="1">
                <a:latin typeface="Arial" pitchFamily="34" charset="0"/>
                <a:cs typeface="Arial" pitchFamily="34" charset="0"/>
                <a:sym typeface="Arial" pitchFamily="34" charset="0"/>
              </a:rPr>
              <a:t>specialised</a:t>
            </a:r>
            <a:r>
              <a:rPr lang="en-US" altLang="en-US" sz="2000" dirty="0">
                <a:latin typeface="Arial" pitchFamily="34" charset="0"/>
                <a:cs typeface="Arial" pitchFamily="34" charset="0"/>
                <a:sym typeface="Arial" pitchFamily="34" charset="0"/>
              </a:rPr>
              <a:t> commissioned services and any about national function or policy</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NHS England being abolished in 2027 – more services to be delegated/transferred to ICBs</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The Bill working through parliament will address what a complaints function in DHSC might look like</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Over to Cathie to describe ICB complaints handling…</a:t>
            </a:r>
          </a:p>
          <a:p>
            <a:pPr marL="0" indent="0" defTabSz="514338">
              <a:spcBef>
                <a:spcPts val="533"/>
              </a:spcBef>
              <a:buNone/>
              <a:defRPr/>
            </a:pPr>
            <a:endParaRPr lang="en-US" altLang="en-US" sz="2000" dirty="0">
              <a:latin typeface="Arial" pitchFamily="34" charset="0"/>
              <a:cs typeface="Arial" pitchFamily="34" charset="0"/>
              <a:sym typeface="Arial"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7AE2-D72F-AE09-EC7E-13C40E34B988}"/>
            </a:ext>
          </a:extLst>
        </p:cNvPr>
        <p:cNvGrpSpPr/>
        <p:nvPr/>
      </p:nvGrpSpPr>
      <p:grpSpPr>
        <a:xfrm>
          <a:off x="0" y="0"/>
          <a:ext cx="0" cy="0"/>
          <a:chOff x="0" y="0"/>
          <a:chExt cx="0" cy="0"/>
        </a:xfrm>
      </p:grpSpPr>
      <p:sp>
        <p:nvSpPr>
          <p:cNvPr id="40963" name="Rectangle 2" descr="Title 2">
            <a:extLst>
              <a:ext uri="{FF2B5EF4-FFF2-40B4-BE49-F238E27FC236}">
                <a16:creationId xmlns:a16="http://schemas.microsoft.com/office/drawing/2014/main" id="{3D0F95E9-352B-F9B6-31DB-092B8F82E8DC}"/>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ctr" defTabSz="491054">
              <a:defRPr/>
            </a:pPr>
            <a:r>
              <a:rPr lang="en-US" altLang="en-US" sz="4400" dirty="0">
                <a:solidFill>
                  <a:schemeClr val="accent1"/>
                </a:solidFill>
              </a:rPr>
              <a:t>The Role of ICB’s in Primary Care complaints handling</a:t>
            </a:r>
          </a:p>
        </p:txBody>
      </p:sp>
      <p:sp>
        <p:nvSpPr>
          <p:cNvPr id="40962" name="Rectangle 1" descr="Content Placeholder 1">
            <a:extLst>
              <a:ext uri="{FF2B5EF4-FFF2-40B4-BE49-F238E27FC236}">
                <a16:creationId xmlns:a16="http://schemas.microsoft.com/office/drawing/2014/main" id="{DB79BD3F-3CE2-0243-A132-F12252BF91A3}"/>
              </a:ext>
            </a:extLst>
          </p:cNvPr>
          <p:cNvSpPr>
            <a:spLocks noGrp="1"/>
          </p:cNvSpPr>
          <p:nvPr>
            <p:ph type="body" idx="4294967295"/>
          </p:nvPr>
        </p:nvSpPr>
        <p:spPr bwMode="auto">
          <a:xfrm>
            <a:off x="4976031" y="963877"/>
            <a:ext cx="6377769"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Since July 2023 ICB’s have been responsible for handling complaints about Primary Care services, in instances where a complainant requests a response from the commissioner of the service.</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Complainants make their complaint to individual ICB’s and where possible and agreeable to the complainant, ICB’s will try to facilitate </a:t>
            </a:r>
            <a:r>
              <a:rPr lang="en-GB" altLang="en-US" sz="2000" dirty="0">
                <a:latin typeface="Arial" pitchFamily="34" charset="0"/>
                <a:cs typeface="Arial" pitchFamily="34" charset="0"/>
                <a:sym typeface="Arial" pitchFamily="34" charset="0"/>
              </a:rPr>
              <a:t>local resolution.</a:t>
            </a:r>
          </a:p>
          <a:p>
            <a:pPr defTabSz="514338">
              <a:spcBef>
                <a:spcPts val="533"/>
              </a:spcBef>
              <a:buFont typeface="Wingdings" panose="05000000000000000000" pitchFamily="2" charset="2"/>
              <a:buChar char="§"/>
              <a:defRPr/>
            </a:pPr>
            <a:r>
              <a:rPr lang="en-GB" altLang="en-US" sz="2000" dirty="0">
                <a:latin typeface="Arial" pitchFamily="34" charset="0"/>
                <a:cs typeface="Arial" pitchFamily="34" charset="0"/>
                <a:sym typeface="Arial" pitchFamily="34" charset="0"/>
              </a:rPr>
              <a:t>Formal complaints are passed to </a:t>
            </a:r>
            <a:r>
              <a:rPr lang="en-US" altLang="en-US" sz="2000" dirty="0">
                <a:latin typeface="Arial" pitchFamily="34" charset="0"/>
                <a:cs typeface="Arial" pitchFamily="34" charset="0"/>
                <a:sym typeface="Arial" pitchFamily="34" charset="0"/>
              </a:rPr>
              <a:t>a dedicated Primary Care complaints team to manage; this team services all East Midlands ICB’s.</a:t>
            </a:r>
          </a:p>
          <a:p>
            <a:pPr defTabSz="514338">
              <a:spcBef>
                <a:spcPts val="533"/>
              </a:spcBef>
              <a:buFont typeface="Wingdings" panose="05000000000000000000" pitchFamily="2" charset="2"/>
              <a:buChar char="§"/>
              <a:defRPr/>
            </a:pPr>
            <a:r>
              <a:rPr lang="en-US" altLang="en-US" sz="2000" dirty="0">
                <a:latin typeface="Arial" pitchFamily="34" charset="0"/>
                <a:cs typeface="Arial" pitchFamily="34" charset="0"/>
                <a:sym typeface="Arial" pitchFamily="34" charset="0"/>
              </a:rPr>
              <a:t>Whilst contact with the complainant during the investigation is with the East Midlands Primary Care complaints team, the complainant will receive their response from the individual ICB.</a:t>
            </a:r>
          </a:p>
          <a:p>
            <a:pPr marL="0" indent="0" defTabSz="514338">
              <a:spcBef>
                <a:spcPts val="533"/>
              </a:spcBef>
              <a:buNone/>
              <a:defRPr/>
            </a:pPr>
            <a:endParaRPr lang="en-US" altLang="en-US" sz="2000" dirty="0">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2074478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F7D51-8A04-4C2F-4730-0B1C402C55DE}"/>
            </a:ext>
          </a:extLst>
        </p:cNvPr>
        <p:cNvGrpSpPr/>
        <p:nvPr/>
      </p:nvGrpSpPr>
      <p:grpSpPr>
        <a:xfrm>
          <a:off x="0" y="0"/>
          <a:ext cx="0" cy="0"/>
          <a:chOff x="0" y="0"/>
          <a:chExt cx="0" cy="0"/>
        </a:xfrm>
      </p:grpSpPr>
      <p:sp>
        <p:nvSpPr>
          <p:cNvPr id="40963" name="Rectangle 2" descr="Title 2">
            <a:extLst>
              <a:ext uri="{FF2B5EF4-FFF2-40B4-BE49-F238E27FC236}">
                <a16:creationId xmlns:a16="http://schemas.microsoft.com/office/drawing/2014/main" id="{5D6C00AA-56FB-6E03-D3A6-4CCA242839CB}"/>
              </a:ext>
            </a:extLst>
          </p:cNvPr>
          <p:cNvSpPr>
            <a:spLocks noGrp="1"/>
          </p:cNvSpPr>
          <p:nvPr>
            <p:ph type="title" idx="4294967295"/>
          </p:nvPr>
        </p:nvSpPr>
        <p:spPr bwMode="auto">
          <a:xfrm>
            <a:off x="838200" y="333215"/>
            <a:ext cx="9933122" cy="75941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fontScale="90000"/>
          </a:bodyPr>
          <a:lstStyle/>
          <a:p>
            <a:pPr algn="ctr" defTabSz="491054">
              <a:defRPr/>
            </a:pPr>
            <a:r>
              <a:rPr lang="en-US" altLang="en-US" sz="4400" dirty="0">
                <a:solidFill>
                  <a:schemeClr val="accent1"/>
                </a:solidFill>
              </a:rPr>
              <a:t>The ICB Primary Care Complaints Investigation</a:t>
            </a:r>
          </a:p>
        </p:txBody>
      </p:sp>
      <p:sp>
        <p:nvSpPr>
          <p:cNvPr id="40962" name="Rectangle 1" descr="Content Placeholder 1">
            <a:extLst>
              <a:ext uri="{FF2B5EF4-FFF2-40B4-BE49-F238E27FC236}">
                <a16:creationId xmlns:a16="http://schemas.microsoft.com/office/drawing/2014/main" id="{42CF2D3B-D912-F12D-BC71-06D1D900E2A8}"/>
              </a:ext>
            </a:extLst>
          </p:cNvPr>
          <p:cNvSpPr>
            <a:spLocks noGrp="1"/>
          </p:cNvSpPr>
          <p:nvPr>
            <p:ph type="body" idx="4294967295"/>
          </p:nvPr>
        </p:nvSpPr>
        <p:spPr bwMode="auto">
          <a:xfrm>
            <a:off x="774915" y="1402597"/>
            <a:ext cx="10578885" cy="44915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t">
            <a:normAutofit/>
          </a:bodyPr>
          <a:lstStyle/>
          <a:p>
            <a:pPr defTabSz="514338">
              <a:spcBef>
                <a:spcPts val="533"/>
              </a:spcBef>
              <a:defRPr/>
            </a:pPr>
            <a:r>
              <a:rPr lang="en-US" altLang="en-US" sz="2000" dirty="0">
                <a:latin typeface="Arial" pitchFamily="34" charset="0"/>
                <a:cs typeface="Arial" pitchFamily="34" charset="0"/>
                <a:sym typeface="Arial" pitchFamily="34" charset="0"/>
              </a:rPr>
              <a:t>Complaint received and logged by the Primary Care complaints team</a:t>
            </a:r>
          </a:p>
          <a:p>
            <a:pPr defTabSz="514338">
              <a:spcBef>
                <a:spcPts val="533"/>
              </a:spcBef>
              <a:defRPr/>
            </a:pPr>
            <a:r>
              <a:rPr lang="en-US" altLang="en-US" sz="2000" dirty="0">
                <a:latin typeface="Arial" pitchFamily="34" charset="0"/>
                <a:cs typeface="Arial" pitchFamily="34" charset="0"/>
                <a:sym typeface="Arial" pitchFamily="34" charset="0"/>
              </a:rPr>
              <a:t>Acknowledgement letter sent and complaint points agreed with the complainant</a:t>
            </a:r>
          </a:p>
          <a:p>
            <a:pPr defTabSz="514338">
              <a:spcBef>
                <a:spcPts val="533"/>
              </a:spcBef>
              <a:defRPr/>
            </a:pPr>
            <a:r>
              <a:rPr lang="en-US" altLang="en-US" sz="2000" dirty="0">
                <a:latin typeface="Arial" pitchFamily="34" charset="0"/>
                <a:cs typeface="Arial" pitchFamily="34" charset="0"/>
                <a:sym typeface="Arial" pitchFamily="34" charset="0"/>
              </a:rPr>
              <a:t>Appropriate consent requested</a:t>
            </a:r>
          </a:p>
          <a:p>
            <a:pPr defTabSz="514338">
              <a:spcBef>
                <a:spcPts val="533"/>
              </a:spcBef>
              <a:defRPr/>
            </a:pPr>
            <a:r>
              <a:rPr lang="en-US" altLang="en-US" sz="2000" dirty="0">
                <a:latin typeface="Arial" pitchFamily="34" charset="0"/>
                <a:cs typeface="Arial" pitchFamily="34" charset="0"/>
                <a:sym typeface="Arial" pitchFamily="34" charset="0"/>
              </a:rPr>
              <a:t>Consent received </a:t>
            </a:r>
          </a:p>
          <a:p>
            <a:pPr defTabSz="514338">
              <a:spcBef>
                <a:spcPts val="533"/>
              </a:spcBef>
              <a:defRPr/>
            </a:pPr>
            <a:r>
              <a:rPr lang="en-US" altLang="en-US" sz="2000" dirty="0">
                <a:latin typeface="Arial" pitchFamily="34" charset="0"/>
                <a:cs typeface="Arial" pitchFamily="34" charset="0"/>
                <a:sym typeface="Arial" pitchFamily="34" charset="0"/>
              </a:rPr>
              <a:t>Complaint sent to provider requesting a response and copies of associated records</a:t>
            </a:r>
          </a:p>
          <a:p>
            <a:pPr defTabSz="514338">
              <a:spcBef>
                <a:spcPts val="533"/>
              </a:spcBef>
              <a:defRPr/>
            </a:pPr>
            <a:r>
              <a:rPr lang="en-US" altLang="en-US" sz="2000" dirty="0">
                <a:latin typeface="Arial" pitchFamily="34" charset="0"/>
                <a:cs typeface="Arial" pitchFamily="34" charset="0"/>
                <a:sym typeface="Arial" pitchFamily="34" charset="0"/>
              </a:rPr>
              <a:t>Response received from provider and reviewed to ensure it addresses all of the complaint</a:t>
            </a:r>
          </a:p>
          <a:p>
            <a:pPr defTabSz="514338">
              <a:spcBef>
                <a:spcPts val="533"/>
              </a:spcBef>
              <a:defRPr/>
            </a:pPr>
            <a:r>
              <a:rPr lang="en-US" altLang="en-US" sz="2000" dirty="0">
                <a:latin typeface="Arial" pitchFamily="34" charset="0"/>
                <a:cs typeface="Arial" pitchFamily="34" charset="0"/>
                <a:sym typeface="Arial" pitchFamily="34" charset="0"/>
              </a:rPr>
              <a:t>Revised response requested if gaps are identified</a:t>
            </a:r>
          </a:p>
          <a:p>
            <a:pPr defTabSz="514338">
              <a:spcBef>
                <a:spcPts val="533"/>
              </a:spcBef>
              <a:defRPr/>
            </a:pPr>
            <a:r>
              <a:rPr lang="en-US" altLang="en-US" sz="2000" dirty="0">
                <a:latin typeface="Arial" pitchFamily="34" charset="0"/>
                <a:cs typeface="Arial" pitchFamily="34" charset="0"/>
                <a:sym typeface="Arial" pitchFamily="34" charset="0"/>
              </a:rPr>
              <a:t>Clinical or contractual review requested where appropriate and shared with provider</a:t>
            </a:r>
          </a:p>
          <a:p>
            <a:pPr defTabSz="514338">
              <a:spcBef>
                <a:spcPts val="533"/>
              </a:spcBef>
              <a:defRPr/>
            </a:pPr>
            <a:r>
              <a:rPr lang="en-US" altLang="en-US" sz="2000" dirty="0">
                <a:latin typeface="Arial" pitchFamily="34" charset="0"/>
                <a:cs typeface="Arial" pitchFamily="34" charset="0"/>
                <a:sym typeface="Arial" pitchFamily="34" charset="0"/>
              </a:rPr>
              <a:t>If learning identified, opportunity for provider to reflect and respond</a:t>
            </a:r>
          </a:p>
          <a:p>
            <a:pPr defTabSz="514338">
              <a:spcBef>
                <a:spcPts val="533"/>
              </a:spcBef>
              <a:defRPr/>
            </a:pPr>
            <a:r>
              <a:rPr lang="en-US" altLang="en-US" sz="2000" dirty="0">
                <a:latin typeface="Arial" pitchFamily="34" charset="0"/>
                <a:cs typeface="Arial" pitchFamily="34" charset="0"/>
                <a:sym typeface="Arial" pitchFamily="34" charset="0"/>
              </a:rPr>
              <a:t>Final response drafted and sent to ICB for CEO sign off</a:t>
            </a:r>
          </a:p>
          <a:p>
            <a:pPr defTabSz="514338">
              <a:spcBef>
                <a:spcPts val="533"/>
              </a:spcBef>
              <a:defRPr/>
            </a:pPr>
            <a:r>
              <a:rPr lang="en-US" altLang="en-US" sz="2000" dirty="0">
                <a:latin typeface="Arial" pitchFamily="34" charset="0"/>
                <a:cs typeface="Arial" pitchFamily="34" charset="0"/>
                <a:sym typeface="Arial" pitchFamily="34" charset="0"/>
              </a:rPr>
              <a:t>Final response sent to complainant with copy to provider</a:t>
            </a:r>
          </a:p>
          <a:p>
            <a:pPr defTabSz="514338">
              <a:spcBef>
                <a:spcPts val="533"/>
              </a:spcBef>
              <a:defRPr/>
            </a:pPr>
            <a:r>
              <a:rPr lang="en-US" altLang="en-US" sz="2000" dirty="0">
                <a:latin typeface="Arial" pitchFamily="34" charset="0"/>
                <a:cs typeface="Arial" pitchFamily="34" charset="0"/>
                <a:sym typeface="Arial" pitchFamily="34" charset="0"/>
              </a:rPr>
              <a:t>Referrals to Professional Standards made where indicated (very rare)</a:t>
            </a:r>
          </a:p>
          <a:p>
            <a:pPr defTabSz="514338">
              <a:spcBef>
                <a:spcPts val="533"/>
              </a:spcBef>
              <a:defRPr/>
            </a:pPr>
            <a:endParaRPr lang="en-US" altLang="en-US" sz="2000" dirty="0">
              <a:latin typeface="Arial" pitchFamily="34" charset="0"/>
              <a:cs typeface="Arial" pitchFamily="34" charset="0"/>
              <a:sym typeface="Arial" pitchFamily="34" charset="0"/>
            </a:endParaRPr>
          </a:p>
          <a:p>
            <a:pPr defTabSz="514338">
              <a:spcBef>
                <a:spcPts val="533"/>
              </a:spcBef>
              <a:defRPr/>
            </a:pPr>
            <a:endParaRPr lang="en-US" altLang="en-US" sz="2000" dirty="0">
              <a:latin typeface="Arial" pitchFamily="34" charset="0"/>
              <a:cs typeface="Arial" pitchFamily="34" charset="0"/>
              <a:sym typeface="Arial" pitchFamily="34" charset="0"/>
            </a:endParaRPr>
          </a:p>
          <a:p>
            <a:pPr defTabSz="514338">
              <a:spcBef>
                <a:spcPts val="533"/>
              </a:spcBef>
              <a:defRPr/>
            </a:pPr>
            <a:endParaRPr lang="en-US" altLang="en-US" sz="2000" dirty="0">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34903984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F3502D-8FFC-4C37-6D2C-6FF1D7D021F6}"/>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B8814276-1993-ABD3-0266-C66FE3F8BF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E19EB843-F8C5-52D3-0780-711E45E986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51C49C42-D65D-D130-4AB9-17F5972F8E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02A6C522-E896-532B-0049-DFB63B0BC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84FBEABA-1478-E340-C91C-5D6BEA1EE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2F99F0E9-0B1E-4B58-E499-FA3E80077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5F3EEA95-780C-1614-39AE-86AC316AA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C34666F8-AE79-BE8E-8D46-B13E6B6B2A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999CEB35-3662-3B0E-DB28-FCF1393AA81D}"/>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0EF21409-CDAA-787C-E2D3-7EDB9A046048}"/>
              </a:ext>
            </a:extLst>
          </p:cNvPr>
          <p:cNvGraphicFramePr/>
          <p:nvPr>
            <p:extLst>
              <p:ext uri="{D42A27DB-BD31-4B8C-83A1-F6EECF244321}">
                <p14:modId xmlns:p14="http://schemas.microsoft.com/office/powerpoint/2010/main" val="829064929"/>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1325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058" name="Rectangle 1">
            <a:extLst>
              <a:ext uri="{FF2B5EF4-FFF2-40B4-BE49-F238E27FC236}">
                <a16:creationId xmlns:a16="http://schemas.microsoft.com/office/drawing/2014/main" id="{1C683E3B-55D6-4321-95B7-A1D64FFB40EA}"/>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defTabSz="1219170">
              <a:defRPr/>
            </a:pPr>
            <a:br>
              <a:rPr lang="en-US" altLang="en-US" sz="4400">
                <a:solidFill>
                  <a:srgbClr val="FFFFFF"/>
                </a:solidFill>
              </a:rPr>
            </a:br>
            <a:r>
              <a:rPr lang="en-US" altLang="en-US" sz="4400">
                <a:solidFill>
                  <a:srgbClr val="FFFFFF"/>
                </a:solidFill>
              </a:rPr>
              <a:t>Where can a complaint escalate to?</a:t>
            </a:r>
          </a:p>
        </p:txBody>
      </p:sp>
      <p:graphicFrame>
        <p:nvGraphicFramePr>
          <p:cNvPr id="45060" name="Rectangle 2">
            <a:extLst>
              <a:ext uri="{FF2B5EF4-FFF2-40B4-BE49-F238E27FC236}">
                <a16:creationId xmlns:a16="http://schemas.microsoft.com/office/drawing/2014/main" id="{AE9C38FC-8BBD-4879-9BD1-1C12648A1A45}"/>
              </a:ext>
            </a:extLst>
          </p:cNvPr>
          <p:cNvGraphicFramePr/>
          <p:nvPr>
            <p:extLst>
              <p:ext uri="{D42A27DB-BD31-4B8C-83A1-F6EECF244321}">
                <p14:modId xmlns:p14="http://schemas.microsoft.com/office/powerpoint/2010/main" val="320563187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3" name="Rectangle 2" descr="Title 2">
            <a:extLst>
              <a:ext uri="{FF2B5EF4-FFF2-40B4-BE49-F238E27FC236}">
                <a16:creationId xmlns:a16="http://schemas.microsoft.com/office/drawing/2014/main" id="{E33FAF0C-1A46-4E72-B207-18814CBCBFB2}"/>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defTabSz="552437">
              <a:defRPr/>
            </a:pPr>
            <a:r>
              <a:rPr lang="en-US" altLang="en-US" sz="4400">
                <a:solidFill>
                  <a:schemeClr val="accent1"/>
                </a:solidFill>
              </a:rPr>
              <a:t>What does good look like?</a:t>
            </a:r>
          </a:p>
        </p:txBody>
      </p:sp>
      <p:cxnSp>
        <p:nvCxnSpPr>
          <p:cNvPr id="74" name="Straight Connector 7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6082" name="Rectangle 1" descr="Content Placeholder 1">
            <a:extLst>
              <a:ext uri="{FF2B5EF4-FFF2-40B4-BE49-F238E27FC236}">
                <a16:creationId xmlns:a16="http://schemas.microsoft.com/office/drawing/2014/main" id="{3837B8B4-3F7B-468E-881C-C02CBDA8A65B}"/>
              </a:ext>
            </a:extLst>
          </p:cNvPr>
          <p:cNvSpPr>
            <a:spLocks noGrp="1"/>
          </p:cNvSpPr>
          <p:nvPr>
            <p:ph type="body" idx="4294967295"/>
          </p:nvPr>
        </p:nvSpPr>
        <p:spPr bwMode="auto">
          <a:xfrm>
            <a:off x="4807217" y="654381"/>
            <a:ext cx="6784557"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a:bodyPr>
          <a:lstStyle/>
          <a:p>
            <a:pPr marL="0" indent="0" defTabSz="607469">
              <a:buClr>
                <a:srgbClr val="005EB8"/>
              </a:buClr>
              <a:buNone/>
              <a:defRPr/>
            </a:pPr>
            <a:endParaRPr lang="en-US" altLang="en-US" dirty="0">
              <a:latin typeface="Arial" pitchFamily="34" charset="0"/>
              <a:cs typeface="Arial" pitchFamily="34" charset="0"/>
              <a:sym typeface="Arial" pitchFamily="34" charset="0"/>
            </a:endParaRPr>
          </a:p>
          <a:p>
            <a:pPr marL="0" indent="0" defTabSz="607469">
              <a:buClr>
                <a:srgbClr val="005EB8"/>
              </a:buClr>
              <a:buNone/>
              <a:defRPr/>
            </a:pPr>
            <a:endParaRPr lang="en-US" altLang="en-US" dirty="0">
              <a:latin typeface="Arial" pitchFamily="34" charset="0"/>
              <a:cs typeface="Arial" pitchFamily="34" charset="0"/>
              <a:sym typeface="Arial" pitchFamily="34" charset="0"/>
            </a:endParaRPr>
          </a:p>
          <a:p>
            <a:pPr marL="0" indent="0" defTabSz="607469">
              <a:buClr>
                <a:srgbClr val="005EB8"/>
              </a:buClr>
              <a:buNone/>
              <a:defRPr/>
            </a:pPr>
            <a:endParaRPr lang="en-US" altLang="en-US" dirty="0">
              <a:latin typeface="Arial" pitchFamily="34" charset="0"/>
              <a:cs typeface="Arial" pitchFamily="34" charset="0"/>
              <a:sym typeface="Arial" pitchFamily="34" charset="0"/>
            </a:endParaRPr>
          </a:p>
          <a:p>
            <a:pPr marL="0" indent="0" defTabSz="607469">
              <a:buClr>
                <a:srgbClr val="005EB8"/>
              </a:buClr>
              <a:buNone/>
              <a:defRPr/>
            </a:pPr>
            <a:r>
              <a:rPr lang="en-US" altLang="en-US" dirty="0">
                <a:latin typeface="Arial" pitchFamily="34" charset="0"/>
                <a:cs typeface="Arial" pitchFamily="34" charset="0"/>
                <a:sym typeface="Arial" pitchFamily="34" charset="0"/>
              </a:rPr>
              <a:t>Principles of Good Complaint Handling:</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Getting it right</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Being customer focused</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Being open and accountable</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Acting fairly and proportionately</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Putting things right</a:t>
            </a:r>
          </a:p>
          <a:p>
            <a:pPr marL="1217054" lvl="1" indent="-607469" defTabSz="607469">
              <a:spcBef>
                <a:spcPct val="0"/>
              </a:spcBef>
              <a:buClr>
                <a:srgbClr val="005EB8"/>
              </a:buClr>
              <a:buFontTx/>
              <a:buAutoNum type="arabicPeriod"/>
              <a:defRPr/>
            </a:pPr>
            <a:r>
              <a:rPr lang="en-US" altLang="en-US" sz="2800" dirty="0">
                <a:latin typeface="Arial" pitchFamily="34" charset="0"/>
                <a:cs typeface="Arial" pitchFamily="34" charset="0"/>
                <a:sym typeface="Arial" pitchFamily="34" charset="0"/>
              </a:rPr>
              <a:t>Seeking continuous improvement</a:t>
            </a:r>
          </a:p>
        </p:txBody>
      </p:sp>
      <p:pic>
        <p:nvPicPr>
          <p:cNvPr id="7" name="Picture 6" descr="A close up of a logo&#10;&#10;Description automatically generated">
            <a:extLst>
              <a:ext uri="{FF2B5EF4-FFF2-40B4-BE49-F238E27FC236}">
                <a16:creationId xmlns:a16="http://schemas.microsoft.com/office/drawing/2014/main" id="{907B3DEC-0CD4-43DB-B684-8CE851D36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9B0AE-F1DB-F597-C964-1BF0798CE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440FB-DDC4-C3CB-3D09-0D482B3F4668}"/>
              </a:ext>
            </a:extLst>
          </p:cNvPr>
          <p:cNvSpPr>
            <a:spLocks noGrp="1"/>
          </p:cNvSpPr>
          <p:nvPr>
            <p:ph type="title"/>
          </p:nvPr>
        </p:nvSpPr>
        <p:spPr/>
        <p:txBody>
          <a:bodyPr>
            <a:noAutofit/>
          </a:bodyPr>
          <a:lstStyle/>
          <a:p>
            <a:pPr algn="ctr"/>
            <a:r>
              <a:rPr lang="en-GB" sz="3600" dirty="0"/>
              <a:t>The public mood….results from the British Social Attitudes Survey (King’s Fund/Nuffield Trust)</a:t>
            </a:r>
          </a:p>
        </p:txBody>
      </p:sp>
      <p:sp>
        <p:nvSpPr>
          <p:cNvPr id="3" name="Text Placeholder 2">
            <a:extLst>
              <a:ext uri="{FF2B5EF4-FFF2-40B4-BE49-F238E27FC236}">
                <a16:creationId xmlns:a16="http://schemas.microsoft.com/office/drawing/2014/main" id="{5B5C0ED7-8057-26EE-49CE-61B28E8C2FFD}"/>
              </a:ext>
            </a:extLst>
          </p:cNvPr>
          <p:cNvSpPr>
            <a:spLocks noGrp="1"/>
          </p:cNvSpPr>
          <p:nvPr>
            <p:ph type="body" sz="quarter" idx="10"/>
          </p:nvPr>
        </p:nvSpPr>
        <p:spPr>
          <a:xfrm>
            <a:off x="1842053" y="1172817"/>
            <a:ext cx="4253947" cy="4651513"/>
          </a:xfrm>
        </p:spPr>
        <p:txBody>
          <a:bodyPr>
            <a:noAutofit/>
          </a:bodyPr>
          <a:lstStyle/>
          <a:p>
            <a:pPr marL="0" indent="0">
              <a:buNone/>
            </a:pPr>
            <a:r>
              <a:rPr lang="en-GB" sz="1800" b="1" u="sng" dirty="0"/>
              <a:t>Satisfaction with the NHS</a:t>
            </a:r>
          </a:p>
          <a:p>
            <a:pPr marL="0" indent="0">
              <a:buNone/>
            </a:pPr>
            <a:r>
              <a:rPr lang="en-GB" sz="1800" dirty="0"/>
              <a:t>In 2025, 26% of British adults were ‘very’ or ‘quite’ satisfied with the way in which the NHS runs – a statistically significant 6 percentage point increase from 2024.</a:t>
            </a:r>
          </a:p>
          <a:p>
            <a:pPr marL="0" indent="0">
              <a:buNone/>
            </a:pPr>
            <a:r>
              <a:rPr lang="en-GB" sz="1800" dirty="0"/>
              <a:t>Around half of respondents (51%) were dissatisfied with the NHS in 2025, a statistically significant fall of 8 percentage points compared to 2024 when it was 59%.</a:t>
            </a:r>
          </a:p>
          <a:p>
            <a:pPr marL="0" indent="0">
              <a:buNone/>
            </a:pPr>
            <a:r>
              <a:rPr lang="en-GB" sz="1800" dirty="0"/>
              <a:t> This is the first increase in satisfaction since 2019, and the largest fall in dissatisfaction in more than 25 years.</a:t>
            </a:r>
          </a:p>
          <a:p>
            <a:pPr marL="0" indent="0">
              <a:buNone/>
            </a:pPr>
            <a:r>
              <a:rPr lang="en-GB" sz="1800" dirty="0"/>
              <a:t>Despite the increase in satisfaction only 16% of respondents thought the standard of NHS care would improve in the next 5 years compared to 53% who said they expected care to get worse</a:t>
            </a:r>
          </a:p>
        </p:txBody>
      </p:sp>
      <p:sp>
        <p:nvSpPr>
          <p:cNvPr id="4" name="Text Placeholder 3">
            <a:extLst>
              <a:ext uri="{FF2B5EF4-FFF2-40B4-BE49-F238E27FC236}">
                <a16:creationId xmlns:a16="http://schemas.microsoft.com/office/drawing/2014/main" id="{82DAA295-55CD-F461-61A6-E0F96A03D7BF}"/>
              </a:ext>
            </a:extLst>
          </p:cNvPr>
          <p:cNvSpPr>
            <a:spLocks noGrp="1"/>
          </p:cNvSpPr>
          <p:nvPr>
            <p:ph type="body" sz="quarter" idx="11"/>
          </p:nvPr>
        </p:nvSpPr>
        <p:spPr/>
        <p:txBody>
          <a:bodyPr/>
          <a:lstStyle/>
          <a:p>
            <a:endParaRPr lang="en-GB"/>
          </a:p>
        </p:txBody>
      </p:sp>
      <p:pic>
        <p:nvPicPr>
          <p:cNvPr id="6" name="Picture 5" descr="Public Satisfaction With The NHS And Social Care In 2025 | BSA | The King's Fund">
            <a:extLst>
              <a:ext uri="{FF2B5EF4-FFF2-40B4-BE49-F238E27FC236}">
                <a16:creationId xmlns:a16="http://schemas.microsoft.com/office/drawing/2014/main" id="{3FED1EF7-DD13-D74A-DFD8-832ED5C28E37}"/>
              </a:ext>
            </a:extLst>
          </p:cNvPr>
          <p:cNvPicPr>
            <a:picLocks noChangeAspect="1"/>
          </p:cNvPicPr>
          <p:nvPr/>
        </p:nvPicPr>
        <p:blipFill>
          <a:blip r:embed="rId2"/>
          <a:stretch>
            <a:fillRect/>
          </a:stretch>
        </p:blipFill>
        <p:spPr>
          <a:xfrm>
            <a:off x="6096000" y="1694415"/>
            <a:ext cx="5686425" cy="3190875"/>
          </a:xfrm>
          <a:prstGeom prst="rect">
            <a:avLst/>
          </a:prstGeom>
        </p:spPr>
      </p:pic>
    </p:spTree>
    <p:extLst>
      <p:ext uri="{BB962C8B-B14F-4D97-AF65-F5344CB8AC3E}">
        <p14:creationId xmlns:p14="http://schemas.microsoft.com/office/powerpoint/2010/main" val="1902450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descr="Title 2">
            <a:extLst>
              <a:ext uri="{FF2B5EF4-FFF2-40B4-BE49-F238E27FC236}">
                <a16:creationId xmlns:a16="http://schemas.microsoft.com/office/drawing/2014/main" id="{929A7394-8C15-42D4-82D1-0AD9D115D5B4}"/>
              </a:ext>
            </a:extLst>
          </p:cNvPr>
          <p:cNvSpPr>
            <a:spLocks noGrp="1"/>
          </p:cNvSpPr>
          <p:nvPr>
            <p:ph type="title" idx="4294967295"/>
          </p:nvPr>
        </p:nvSpPr>
        <p:spPr bwMode="auto">
          <a:xfrm>
            <a:off x="431801" y="452967"/>
            <a:ext cx="9808633" cy="6667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chor="ctr">
            <a:normAutofit fontScale="90000"/>
          </a:bodyPr>
          <a:lstStyle/>
          <a:p>
            <a:pPr defTabSz="491054">
              <a:defRPr/>
            </a:pPr>
            <a:r>
              <a:rPr lang="en-US" altLang="en-US" dirty="0">
                <a:solidFill>
                  <a:schemeClr val="accent1"/>
                </a:solidFill>
              </a:rPr>
              <a:t>What does good look like?</a:t>
            </a:r>
          </a:p>
        </p:txBody>
      </p:sp>
      <p:pic>
        <p:nvPicPr>
          <p:cNvPr id="41987" name="Picture 2" descr="Picture 2">
            <a:extLst>
              <a:ext uri="{FF2B5EF4-FFF2-40B4-BE49-F238E27FC236}">
                <a16:creationId xmlns:a16="http://schemas.microsoft.com/office/drawing/2014/main" id="{A9578054-1F1A-4A17-9DC4-FB364E5386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461" y="1287803"/>
            <a:ext cx="10949320" cy="55968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9" name="Rectangle 7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46" name="Rectangle 1">
            <a:extLst>
              <a:ext uri="{FF2B5EF4-FFF2-40B4-BE49-F238E27FC236}">
                <a16:creationId xmlns:a16="http://schemas.microsoft.com/office/drawing/2014/main" id="{03CC0F3B-75BA-4E12-ABF0-1A43A8856FEB}"/>
              </a:ext>
            </a:extLst>
          </p:cNvPr>
          <p:cNvSpPr>
            <a:spLocks noGrp="1"/>
          </p:cNvSpPr>
          <p:nvPr>
            <p:ph type="title"/>
          </p:nvPr>
        </p:nvSpPr>
        <p:spPr bwMode="auto">
          <a:xfrm>
            <a:off x="506443" y="766925"/>
            <a:ext cx="395293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numCol="1" rtlCol="0" anchorCtr="0" compatLnSpc="1">
            <a:prstTxWarp prst="textNoShape">
              <a:avLst/>
            </a:prstTxWarp>
            <a:normAutofit/>
          </a:bodyPr>
          <a:lstStyle/>
          <a:p>
            <a:pPr algn="r" defTabSz="1219170"/>
            <a:br>
              <a:rPr lang="en-US" altLang="en-US" sz="4400" dirty="0">
                <a:solidFill>
                  <a:schemeClr val="accent1"/>
                </a:solidFill>
              </a:rPr>
            </a:br>
            <a:r>
              <a:rPr lang="en-US" altLang="en-US" sz="4400" dirty="0">
                <a:solidFill>
                  <a:schemeClr val="accent1"/>
                </a:solidFill>
              </a:rPr>
              <a:t>What does the PHSO </a:t>
            </a:r>
            <a:r>
              <a:rPr lang="en-US" altLang="en-US" dirty="0">
                <a:solidFill>
                  <a:schemeClr val="accent1"/>
                </a:solidFill>
              </a:rPr>
              <a:t>consider</a:t>
            </a:r>
            <a:r>
              <a:rPr lang="en-US" altLang="en-US" sz="4400" dirty="0">
                <a:solidFill>
                  <a:schemeClr val="accent1"/>
                </a:solidFill>
              </a:rPr>
              <a:t>?</a:t>
            </a:r>
            <a:endParaRPr lang="en-US" altLang="en-US" sz="4400" b="0" dirty="0">
              <a:solidFill>
                <a:schemeClr val="accent1"/>
              </a:solidFill>
            </a:endParaRPr>
          </a:p>
        </p:txBody>
      </p:sp>
      <p:cxnSp>
        <p:nvCxnSpPr>
          <p:cNvPr id="57350" name="Straight Connector 7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7347" name="Rectangle 2">
            <a:extLst>
              <a:ext uri="{FF2B5EF4-FFF2-40B4-BE49-F238E27FC236}">
                <a16:creationId xmlns:a16="http://schemas.microsoft.com/office/drawing/2014/main" id="{47B04462-A155-4227-BDEA-7A0ED2196D93}"/>
              </a:ext>
            </a:extLst>
          </p:cNvPr>
          <p:cNvSpPr>
            <a:spLocks noGrp="1"/>
          </p:cNvSpPr>
          <p:nvPr>
            <p:ph idx="1"/>
          </p:nvPr>
        </p:nvSpPr>
        <p:spPr bwMode="auto">
          <a:xfrm>
            <a:off x="4849219" y="1132693"/>
            <a:ext cx="650458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numCol="1" rtlCol="0" anchor="ctr" anchorCtr="0" compatLnSpc="1">
            <a:prstTxWarp prst="textNoShape">
              <a:avLst/>
            </a:prstTxWarp>
            <a:normAutofit/>
          </a:bodyPr>
          <a:lstStyle/>
          <a:p>
            <a:pPr marL="0" indent="0" defTabSz="607469">
              <a:buClr>
                <a:schemeClr val="tx1"/>
              </a:buClr>
              <a:buNone/>
            </a:pPr>
            <a:endParaRPr lang="en-US" altLang="en-US" sz="2400" dirty="0">
              <a:latin typeface="Arial" panose="020B0604020202020204" pitchFamily="34" charset="0"/>
              <a:cs typeface="Arial" panose="020B0604020202020204" pitchFamily="34" charset="0"/>
              <a:sym typeface="Arial" panose="020B0604020202020204" pitchFamily="34" charset="0"/>
            </a:endParaRPr>
          </a:p>
          <a:p>
            <a:pPr defTabSz="607469">
              <a:buClr>
                <a:schemeClr val="tx1"/>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sym typeface="Arial" panose="020B0604020202020204" pitchFamily="34" charset="0"/>
              </a:rPr>
              <a:t>Is this in time? (12 months)</a:t>
            </a:r>
          </a:p>
          <a:p>
            <a:pPr defTabSz="607469">
              <a:buClr>
                <a:schemeClr val="tx1"/>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sym typeface="Arial" panose="020B0604020202020204" pitchFamily="34" charset="0"/>
              </a:rPr>
              <a:t>Is local resolution complete?</a:t>
            </a:r>
          </a:p>
          <a:p>
            <a:pPr defTabSz="607469">
              <a:buClr>
                <a:schemeClr val="tx1"/>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sym typeface="Arial" panose="020B0604020202020204" pitchFamily="34" charset="0"/>
              </a:rPr>
              <a:t>Is it reasonable for the complainant to take legal action?</a:t>
            </a:r>
          </a:p>
          <a:p>
            <a:pPr defTabSz="607469">
              <a:spcBef>
                <a:spcPts val="1067"/>
              </a:spcBef>
              <a:buClr>
                <a:schemeClr val="tx1"/>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sym typeface="Arial" panose="020B0604020202020204" pitchFamily="34" charset="0"/>
              </a:rPr>
              <a:t>Has there been maladministration or service failure resulting in injustice or hardship?</a:t>
            </a:r>
          </a:p>
          <a:p>
            <a:pPr defTabSz="607469">
              <a:spcBef>
                <a:spcPts val="1067"/>
              </a:spcBef>
              <a:buClr>
                <a:schemeClr val="tx1"/>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sym typeface="Arial" panose="020B0604020202020204" pitchFamily="34" charset="0"/>
              </a:rPr>
              <a:t>How has the </a:t>
            </a:r>
            <a:r>
              <a:rPr lang="en-US" altLang="en-US" sz="2400" dirty="0" err="1">
                <a:latin typeface="Arial" panose="020B0604020202020204" pitchFamily="34" charset="0"/>
                <a:cs typeface="Arial" panose="020B0604020202020204" pitchFamily="34" charset="0"/>
                <a:sym typeface="Arial" panose="020B0604020202020204" pitchFamily="34" charset="0"/>
              </a:rPr>
              <a:t>organisation</a:t>
            </a:r>
            <a:r>
              <a:rPr lang="en-US" altLang="en-US" sz="2400" dirty="0">
                <a:latin typeface="Arial" panose="020B0604020202020204" pitchFamily="34" charset="0"/>
                <a:cs typeface="Arial" panose="020B0604020202020204" pitchFamily="34" charset="0"/>
                <a:sym typeface="Arial" panose="020B0604020202020204" pitchFamily="34" charset="0"/>
              </a:rPr>
              <a:t> dealt with the complaint?</a:t>
            </a:r>
          </a:p>
        </p:txBody>
      </p:sp>
      <p:pic>
        <p:nvPicPr>
          <p:cNvPr id="13" name="Picture 12" descr="A close up of a logo&#10;&#10;Description automatically generated">
            <a:extLst>
              <a:ext uri="{FF2B5EF4-FFF2-40B4-BE49-F238E27FC236}">
                <a16:creationId xmlns:a16="http://schemas.microsoft.com/office/drawing/2014/main" id="{FD9B9A48-003C-40FA-947D-778AAA539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70" name="Rectangle 1">
            <a:extLst>
              <a:ext uri="{FF2B5EF4-FFF2-40B4-BE49-F238E27FC236}">
                <a16:creationId xmlns:a16="http://schemas.microsoft.com/office/drawing/2014/main" id="{988C4315-5DEB-43D6-AB62-EA6B61F71401}"/>
              </a:ext>
            </a:extLst>
          </p:cNvPr>
          <p:cNvSpPr>
            <a:spLocks noGrp="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numCol="1" rtlCol="0" anchorCtr="0" compatLnSpc="1">
            <a:prstTxWarp prst="textNoShape">
              <a:avLst/>
            </a:prstTxWarp>
            <a:normAutofit/>
          </a:bodyPr>
          <a:lstStyle/>
          <a:p>
            <a:pPr algn="r" defTabSz="1219170"/>
            <a:br>
              <a:rPr lang="en-US" altLang="en-US" sz="4400" dirty="0">
                <a:solidFill>
                  <a:schemeClr val="accent1"/>
                </a:solidFill>
              </a:rPr>
            </a:br>
            <a:r>
              <a:rPr lang="en-US" altLang="en-US" sz="4400" dirty="0">
                <a:solidFill>
                  <a:schemeClr val="accent1"/>
                </a:solidFill>
              </a:rPr>
              <a:t>PHSO process</a:t>
            </a:r>
            <a:endParaRPr lang="en-US" altLang="en-US" sz="4400" b="0" dirty="0">
              <a:solidFill>
                <a:schemeClr val="accent1"/>
              </a:solidFill>
            </a:endParaRP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3010" name="Rectangle 2">
            <a:extLst>
              <a:ext uri="{FF2B5EF4-FFF2-40B4-BE49-F238E27FC236}">
                <a16:creationId xmlns:a16="http://schemas.microsoft.com/office/drawing/2014/main" id="{D63FA84D-636E-4B67-99B5-E17EC5A9B85E}"/>
              </a:ext>
            </a:extLst>
          </p:cNvPr>
          <p:cNvSpPr>
            <a:spLocks noGrp="1"/>
          </p:cNvSpPr>
          <p:nvPr>
            <p:ph idx="1"/>
          </p:nvPr>
        </p:nvSpPr>
        <p:spPr bwMode="auto">
          <a:xfrm>
            <a:off x="4976031" y="1484385"/>
            <a:ext cx="6377769"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607469">
              <a:buFont typeface="Wingdings" pitchFamily="2" charset="2"/>
              <a:buChar char="§"/>
              <a:defRPr/>
            </a:pPr>
            <a:endParaRPr lang="en-US" altLang="en-US" sz="2400" dirty="0">
              <a:latin typeface="Arial" pitchFamily="34" charset="0"/>
              <a:cs typeface="Arial" pitchFamily="34" charset="0"/>
              <a:sym typeface="Arial" pitchFamily="34" charset="0"/>
            </a:endParaRPr>
          </a:p>
          <a:p>
            <a:pPr defTabSz="607469">
              <a:buFont typeface="Wingdings" pitchFamily="2" charset="2"/>
              <a:buChar char="§"/>
              <a:defRPr/>
            </a:pPr>
            <a:endParaRPr lang="en-US" altLang="en-US" sz="2400" dirty="0">
              <a:latin typeface="Arial" pitchFamily="34" charset="0"/>
              <a:cs typeface="Arial" pitchFamily="34" charset="0"/>
              <a:sym typeface="Arial" pitchFamily="34" charset="0"/>
            </a:endParaRPr>
          </a:p>
          <a:p>
            <a:pPr marL="0" indent="0" defTabSz="607469">
              <a:buNone/>
              <a:defRPr/>
            </a:pPr>
            <a:r>
              <a:rPr lang="en-US" altLang="en-US" sz="2400" dirty="0">
                <a:latin typeface="Arial" pitchFamily="34" charset="0"/>
                <a:cs typeface="Arial" pitchFamily="34" charset="0"/>
                <a:sym typeface="Arial" pitchFamily="34" charset="0"/>
              </a:rPr>
              <a:t>Investigation</a:t>
            </a:r>
          </a:p>
          <a:p>
            <a:pPr lvl="1" defTabSz="607469">
              <a:buFont typeface="Wingdings" pitchFamily="2" charset="2"/>
              <a:buChar char="§"/>
              <a:defRPr/>
            </a:pPr>
            <a:r>
              <a:rPr lang="en-US" altLang="en-US" dirty="0">
                <a:latin typeface="Arial" pitchFamily="34" charset="0"/>
                <a:cs typeface="Arial" pitchFamily="34" charset="0"/>
                <a:sym typeface="Arial" pitchFamily="34" charset="0"/>
              </a:rPr>
              <a:t>Delays at PHSO triage at present</a:t>
            </a:r>
          </a:p>
          <a:p>
            <a:pPr lvl="1" defTabSz="607469">
              <a:buFont typeface="Wingdings" pitchFamily="2" charset="2"/>
              <a:buChar char="§"/>
              <a:defRPr/>
            </a:pPr>
            <a:r>
              <a:rPr lang="en-US" altLang="en-US" dirty="0">
                <a:latin typeface="Arial" pitchFamily="34" charset="0"/>
                <a:cs typeface="Arial" pitchFamily="34" charset="0"/>
                <a:sym typeface="Arial" pitchFamily="34" charset="0"/>
              </a:rPr>
              <a:t>Can interview staff</a:t>
            </a:r>
          </a:p>
          <a:p>
            <a:pPr lvl="1" defTabSz="607469">
              <a:buFont typeface="Wingdings" pitchFamily="2" charset="2"/>
              <a:buChar char="§"/>
              <a:defRPr/>
            </a:pPr>
            <a:r>
              <a:rPr lang="en-US" altLang="en-US" dirty="0">
                <a:latin typeface="Arial" pitchFamily="34" charset="0"/>
                <a:cs typeface="Arial" pitchFamily="34" charset="0"/>
                <a:sym typeface="Arial" pitchFamily="34" charset="0"/>
              </a:rPr>
              <a:t>Will review your complaint file and medical notes</a:t>
            </a:r>
          </a:p>
          <a:p>
            <a:pPr lvl="1" defTabSz="607469">
              <a:buFont typeface="Wingdings" pitchFamily="2" charset="2"/>
              <a:buChar char="§"/>
              <a:defRPr/>
            </a:pPr>
            <a:r>
              <a:rPr lang="en-US" altLang="en-US" dirty="0">
                <a:latin typeface="Arial" pitchFamily="34" charset="0"/>
                <a:cs typeface="Arial" pitchFamily="34" charset="0"/>
                <a:sym typeface="Arial" pitchFamily="34" charset="0"/>
              </a:rPr>
              <a:t>May seek independent clinical advice</a:t>
            </a:r>
          </a:p>
          <a:p>
            <a:pPr lvl="1" defTabSz="607469">
              <a:buFont typeface="Wingdings" pitchFamily="2" charset="2"/>
              <a:buChar char="§"/>
              <a:defRPr/>
            </a:pPr>
            <a:r>
              <a:rPr lang="en-US" altLang="en-US" dirty="0">
                <a:latin typeface="Arial" pitchFamily="34" charset="0"/>
                <a:cs typeface="Arial" pitchFamily="34" charset="0"/>
                <a:sym typeface="Arial" pitchFamily="34" charset="0"/>
              </a:rPr>
              <a:t>New process from April 2021 – threshold has changed to look at more “serious” issues</a:t>
            </a:r>
          </a:p>
          <a:p>
            <a:pPr lvl="1" defTabSz="607469">
              <a:buFont typeface="Wingdings" pitchFamily="2" charset="2"/>
              <a:buChar char="§"/>
              <a:defRPr/>
            </a:pPr>
            <a:endParaRPr lang="en-US" altLang="en-US" dirty="0">
              <a:latin typeface="Arial" pitchFamily="34" charset="0"/>
              <a:cs typeface="Arial" pitchFamily="34" charset="0"/>
              <a:sym typeface="Arial" pitchFamily="34" charset="0"/>
            </a:endParaRPr>
          </a:p>
          <a:p>
            <a:pPr defTabSz="607469">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a:p>
            <a:pPr defTabSz="607469">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p:txBody>
      </p:sp>
      <p:pic>
        <p:nvPicPr>
          <p:cNvPr id="7" name="Picture 6" descr="A close up of a logo&#10;&#10;Description automatically generated">
            <a:extLst>
              <a:ext uri="{FF2B5EF4-FFF2-40B4-BE49-F238E27FC236}">
                <a16:creationId xmlns:a16="http://schemas.microsoft.com/office/drawing/2014/main" id="{BAFADAF3-DE39-47F2-BA7C-9D821FE1C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70" name="Rectangle 1">
            <a:extLst>
              <a:ext uri="{FF2B5EF4-FFF2-40B4-BE49-F238E27FC236}">
                <a16:creationId xmlns:a16="http://schemas.microsoft.com/office/drawing/2014/main" id="{988C4315-5DEB-43D6-AB62-EA6B61F71401}"/>
              </a:ext>
            </a:extLst>
          </p:cNvPr>
          <p:cNvSpPr>
            <a:spLocks noGrp="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numCol="1" rtlCol="0" anchorCtr="0" compatLnSpc="1">
            <a:prstTxWarp prst="textNoShape">
              <a:avLst/>
            </a:prstTxWarp>
            <a:normAutofit/>
          </a:bodyPr>
          <a:lstStyle/>
          <a:p>
            <a:pPr algn="r" defTabSz="1219170"/>
            <a:br>
              <a:rPr lang="en-US" altLang="en-US" sz="4400" dirty="0">
                <a:solidFill>
                  <a:schemeClr val="accent1"/>
                </a:solidFill>
              </a:rPr>
            </a:br>
            <a:r>
              <a:rPr lang="en-US" altLang="en-US" sz="4400" dirty="0">
                <a:solidFill>
                  <a:schemeClr val="accent1"/>
                </a:solidFill>
              </a:rPr>
              <a:t>PHSO process</a:t>
            </a:r>
            <a:endParaRPr lang="en-US" altLang="en-US" sz="4400" b="0" dirty="0">
              <a:solidFill>
                <a:schemeClr val="accent1"/>
              </a:solidFill>
            </a:endParaRP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3010" name="Rectangle 2">
            <a:extLst>
              <a:ext uri="{FF2B5EF4-FFF2-40B4-BE49-F238E27FC236}">
                <a16:creationId xmlns:a16="http://schemas.microsoft.com/office/drawing/2014/main" id="{D63FA84D-636E-4B67-99B5-E17EC5A9B85E}"/>
              </a:ext>
            </a:extLst>
          </p:cNvPr>
          <p:cNvSpPr>
            <a:spLocks noGrp="1"/>
          </p:cNvSpPr>
          <p:nvPr>
            <p:ph idx="1"/>
          </p:nvPr>
        </p:nvSpPr>
        <p:spPr bwMode="auto">
          <a:xfrm>
            <a:off x="4976031" y="1484385"/>
            <a:ext cx="6377769"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607469">
              <a:buFont typeface="Wingdings" pitchFamily="2" charset="2"/>
              <a:buChar char="§"/>
              <a:defRPr/>
            </a:pPr>
            <a:endParaRPr lang="en-US" altLang="en-US" sz="2400" dirty="0">
              <a:latin typeface="Arial" pitchFamily="34" charset="0"/>
              <a:cs typeface="Arial" pitchFamily="34" charset="0"/>
              <a:sym typeface="Arial" pitchFamily="34" charset="0"/>
            </a:endParaRPr>
          </a:p>
          <a:p>
            <a:pPr defTabSz="607469">
              <a:buFont typeface="Wingdings" pitchFamily="2" charset="2"/>
              <a:buChar char="§"/>
              <a:defRPr/>
            </a:pPr>
            <a:endParaRPr lang="en-US" altLang="en-US" sz="2400" dirty="0">
              <a:latin typeface="Arial" pitchFamily="34" charset="0"/>
              <a:cs typeface="Arial" pitchFamily="34" charset="0"/>
              <a:sym typeface="Arial" pitchFamily="34" charset="0"/>
            </a:endParaRPr>
          </a:p>
          <a:p>
            <a:pPr marL="0" indent="0" defTabSz="607469">
              <a:buNone/>
              <a:defRPr/>
            </a:pPr>
            <a:r>
              <a:rPr lang="en-US" altLang="en-US" sz="2400" dirty="0">
                <a:latin typeface="Arial" pitchFamily="34" charset="0"/>
                <a:cs typeface="Arial" pitchFamily="34" charset="0"/>
                <a:sym typeface="Arial" pitchFamily="34" charset="0"/>
              </a:rPr>
              <a:t>Outcome</a:t>
            </a:r>
          </a:p>
          <a:p>
            <a:pPr lvl="1" defTabSz="607469">
              <a:buFont typeface="Wingdings" panose="05000000000000000000" pitchFamily="2" charset="2"/>
              <a:buChar char="§"/>
              <a:defRPr/>
            </a:pPr>
            <a:r>
              <a:rPr lang="en-US" altLang="en-US" dirty="0">
                <a:latin typeface="Arial" pitchFamily="34" charset="0"/>
                <a:cs typeface="Arial" pitchFamily="34" charset="0"/>
                <a:sym typeface="Arial" pitchFamily="34" charset="0"/>
              </a:rPr>
              <a:t>Provisional views - 2 weeks to comment </a:t>
            </a:r>
          </a:p>
          <a:p>
            <a:pPr lvl="1" defTabSz="607469">
              <a:buFont typeface="Wingdings" panose="05000000000000000000" pitchFamily="2" charset="2"/>
              <a:buChar char="§"/>
              <a:defRPr/>
            </a:pPr>
            <a:r>
              <a:rPr lang="en-US" altLang="en-US" dirty="0">
                <a:latin typeface="Arial" pitchFamily="34" charset="0"/>
                <a:cs typeface="Arial" pitchFamily="34" charset="0"/>
                <a:sym typeface="Arial" pitchFamily="34" charset="0"/>
              </a:rPr>
              <a:t>upheld, partly upheld, not upheld</a:t>
            </a:r>
          </a:p>
          <a:p>
            <a:pPr lvl="1" defTabSz="607469">
              <a:buFont typeface="Wingdings" panose="05000000000000000000" pitchFamily="2" charset="2"/>
              <a:buChar char="§"/>
              <a:defRPr/>
            </a:pPr>
            <a:r>
              <a:rPr lang="en-US" altLang="en-US" dirty="0">
                <a:latin typeface="Arial" pitchFamily="34" charset="0"/>
                <a:cs typeface="Arial" pitchFamily="34" charset="0"/>
                <a:sym typeface="Arial" pitchFamily="34" charset="0"/>
              </a:rPr>
              <a:t>makes recommendations</a:t>
            </a:r>
          </a:p>
          <a:p>
            <a:pPr lvl="1" defTabSz="607469">
              <a:buFont typeface="Wingdings" panose="05000000000000000000" pitchFamily="2" charset="2"/>
              <a:buChar char="§"/>
              <a:defRPr/>
            </a:pPr>
            <a:r>
              <a:rPr lang="en-US" altLang="en-US" dirty="0">
                <a:latin typeface="Arial" pitchFamily="34" charset="0"/>
                <a:cs typeface="Arial" pitchFamily="34" charset="0"/>
                <a:sym typeface="Arial" pitchFamily="34" charset="0"/>
              </a:rPr>
              <a:t>requests action plan (and follows up)</a:t>
            </a:r>
          </a:p>
          <a:p>
            <a:pPr lvl="1" defTabSz="607469">
              <a:buFont typeface="Wingdings" panose="05000000000000000000" pitchFamily="2" charset="2"/>
              <a:buChar char="§"/>
              <a:defRPr/>
            </a:pPr>
            <a:r>
              <a:rPr lang="en-US" altLang="en-US" dirty="0">
                <a:latin typeface="Arial" pitchFamily="34" charset="0"/>
                <a:cs typeface="Arial" pitchFamily="34" charset="0"/>
                <a:sym typeface="Arial" pitchFamily="34" charset="0"/>
              </a:rPr>
              <a:t>No power to enforce recommendations - but expects them to be implemented.</a:t>
            </a:r>
          </a:p>
          <a:p>
            <a:pPr lvl="1" defTabSz="607469">
              <a:buFont typeface="Wingdings" panose="05000000000000000000" pitchFamily="2" charset="2"/>
              <a:buChar char="§"/>
              <a:defRPr/>
            </a:pPr>
            <a:endParaRPr lang="en-US" altLang="en-US" dirty="0">
              <a:latin typeface="Arial" pitchFamily="34" charset="0"/>
              <a:cs typeface="Arial" pitchFamily="34" charset="0"/>
              <a:sym typeface="Arial" pitchFamily="34" charset="0"/>
            </a:endParaRPr>
          </a:p>
          <a:p>
            <a:pPr defTabSz="607469">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a:p>
            <a:pPr defTabSz="607469">
              <a:buFont typeface="Wingdings" panose="05000000000000000000" pitchFamily="2" charset="2"/>
              <a:buChar char="§"/>
              <a:defRPr/>
            </a:pPr>
            <a:endParaRPr lang="en-US" altLang="en-US" sz="2400" dirty="0">
              <a:latin typeface="Arial" pitchFamily="34" charset="0"/>
              <a:cs typeface="Arial" pitchFamily="34" charset="0"/>
              <a:sym typeface="Arial" pitchFamily="34" charset="0"/>
            </a:endParaRPr>
          </a:p>
        </p:txBody>
      </p:sp>
      <p:pic>
        <p:nvPicPr>
          <p:cNvPr id="8" name="Picture 7" descr="A close up of a logo&#10;&#10;Description automatically generated">
            <a:extLst>
              <a:ext uri="{FF2B5EF4-FFF2-40B4-BE49-F238E27FC236}">
                <a16:creationId xmlns:a16="http://schemas.microsoft.com/office/drawing/2014/main" id="{4639E453-2117-4D4B-BAA6-C9D85F872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extLst>
      <p:ext uri="{BB962C8B-B14F-4D97-AF65-F5344CB8AC3E}">
        <p14:creationId xmlns:p14="http://schemas.microsoft.com/office/powerpoint/2010/main" val="2040954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a:extLst>
              <a:ext uri="{FF2B5EF4-FFF2-40B4-BE49-F238E27FC236}">
                <a16:creationId xmlns:a16="http://schemas.microsoft.com/office/drawing/2014/main" id="{9B4D7D73-F6BE-4E75-A0CE-314F1F53CD7A}"/>
              </a:ext>
            </a:extLst>
          </p:cNvPr>
          <p:cNvSpPr>
            <a:spLocks noGrp="1" noChangeArrowheads="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algn="r"/>
            <a:r>
              <a:rPr lang="en-US" altLang="en-US" sz="4400">
                <a:solidFill>
                  <a:schemeClr val="accent1"/>
                </a:solidFill>
              </a:rPr>
              <a:t>PHSO financial remedy guidance</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6434" name="Content Placeholder 2">
            <a:extLst>
              <a:ext uri="{FF2B5EF4-FFF2-40B4-BE49-F238E27FC236}">
                <a16:creationId xmlns:a16="http://schemas.microsoft.com/office/drawing/2014/main" id="{BFBD3B26-DE46-4A39-8111-18E13DDBEA0A}"/>
              </a:ext>
            </a:extLst>
          </p:cNvPr>
          <p:cNvSpPr>
            <a:spLocks noGrp="1" noChangeArrowheads="1"/>
          </p:cNvSpPr>
          <p:nvPr>
            <p:ph idx="1"/>
          </p:nvPr>
        </p:nvSpPr>
        <p:spPr bwMode="auto">
          <a:xfrm>
            <a:off x="4976031" y="1832802"/>
            <a:ext cx="6377769"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 anchorCtr="0" compatLnSpc="1">
            <a:prstTxWarp prst="textNoShape">
              <a:avLst/>
            </a:prstTxWarp>
            <a:noAutofit/>
          </a:bodyPr>
          <a:lstStyle/>
          <a:p>
            <a:pPr>
              <a:buFont typeface="Wingdings" panose="05000000000000000000" pitchFamily="2" charset="2"/>
              <a:buChar char="§"/>
              <a:defRPr/>
            </a:pPr>
            <a:r>
              <a:rPr lang="en-GB" sz="2400" dirty="0">
                <a:latin typeface="Arial" panose="020B0604020202020204" pitchFamily="34" charset="0"/>
                <a:cs typeface="Arial" panose="020B0604020202020204" pitchFamily="34" charset="0"/>
              </a:rPr>
              <a:t>Six-point scale up to £12,500</a:t>
            </a:r>
          </a:p>
          <a:p>
            <a:pPr>
              <a:buFont typeface="Wingdings" panose="05000000000000000000" pitchFamily="2" charset="2"/>
              <a:buChar char="§"/>
              <a:defRPr/>
            </a:pPr>
            <a:r>
              <a:rPr lang="en-GB" sz="2400" dirty="0">
                <a:latin typeface="Arial" panose="020B0604020202020204" pitchFamily="34" charset="0"/>
                <a:cs typeface="Arial" panose="020B0604020202020204" pitchFamily="34" charset="0"/>
              </a:rPr>
              <a:t>Poor complaint handling alone can incur a financial remedy</a:t>
            </a:r>
          </a:p>
          <a:p>
            <a:pPr>
              <a:buFont typeface="Wingdings" panose="05000000000000000000" pitchFamily="2" charset="2"/>
              <a:buChar char="§"/>
              <a:defRPr/>
            </a:pPr>
            <a:r>
              <a:rPr lang="en-GB" sz="2400" b="1" dirty="0">
                <a:latin typeface="Arial" panose="020B0604020202020204" pitchFamily="34" charset="0"/>
                <a:cs typeface="Arial" panose="020B0604020202020204" pitchFamily="34" charset="0"/>
              </a:rPr>
              <a:t>Level 2 £120-£550</a:t>
            </a:r>
          </a:p>
          <a:p>
            <a:pPr marL="457200" lvl="1" indent="0">
              <a:buNone/>
              <a:defRPr/>
            </a:pPr>
            <a:r>
              <a:rPr lang="en-GB" sz="2000" dirty="0">
                <a:latin typeface="Arial" panose="020B0604020202020204" pitchFamily="34" charset="0"/>
                <a:cs typeface="Arial" panose="020B0604020202020204" pitchFamily="34" charset="0"/>
              </a:rPr>
              <a:t>“poor complaint handling where there is a delay of more than a few weeks, up to around one year.</a:t>
            </a:r>
            <a:endParaRPr lang="en-GB" sz="2000" b="1" dirty="0">
              <a:latin typeface="Arial" panose="020B0604020202020204" pitchFamily="34" charset="0"/>
              <a:cs typeface="Arial" panose="020B0604020202020204" pitchFamily="34" charset="0"/>
            </a:endParaRPr>
          </a:p>
          <a:p>
            <a:pPr>
              <a:buFont typeface="Wingdings" panose="05000000000000000000" pitchFamily="2" charset="2"/>
              <a:buChar char="§"/>
              <a:defRPr/>
            </a:pPr>
            <a:r>
              <a:rPr lang="en-GB" sz="2400" b="1" dirty="0">
                <a:latin typeface="Arial" panose="020B0604020202020204" pitchFamily="34" charset="0"/>
                <a:cs typeface="Arial" panose="020B0604020202020204" pitchFamily="34" charset="0"/>
              </a:rPr>
              <a:t>Level 3 £600-£1200</a:t>
            </a:r>
          </a:p>
          <a:p>
            <a:pPr marL="457200" lvl="1" indent="0">
              <a:buNone/>
              <a:defRPr/>
            </a:pPr>
            <a:r>
              <a:rPr lang="en-GB" sz="2000" dirty="0">
                <a:latin typeface="Arial" panose="020B0604020202020204" pitchFamily="34" charset="0"/>
                <a:cs typeface="Arial" panose="020B0604020202020204" pitchFamily="34" charset="0"/>
              </a:rPr>
              <a:t>“Very poor complaint handling; e.g. delays of over a year; or with delays of over six months combined with qualitative failures such as provision of incorrect or incomplete responses”</a:t>
            </a:r>
          </a:p>
          <a:p>
            <a:pPr>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endParaRPr>
          </a:p>
        </p:txBody>
      </p:sp>
      <p:pic>
        <p:nvPicPr>
          <p:cNvPr id="7" name="Picture 6" descr="A close up of a logo&#10;&#10;Description automatically generated">
            <a:extLst>
              <a:ext uri="{FF2B5EF4-FFF2-40B4-BE49-F238E27FC236}">
                <a16:creationId xmlns:a16="http://schemas.microsoft.com/office/drawing/2014/main" id="{D8EB9715-028F-4BEE-ABD6-39A532855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a:extLst>
              <a:ext uri="{FF2B5EF4-FFF2-40B4-BE49-F238E27FC236}">
                <a16:creationId xmlns:a16="http://schemas.microsoft.com/office/drawing/2014/main" id="{9B4D7D73-F6BE-4E75-A0CE-314F1F53CD7A}"/>
              </a:ext>
            </a:extLst>
          </p:cNvPr>
          <p:cNvSpPr>
            <a:spLocks noGrp="1" noChangeArrowheads="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algn="r"/>
            <a:r>
              <a:rPr lang="en-US" altLang="en-US" sz="4400" dirty="0">
                <a:solidFill>
                  <a:schemeClr val="accent1"/>
                </a:solidFill>
              </a:rPr>
              <a:t>PHSO Complaints Standards 2023</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6434" name="Content Placeholder 2">
            <a:extLst>
              <a:ext uri="{FF2B5EF4-FFF2-40B4-BE49-F238E27FC236}">
                <a16:creationId xmlns:a16="http://schemas.microsoft.com/office/drawing/2014/main" id="{BFBD3B26-DE46-4A39-8111-18E13DDBEA0A}"/>
              </a:ext>
            </a:extLst>
          </p:cNvPr>
          <p:cNvSpPr>
            <a:spLocks noGrp="1" noChangeArrowheads="1"/>
          </p:cNvSpPr>
          <p:nvPr>
            <p:ph idx="1"/>
          </p:nvPr>
        </p:nvSpPr>
        <p:spPr bwMode="auto">
          <a:xfrm>
            <a:off x="4976031" y="1832802"/>
            <a:ext cx="6377769"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 anchorCtr="0" compatLnSpc="1">
            <a:prstTxWarp prst="textNoShape">
              <a:avLst/>
            </a:prstTxWarp>
            <a:noAutofit/>
          </a:bodyPr>
          <a:lstStyle/>
          <a:p>
            <a:pPr marL="0" indent="0" defTabSz="455613">
              <a:lnSpc>
                <a:spcPct val="100000"/>
              </a:lnSpc>
              <a:buClr>
                <a:srgbClr val="005EB8"/>
              </a:buClr>
              <a:buNone/>
              <a:defRPr/>
            </a:pPr>
            <a:r>
              <a:rPr lang="en-US" altLang="en-US" sz="2400" dirty="0">
                <a:latin typeface="Arial" panose="020B0604020202020204" pitchFamily="34" charset="0"/>
                <a:cs typeface="Arial" panose="020B0604020202020204" pitchFamily="34" charset="0"/>
                <a:sym typeface="Arial" panose="020B0604020202020204" pitchFamily="34" charset="0"/>
              </a:rPr>
              <a:t>Complaints Standards:</a:t>
            </a:r>
          </a:p>
          <a:p>
            <a:pPr defTabSz="455613">
              <a:lnSpc>
                <a:spcPct val="100000"/>
              </a:lnSpc>
              <a:buClr>
                <a:srgbClr val="005EB8"/>
              </a:buClr>
              <a:defRPr/>
            </a:pPr>
            <a:r>
              <a:rPr lang="en-US" altLang="en-US" sz="2400" dirty="0">
                <a:latin typeface="Arial" panose="020B0604020202020204" pitchFamily="34" charset="0"/>
                <a:cs typeface="Arial" panose="020B0604020202020204" pitchFamily="34" charset="0"/>
                <a:sym typeface="Arial" panose="020B0604020202020204" pitchFamily="34" charset="0"/>
              </a:rPr>
              <a:t>PHSO long term aim to become Complaints Standards Authority</a:t>
            </a:r>
          </a:p>
          <a:p>
            <a:pPr defTabSz="455613">
              <a:lnSpc>
                <a:spcPct val="100000"/>
              </a:lnSpc>
              <a:buClr>
                <a:srgbClr val="005EB8"/>
              </a:buClr>
              <a:defRPr/>
            </a:pPr>
            <a:r>
              <a:rPr lang="en-US" altLang="en-US" sz="2400" dirty="0">
                <a:latin typeface="Arial" panose="020B0604020202020204" pitchFamily="34" charset="0"/>
                <a:cs typeface="Arial" panose="020B0604020202020204" pitchFamily="34" charset="0"/>
                <a:sym typeface="Arial" panose="020B0604020202020204" pitchFamily="34" charset="0"/>
              </a:rPr>
              <a:t>Standards were piloted in 2022/23</a:t>
            </a:r>
          </a:p>
          <a:p>
            <a:pPr defTabSz="455613">
              <a:lnSpc>
                <a:spcPct val="100000"/>
              </a:lnSpc>
              <a:buClr>
                <a:srgbClr val="005EB8"/>
              </a:buClr>
              <a:defRPr/>
            </a:pPr>
            <a:r>
              <a:rPr lang="en-US" altLang="en-US" sz="2400" dirty="0">
                <a:latin typeface="Arial" panose="020B0604020202020204" pitchFamily="34" charset="0"/>
                <a:cs typeface="Arial" panose="020B0604020202020204" pitchFamily="34" charset="0"/>
                <a:sym typeface="Arial" panose="020B0604020202020204" pitchFamily="34" charset="0"/>
              </a:rPr>
              <a:t>PHSO have been using them in their casework from 1 April 2023</a:t>
            </a:r>
          </a:p>
          <a:p>
            <a:pPr>
              <a:buFont typeface="Wingdings" panose="05000000000000000000" pitchFamily="2" charset="2"/>
              <a:buChar char="§"/>
              <a:defRPr/>
            </a:pPr>
            <a:endParaRPr lang="en-US" altLang="en-US" sz="2400" dirty="0">
              <a:latin typeface="Arial" panose="020B0604020202020204" pitchFamily="34" charset="0"/>
              <a:cs typeface="Arial" panose="020B0604020202020204" pitchFamily="34" charset="0"/>
            </a:endParaRPr>
          </a:p>
        </p:txBody>
      </p:sp>
      <p:pic>
        <p:nvPicPr>
          <p:cNvPr id="7" name="Picture 6" descr="A close up of a logo&#10;&#10;Description automatically generated">
            <a:extLst>
              <a:ext uri="{FF2B5EF4-FFF2-40B4-BE49-F238E27FC236}">
                <a16:creationId xmlns:a16="http://schemas.microsoft.com/office/drawing/2014/main" id="{D8EB9715-028F-4BEE-ABD6-39A532855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extLst>
      <p:ext uri="{BB962C8B-B14F-4D97-AF65-F5344CB8AC3E}">
        <p14:creationId xmlns:p14="http://schemas.microsoft.com/office/powerpoint/2010/main" val="41986269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a:extLst>
              <a:ext uri="{FF2B5EF4-FFF2-40B4-BE49-F238E27FC236}">
                <a16:creationId xmlns:a16="http://schemas.microsoft.com/office/drawing/2014/main" id="{9B4D7D73-F6BE-4E75-A0CE-314F1F53CD7A}"/>
              </a:ext>
            </a:extLst>
          </p:cNvPr>
          <p:cNvSpPr>
            <a:spLocks noGrp="1" noChangeArrowheads="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algn="r"/>
            <a:r>
              <a:rPr lang="en-US" altLang="en-US" sz="4400" dirty="0">
                <a:solidFill>
                  <a:schemeClr val="accent1"/>
                </a:solidFill>
              </a:rPr>
              <a:t>PHSO Complaints Standards 2023</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close up of a logo&#10;&#10;Description automatically generated">
            <a:extLst>
              <a:ext uri="{FF2B5EF4-FFF2-40B4-BE49-F238E27FC236}">
                <a16:creationId xmlns:a16="http://schemas.microsoft.com/office/drawing/2014/main" id="{D8EB9715-028F-4BEE-ABD6-39A532855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pic>
        <p:nvPicPr>
          <p:cNvPr id="8" name="Picture 2" descr="Diagram showing the four elements of an effective complaint handling system.">
            <a:extLst>
              <a:ext uri="{FF2B5EF4-FFF2-40B4-BE49-F238E27FC236}">
                <a16:creationId xmlns:a16="http://schemas.microsoft.com/office/drawing/2014/main" id="{4408984F-D7C0-47CE-B6A4-60F7E7B0AD0E}"/>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05212" y="1833563"/>
            <a:ext cx="5720188" cy="4132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8534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a:extLst>
              <a:ext uri="{FF2B5EF4-FFF2-40B4-BE49-F238E27FC236}">
                <a16:creationId xmlns:a16="http://schemas.microsoft.com/office/drawing/2014/main" id="{9B4D7D73-F6BE-4E75-A0CE-314F1F53CD7A}"/>
              </a:ext>
            </a:extLst>
          </p:cNvPr>
          <p:cNvSpPr>
            <a:spLocks noGrp="1" noChangeArrowheads="1"/>
          </p:cNvSpPr>
          <p:nvPr>
            <p:ph type="title"/>
          </p:nvPr>
        </p:nvSpPr>
        <p:spPr bwMode="auto">
          <a:xfrm>
            <a:off x="838200" y="963877"/>
            <a:ext cx="3494362"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algn="r"/>
            <a:r>
              <a:rPr lang="en-US" altLang="en-US" sz="4400" dirty="0">
                <a:solidFill>
                  <a:schemeClr val="accent1"/>
                </a:solidFill>
              </a:rPr>
              <a:t>PHSO Complaints Standards 2023</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6434" name="Content Placeholder 2">
            <a:extLst>
              <a:ext uri="{FF2B5EF4-FFF2-40B4-BE49-F238E27FC236}">
                <a16:creationId xmlns:a16="http://schemas.microsoft.com/office/drawing/2014/main" id="{BFBD3B26-DE46-4A39-8111-18E13DDBEA0A}"/>
              </a:ext>
            </a:extLst>
          </p:cNvPr>
          <p:cNvSpPr>
            <a:spLocks noGrp="1" noChangeArrowheads="1"/>
          </p:cNvSpPr>
          <p:nvPr>
            <p:ph idx="1"/>
          </p:nvPr>
        </p:nvSpPr>
        <p:spPr bwMode="auto">
          <a:xfrm>
            <a:off x="4976031" y="1832802"/>
            <a:ext cx="6377769"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 anchorCtr="0" compatLnSpc="1">
            <a:prstTxWarp prst="textNoShape">
              <a:avLst/>
            </a:prstTxWarp>
            <a:noAutofit/>
          </a:bodyPr>
          <a:lstStyle/>
          <a:p>
            <a:pPr marL="0" indent="0">
              <a:buNone/>
              <a:defRPr/>
            </a:pPr>
            <a:r>
              <a:rPr lang="en-GB" sz="4000" dirty="0">
                <a:hlinkClick r:id="rId3"/>
              </a:rPr>
              <a:t>NHS Complaint Standards | Parliamentary and Health Service Ombudsman (PHSO)</a:t>
            </a:r>
            <a:endParaRPr lang="en-US" altLang="en-US" sz="4000" dirty="0">
              <a:latin typeface="Arial" panose="020B0604020202020204" pitchFamily="34" charset="0"/>
              <a:cs typeface="Arial" panose="020B0604020202020204" pitchFamily="34" charset="0"/>
            </a:endParaRPr>
          </a:p>
        </p:txBody>
      </p:sp>
      <p:pic>
        <p:nvPicPr>
          <p:cNvPr id="7" name="Picture 6" descr="A close up of a logo&#10;&#10;Description automatically generated">
            <a:extLst>
              <a:ext uri="{FF2B5EF4-FFF2-40B4-BE49-F238E27FC236}">
                <a16:creationId xmlns:a16="http://schemas.microsoft.com/office/drawing/2014/main" id="{D8EB9715-028F-4BEE-ABD6-39A5328556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1803" y="692227"/>
            <a:ext cx="3213096" cy="928828"/>
          </a:xfrm>
          <a:prstGeom prst="rect">
            <a:avLst/>
          </a:prstGeom>
        </p:spPr>
      </p:pic>
    </p:spTree>
    <p:extLst>
      <p:ext uri="{BB962C8B-B14F-4D97-AF65-F5344CB8AC3E}">
        <p14:creationId xmlns:p14="http://schemas.microsoft.com/office/powerpoint/2010/main" val="557400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07BA-C93C-B05B-26C7-655587606505}"/>
              </a:ext>
            </a:extLst>
          </p:cNvPr>
          <p:cNvSpPr>
            <a:spLocks noGrp="1"/>
          </p:cNvSpPr>
          <p:nvPr>
            <p:ph type="title"/>
          </p:nvPr>
        </p:nvSpPr>
        <p:spPr/>
        <p:txBody>
          <a:bodyPr>
            <a:normAutofit/>
          </a:bodyPr>
          <a:lstStyle/>
          <a:p>
            <a:r>
              <a:rPr lang="en-GB" sz="4000" dirty="0"/>
              <a:t>Managing Challenging Situations</a:t>
            </a:r>
          </a:p>
        </p:txBody>
      </p:sp>
      <p:sp>
        <p:nvSpPr>
          <p:cNvPr id="3" name="Content Placeholder 2">
            <a:extLst>
              <a:ext uri="{FF2B5EF4-FFF2-40B4-BE49-F238E27FC236}">
                <a16:creationId xmlns:a16="http://schemas.microsoft.com/office/drawing/2014/main" id="{39757835-0F0B-6A8A-B4D9-FA2F7B1B93C7}"/>
              </a:ext>
            </a:extLst>
          </p:cNvPr>
          <p:cNvSpPr>
            <a:spLocks noGrp="1"/>
          </p:cNvSpPr>
          <p:nvPr>
            <p:ph idx="1"/>
          </p:nvPr>
        </p:nvSpPr>
        <p:spPr/>
        <p:txBody>
          <a:bodyPr>
            <a:normAutofit fontScale="70000" lnSpcReduction="20000"/>
          </a:bodyPr>
          <a:lstStyle/>
          <a:p>
            <a:pPr marL="0" indent="0" algn="l">
              <a:buNone/>
            </a:pPr>
            <a:r>
              <a:rPr lang="en-GB" dirty="0">
                <a:hlinkClick r:id="rId2"/>
              </a:rPr>
              <a:t>NHS Complaint Standards: managing challenging situations in complaint handling</a:t>
            </a:r>
            <a:endParaRPr lang="en-GB" b="0" i="0" dirty="0">
              <a:solidFill>
                <a:srgbClr val="333333"/>
              </a:solidFill>
              <a:effectLst/>
              <a:latin typeface="Open Sans" panose="020B0606030504020204" pitchFamily="34" charset="0"/>
            </a:endParaRPr>
          </a:p>
          <a:p>
            <a:pPr marL="0" indent="0" algn="l">
              <a:spcBef>
                <a:spcPts val="750"/>
              </a:spcBef>
              <a:spcAft>
                <a:spcPts val="2250"/>
              </a:spcAft>
              <a:buNone/>
            </a:pPr>
            <a:r>
              <a:rPr lang="en-GB" b="0" i="0" dirty="0">
                <a:solidFill>
                  <a:srgbClr val="333333"/>
                </a:solidFill>
                <a:effectLst/>
                <a:latin typeface="Open Sans" panose="020B0606030504020204" pitchFamily="34" charset="0"/>
              </a:rPr>
              <a:t>“This guide explains what you can do when you are considering a complaint and find yourself in a challenging situation. </a:t>
            </a:r>
          </a:p>
          <a:p>
            <a:pPr marL="0" indent="0" algn="l">
              <a:spcBef>
                <a:spcPts val="2250"/>
              </a:spcBef>
              <a:buNone/>
            </a:pPr>
            <a:r>
              <a:rPr lang="en-GB" b="0" i="0" dirty="0">
                <a:solidFill>
                  <a:srgbClr val="333333"/>
                </a:solidFill>
                <a:effectLst/>
                <a:latin typeface="Open Sans" panose="020B0606030504020204" pitchFamily="34" charset="0"/>
              </a:rPr>
              <a:t>This includes situations where: </a:t>
            </a:r>
            <a:br>
              <a:rPr lang="en-GB" b="0" i="0" dirty="0">
                <a:solidFill>
                  <a:srgbClr val="333333"/>
                </a:solidFill>
                <a:effectLst/>
                <a:latin typeface="Open Sans" panose="020B0606030504020204" pitchFamily="34" charset="0"/>
              </a:rPr>
            </a:br>
            <a:r>
              <a:rPr lang="en-GB" b="0" i="0" dirty="0">
                <a:solidFill>
                  <a:srgbClr val="333333"/>
                </a:solidFill>
                <a:effectLst/>
                <a:latin typeface="Open Sans" panose="020B0606030504020204" pitchFamily="34" charset="0"/>
              </a:rPr>
              <a:t> </a:t>
            </a:r>
          </a:p>
          <a:p>
            <a:pPr algn="l">
              <a:spcBef>
                <a:spcPts val="2250"/>
              </a:spcBef>
              <a:spcAft>
                <a:spcPts val="750"/>
              </a:spcAft>
              <a:buFont typeface="Arial" panose="020B0604020202020204" pitchFamily="34" charset="0"/>
              <a:buChar char="•"/>
            </a:pPr>
            <a:r>
              <a:rPr lang="en-GB" b="0" i="0" dirty="0">
                <a:solidFill>
                  <a:srgbClr val="333333"/>
                </a:solidFill>
                <a:effectLst/>
                <a:latin typeface="Open Sans" panose="020B0606030504020204" pitchFamily="34" charset="0"/>
              </a:rPr>
              <a:t>you find it difficult to engage with the person who has made the complaint </a:t>
            </a:r>
          </a:p>
          <a:p>
            <a:pPr algn="l">
              <a:spcBef>
                <a:spcPts val="2250"/>
              </a:spcBef>
              <a:spcAft>
                <a:spcPts val="750"/>
              </a:spcAft>
              <a:buFont typeface="Arial" panose="020B0604020202020204" pitchFamily="34" charset="0"/>
              <a:buChar char="•"/>
            </a:pPr>
            <a:r>
              <a:rPr lang="en-GB" b="0" i="0" dirty="0">
                <a:solidFill>
                  <a:srgbClr val="333333"/>
                </a:solidFill>
                <a:effectLst/>
                <a:latin typeface="Open Sans" panose="020B0606030504020204" pitchFamily="34" charset="0"/>
              </a:rPr>
              <a:t>the person uses behaviour that you find challenging, or that is unreasonable or unacceptable. </a:t>
            </a:r>
          </a:p>
          <a:p>
            <a:pPr algn="l">
              <a:spcBef>
                <a:spcPts val="2250"/>
              </a:spcBef>
            </a:pPr>
            <a:r>
              <a:rPr lang="en-GB" b="0" i="0" dirty="0">
                <a:solidFill>
                  <a:srgbClr val="333333"/>
                </a:solidFill>
                <a:effectLst/>
                <a:latin typeface="Open Sans" panose="020B0606030504020204" pitchFamily="34" charset="0"/>
              </a:rPr>
              <a:t>We define unreasonable or unacceptable behaviour as any behaviour by a person that raises substantial health, safety, resource or fairness issues for the people involved – either because of the type of behaviour or how often it happens.”</a:t>
            </a:r>
          </a:p>
          <a:p>
            <a:endParaRPr lang="en-GB" dirty="0"/>
          </a:p>
        </p:txBody>
      </p:sp>
      <p:pic>
        <p:nvPicPr>
          <p:cNvPr id="4" name="Picture 3" descr="A close up of a logo&#10;&#10;Description automatically generated">
            <a:extLst>
              <a:ext uri="{FF2B5EF4-FFF2-40B4-BE49-F238E27FC236}">
                <a16:creationId xmlns:a16="http://schemas.microsoft.com/office/drawing/2014/main" id="{42C3AC10-EA2B-656A-40EC-9BB6CAB14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086" y="681037"/>
            <a:ext cx="3213096" cy="928828"/>
          </a:xfrm>
          <a:prstGeom prst="rect">
            <a:avLst/>
          </a:prstGeom>
        </p:spPr>
      </p:pic>
    </p:spTree>
    <p:extLst>
      <p:ext uri="{BB962C8B-B14F-4D97-AF65-F5344CB8AC3E}">
        <p14:creationId xmlns:p14="http://schemas.microsoft.com/office/powerpoint/2010/main" val="6646495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4F417B-0C2D-42FD-92FF-D11F65422142}"/>
              </a:ext>
            </a:extLst>
          </p:cNvPr>
          <p:cNvSpPr>
            <a:spLocks noGrp="1"/>
          </p:cNvSpPr>
          <p:nvPr>
            <p:ph type="title"/>
          </p:nvPr>
        </p:nvSpPr>
        <p:spPr>
          <a:xfrm>
            <a:off x="838200" y="963877"/>
            <a:ext cx="3494362" cy="4930246"/>
          </a:xfrm>
        </p:spPr>
        <p:txBody>
          <a:bodyPr>
            <a:normAutofit/>
          </a:bodyPr>
          <a:lstStyle/>
          <a:p>
            <a:pPr algn="r"/>
            <a:r>
              <a:rPr lang="en-GB" sz="4400">
                <a:solidFill>
                  <a:schemeClr val="accent1"/>
                </a:solidFill>
              </a:rPr>
              <a:t>The GMC </a:t>
            </a:r>
          </a:p>
        </p:txBody>
      </p:sp>
      <p:cxnSp>
        <p:nvCxnSpPr>
          <p:cNvPr id="7"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B59264D-2461-44D7-B118-53125818120B}"/>
              </a:ext>
            </a:extLst>
          </p:cNvPr>
          <p:cNvSpPr>
            <a:spLocks noGrp="1"/>
          </p:cNvSpPr>
          <p:nvPr>
            <p:ph idx="1"/>
          </p:nvPr>
        </p:nvSpPr>
        <p:spPr>
          <a:xfrm>
            <a:off x="4863488" y="1357775"/>
            <a:ext cx="6377769" cy="4930246"/>
          </a:xfrm>
        </p:spPr>
        <p:txBody>
          <a:bodyPr anchor="ctr">
            <a:normAutofit/>
          </a:bodyPr>
          <a:lstStyle/>
          <a:p>
            <a:pPr marL="0" indent="0">
              <a:buNone/>
            </a:pPr>
            <a:r>
              <a:rPr lang="en-GB" sz="2400" dirty="0"/>
              <a:t>“We only investigate serious concerns about doctors. So, we are the people to go to if you think a doctor shouldn't work unrestricted in the UK.</a:t>
            </a:r>
          </a:p>
          <a:p>
            <a:pPr marL="0" indent="0">
              <a:buNone/>
            </a:pPr>
            <a:r>
              <a:rPr lang="en-GB" sz="2400" dirty="0"/>
              <a:t>What we can't help you with is:</a:t>
            </a:r>
          </a:p>
          <a:p>
            <a:r>
              <a:rPr lang="en-GB" sz="2400" dirty="0"/>
              <a:t>giving you an explanation of what happened to you</a:t>
            </a:r>
          </a:p>
          <a:p>
            <a:r>
              <a:rPr lang="en-GB" sz="2400" dirty="0"/>
              <a:t>ordering a doctor to give you the treatment you want or access to your records</a:t>
            </a:r>
          </a:p>
          <a:p>
            <a:r>
              <a:rPr lang="en-GB" sz="2400" dirty="0"/>
              <a:t>helping you with a claim for compensation</a:t>
            </a:r>
          </a:p>
          <a:p>
            <a:r>
              <a:rPr lang="en-GB" sz="2400" dirty="0"/>
              <a:t>fining a doctor or make a doctor apologise.”</a:t>
            </a:r>
          </a:p>
        </p:txBody>
      </p:sp>
      <p:pic>
        <p:nvPicPr>
          <p:cNvPr id="11" name="Picture 10" descr="A black sign with white text&#10;&#10;Description automatically generated">
            <a:extLst>
              <a:ext uri="{FF2B5EF4-FFF2-40B4-BE49-F238E27FC236}">
                <a16:creationId xmlns:a16="http://schemas.microsoft.com/office/drawing/2014/main" id="{7937AAF2-F78C-4A9E-92E6-F47C2F8AF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3239" y="520502"/>
            <a:ext cx="1212926" cy="1026944"/>
          </a:xfrm>
          <a:prstGeom prst="rect">
            <a:avLst/>
          </a:prstGeom>
        </p:spPr>
      </p:pic>
    </p:spTree>
    <p:extLst>
      <p:ext uri="{BB962C8B-B14F-4D97-AF65-F5344CB8AC3E}">
        <p14:creationId xmlns:p14="http://schemas.microsoft.com/office/powerpoint/2010/main" val="3393342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1FB64-1DBB-EAD3-B3DF-01A14C270368}"/>
              </a:ext>
            </a:extLst>
          </p:cNvPr>
          <p:cNvSpPr>
            <a:spLocks noGrp="1"/>
          </p:cNvSpPr>
          <p:nvPr>
            <p:ph type="title"/>
          </p:nvPr>
        </p:nvSpPr>
        <p:spPr/>
        <p:txBody>
          <a:bodyPr/>
          <a:lstStyle/>
          <a:p>
            <a:r>
              <a:rPr lang="en-GB" dirty="0"/>
              <a:t>Key findings – Satisfaction with NHS in 2025</a:t>
            </a:r>
          </a:p>
        </p:txBody>
      </p:sp>
      <p:sp>
        <p:nvSpPr>
          <p:cNvPr id="3" name="Text Placeholder 2">
            <a:extLst>
              <a:ext uri="{FF2B5EF4-FFF2-40B4-BE49-F238E27FC236}">
                <a16:creationId xmlns:a16="http://schemas.microsoft.com/office/drawing/2014/main" id="{2EAFBFEE-4262-F3E5-6586-C00A09B94D9B}"/>
              </a:ext>
            </a:extLst>
          </p:cNvPr>
          <p:cNvSpPr>
            <a:spLocks noGrp="1"/>
          </p:cNvSpPr>
          <p:nvPr>
            <p:ph type="body" sz="quarter" idx="10"/>
          </p:nvPr>
        </p:nvSpPr>
        <p:spPr/>
        <p:txBody>
          <a:bodyPr/>
          <a:lstStyle/>
          <a:p>
            <a:pPr marL="0" indent="0">
              <a:buNone/>
            </a:pPr>
            <a:r>
              <a:rPr lang="en-GB" dirty="0"/>
              <a:t>Satisfaction with GP services was 35% and dissatisfaction was 45%. Neither was a statistically significant change on the previous year. </a:t>
            </a:r>
          </a:p>
          <a:p>
            <a:pPr marL="0" indent="0">
              <a:buNone/>
            </a:pPr>
            <a:r>
              <a:rPr lang="en-GB" dirty="0"/>
              <a:t>Just over 1 in 5 respondents (22%) said they were satisfied with NHS dentistry, with 54% saying they were dissatisfied. These are similar results to the previous year. </a:t>
            </a:r>
          </a:p>
          <a:p>
            <a:pPr marL="0" indent="0">
              <a:buNone/>
            </a:pPr>
            <a:r>
              <a:rPr lang="en-GB" dirty="0"/>
              <a:t>Only a minority of respondents were satisfied with waiting times for GP appointments (27%), hospital appointments (16%) and in A&amp;E (14%). There were no statistically significant changes compared to last year.</a:t>
            </a:r>
          </a:p>
        </p:txBody>
      </p:sp>
      <p:sp>
        <p:nvSpPr>
          <p:cNvPr id="4" name="Text Placeholder 3">
            <a:extLst>
              <a:ext uri="{FF2B5EF4-FFF2-40B4-BE49-F238E27FC236}">
                <a16:creationId xmlns:a16="http://schemas.microsoft.com/office/drawing/2014/main" id="{D8DE953E-6111-7AB7-EFED-BC2C42F3D823}"/>
              </a:ext>
            </a:extLst>
          </p:cNvPr>
          <p:cNvSpPr>
            <a:spLocks noGrp="1"/>
          </p:cNvSpPr>
          <p:nvPr>
            <p:ph type="body" sz="quarter" idx="11"/>
          </p:nvPr>
        </p:nvSpPr>
        <p:spPr/>
        <p:txBody>
          <a:bodyPr/>
          <a:lstStyle/>
          <a:p>
            <a:r>
              <a:rPr lang="en-GB" dirty="0"/>
              <a:t>British Social Attitudes Survey 2024 – Kings Fund and Nuffield Trust</a:t>
            </a:r>
          </a:p>
        </p:txBody>
      </p:sp>
    </p:spTree>
    <p:extLst>
      <p:ext uri="{BB962C8B-B14F-4D97-AF65-F5344CB8AC3E}">
        <p14:creationId xmlns:p14="http://schemas.microsoft.com/office/powerpoint/2010/main" val="4979896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18" name="Title 1">
            <a:extLst>
              <a:ext uri="{FF2B5EF4-FFF2-40B4-BE49-F238E27FC236}">
                <a16:creationId xmlns:a16="http://schemas.microsoft.com/office/drawing/2014/main" id="{9B4D7D73-F6BE-4E75-A0CE-314F1F53CD7A}"/>
              </a:ext>
            </a:extLst>
          </p:cNvPr>
          <p:cNvSpPr>
            <a:spLocks noGrp="1" noChangeArrowheads="1"/>
          </p:cNvSpPr>
          <p:nvPr>
            <p:ph type="title"/>
          </p:nvPr>
        </p:nvSpPr>
        <p:spPr bwMode="auto">
          <a:xfrm>
            <a:off x="422036" y="963877"/>
            <a:ext cx="3910526" cy="493024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algn="r"/>
            <a:r>
              <a:rPr lang="en-US" altLang="en-US" dirty="0">
                <a:solidFill>
                  <a:schemeClr val="accent1"/>
                </a:solidFill>
              </a:rPr>
              <a:t>GMC complaints – </a:t>
            </a:r>
            <a:r>
              <a:rPr lang="en-US" altLang="en-US" sz="3600" dirty="0">
                <a:solidFill>
                  <a:schemeClr val="accent1"/>
                </a:solidFill>
              </a:rPr>
              <a:t>393, 357 doctors on register</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9CC573B6-5A39-4FEE-8A1A-076A7E48408B}"/>
              </a:ext>
            </a:extLst>
          </p:cNvPr>
          <p:cNvGraphicFramePr/>
          <p:nvPr>
            <p:extLst>
              <p:ext uri="{D42A27DB-BD31-4B8C-83A1-F6EECF244321}">
                <p14:modId xmlns:p14="http://schemas.microsoft.com/office/powerpoint/2010/main" val="2067581794"/>
              </p:ext>
            </p:extLst>
          </p:nvPr>
        </p:nvGraphicFramePr>
        <p:xfrm>
          <a:off x="5933908" y="399171"/>
          <a:ext cx="3205138" cy="6059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A black sign with white text&#10;&#10;Description automatically generated">
            <a:extLst>
              <a:ext uri="{FF2B5EF4-FFF2-40B4-BE49-F238E27FC236}">
                <a16:creationId xmlns:a16="http://schemas.microsoft.com/office/drawing/2014/main" id="{23EC123B-DC3A-4787-97DE-00539C2C9D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3239" y="520502"/>
            <a:ext cx="1212926" cy="1026944"/>
          </a:xfrm>
          <a:prstGeom prst="rect">
            <a:avLst/>
          </a:prstGeom>
        </p:spPr>
      </p:pic>
      <p:sp>
        <p:nvSpPr>
          <p:cNvPr id="2" name="Rectangle 1">
            <a:extLst>
              <a:ext uri="{FF2B5EF4-FFF2-40B4-BE49-F238E27FC236}">
                <a16:creationId xmlns:a16="http://schemas.microsoft.com/office/drawing/2014/main" id="{D1C53256-8E10-4E68-9748-94A454F801E9}"/>
              </a:ext>
            </a:extLst>
          </p:cNvPr>
          <p:cNvSpPr/>
          <p:nvPr/>
        </p:nvSpPr>
        <p:spPr>
          <a:xfrm>
            <a:off x="359406" y="5896813"/>
            <a:ext cx="5673963" cy="338554"/>
          </a:xfrm>
          <a:prstGeom prst="rect">
            <a:avLst/>
          </a:prstGeom>
        </p:spPr>
        <p:txBody>
          <a:bodyPr wrap="square">
            <a:spAutoFit/>
          </a:bodyPr>
          <a:lstStyle/>
          <a:p>
            <a:r>
              <a:rPr lang="en-GB" sz="1600" i="1" dirty="0"/>
              <a:t>GMC Fitness to Practise Statistics 2024</a:t>
            </a:r>
          </a:p>
        </p:txBody>
      </p:sp>
    </p:spTree>
    <p:extLst>
      <p:ext uri="{BB962C8B-B14F-4D97-AF65-F5344CB8AC3E}">
        <p14:creationId xmlns:p14="http://schemas.microsoft.com/office/powerpoint/2010/main" val="38859425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2531BB-3468-4086-957D-BA78161B45E4}"/>
              </a:ext>
            </a:extLst>
          </p:cNvPr>
          <p:cNvSpPr>
            <a:spLocks noGrp="1"/>
          </p:cNvSpPr>
          <p:nvPr>
            <p:ph type="title"/>
          </p:nvPr>
        </p:nvSpPr>
        <p:spPr>
          <a:xfrm>
            <a:off x="838200" y="963877"/>
            <a:ext cx="3494362" cy="4930246"/>
          </a:xfrm>
        </p:spPr>
        <p:txBody>
          <a:bodyPr>
            <a:normAutofit/>
          </a:bodyPr>
          <a:lstStyle/>
          <a:p>
            <a:pPr algn="r"/>
            <a:r>
              <a:rPr lang="en-GB" sz="4400">
                <a:solidFill>
                  <a:schemeClr val="accent1"/>
                </a:solidFill>
              </a:rPr>
              <a:t>Complaint to practice and GMC?</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1621F2-C974-4667-A417-D889470A0419}"/>
              </a:ext>
            </a:extLst>
          </p:cNvPr>
          <p:cNvSpPr>
            <a:spLocks noGrp="1"/>
          </p:cNvSpPr>
          <p:nvPr>
            <p:ph idx="1"/>
          </p:nvPr>
        </p:nvSpPr>
        <p:spPr>
          <a:xfrm>
            <a:off x="4815166" y="1301501"/>
            <a:ext cx="6894400" cy="4930246"/>
          </a:xfrm>
        </p:spPr>
        <p:txBody>
          <a:bodyPr anchor="ctr">
            <a:normAutofit/>
          </a:bodyPr>
          <a:lstStyle/>
          <a:p>
            <a:pPr>
              <a:buFont typeface="Wingdings" panose="05000000000000000000" pitchFamily="2" charset="2"/>
              <a:buChar char="§"/>
            </a:pPr>
            <a:r>
              <a:rPr lang="en-GB" sz="2400" dirty="0"/>
              <a:t>People may complain concurrently.</a:t>
            </a:r>
          </a:p>
          <a:p>
            <a:pPr>
              <a:buFont typeface="Wingdings" panose="05000000000000000000" pitchFamily="2" charset="2"/>
              <a:buChar char="§"/>
            </a:pPr>
            <a:r>
              <a:rPr lang="en-GB" sz="2400" dirty="0"/>
              <a:t>If the GMC do not investigate, you may know nothing about it.</a:t>
            </a:r>
          </a:p>
          <a:p>
            <a:pPr lvl="1">
              <a:buFont typeface="Wingdings" panose="05000000000000000000" pitchFamily="2" charset="2"/>
              <a:buChar char="§"/>
            </a:pPr>
            <a:r>
              <a:rPr lang="en-GB" sz="2400" dirty="0"/>
              <a:t>the GMC may ask you to review at your appraisal.</a:t>
            </a:r>
          </a:p>
          <a:p>
            <a:pPr>
              <a:buFont typeface="Wingdings" panose="05000000000000000000" pitchFamily="2" charset="2"/>
              <a:buChar char="§"/>
            </a:pPr>
            <a:r>
              <a:rPr lang="en-GB" sz="2400" dirty="0"/>
              <a:t>A good NHS complaint response can be very helpful to submit to the GMC.</a:t>
            </a:r>
          </a:p>
          <a:p>
            <a:pPr>
              <a:buFont typeface="Wingdings" panose="05000000000000000000" pitchFamily="2" charset="2"/>
              <a:buChar char="§"/>
            </a:pPr>
            <a:r>
              <a:rPr lang="en-GB" sz="2400" dirty="0"/>
              <a:t>If you get a letter from the GMC, don’t panic and seek MDO advice</a:t>
            </a:r>
          </a:p>
          <a:p>
            <a:pPr>
              <a:buFont typeface="Wingdings" panose="05000000000000000000" pitchFamily="2" charset="2"/>
              <a:buChar char="§"/>
            </a:pPr>
            <a:endParaRPr lang="en-GB" sz="2400" dirty="0"/>
          </a:p>
        </p:txBody>
      </p:sp>
      <p:pic>
        <p:nvPicPr>
          <p:cNvPr id="6" name="Picture 5" descr="A black sign with white text&#10;&#10;Description automatically generated">
            <a:extLst>
              <a:ext uri="{FF2B5EF4-FFF2-40B4-BE49-F238E27FC236}">
                <a16:creationId xmlns:a16="http://schemas.microsoft.com/office/drawing/2014/main" id="{C3F33398-0057-4DDA-BAB0-4B2F6425A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5196" y="450168"/>
            <a:ext cx="1212926" cy="1026944"/>
          </a:xfrm>
          <a:prstGeom prst="rect">
            <a:avLst/>
          </a:prstGeom>
        </p:spPr>
      </p:pic>
    </p:spTree>
    <p:extLst>
      <p:ext uri="{BB962C8B-B14F-4D97-AF65-F5344CB8AC3E}">
        <p14:creationId xmlns:p14="http://schemas.microsoft.com/office/powerpoint/2010/main" val="10736880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3E7241-5CBF-46D1-A398-FAA109EBF034}"/>
              </a:ext>
            </a:extLst>
          </p:cNvPr>
          <p:cNvSpPr>
            <a:spLocks noGrp="1"/>
          </p:cNvSpPr>
          <p:nvPr>
            <p:ph type="title"/>
          </p:nvPr>
        </p:nvSpPr>
        <p:spPr>
          <a:xfrm>
            <a:off x="838200" y="963877"/>
            <a:ext cx="3494362" cy="4930246"/>
          </a:xfrm>
        </p:spPr>
        <p:txBody>
          <a:bodyPr>
            <a:normAutofit/>
          </a:bodyPr>
          <a:lstStyle/>
          <a:p>
            <a:pPr algn="r"/>
            <a:r>
              <a:rPr lang="en-GB" sz="4400">
                <a:solidFill>
                  <a:schemeClr val="accent1"/>
                </a:solidFill>
              </a:rPr>
              <a:t>Claims for negligence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ECBCF6A-591E-46AD-8911-17364BB7D26F}"/>
              </a:ext>
            </a:extLst>
          </p:cNvPr>
          <p:cNvSpPr>
            <a:spLocks noGrp="1"/>
          </p:cNvSpPr>
          <p:nvPr>
            <p:ph idx="1"/>
          </p:nvPr>
        </p:nvSpPr>
        <p:spPr>
          <a:xfrm>
            <a:off x="4815168" y="1329637"/>
            <a:ext cx="6894397" cy="4930246"/>
          </a:xfrm>
        </p:spPr>
        <p:txBody>
          <a:bodyPr anchor="ctr">
            <a:normAutofit/>
          </a:bodyPr>
          <a:lstStyle/>
          <a:p>
            <a:pPr>
              <a:buFont typeface="Wingdings" panose="05000000000000000000" pitchFamily="2" charset="2"/>
              <a:buChar char="§"/>
            </a:pPr>
            <a:r>
              <a:rPr lang="en-GB" sz="2400" dirty="0"/>
              <a:t>A claim and a complaint can run concurrently.</a:t>
            </a:r>
          </a:p>
          <a:p>
            <a:pPr>
              <a:buFont typeface="Wingdings" panose="05000000000000000000" pitchFamily="2" charset="2"/>
              <a:buChar char="§"/>
            </a:pPr>
            <a:r>
              <a:rPr lang="en-GB" sz="2400" dirty="0"/>
              <a:t>Claims can be brought up to 3 years after the event.</a:t>
            </a:r>
          </a:p>
          <a:p>
            <a:pPr>
              <a:buFont typeface="Wingdings" panose="05000000000000000000" pitchFamily="2" charset="2"/>
              <a:buChar char="§"/>
            </a:pPr>
            <a:r>
              <a:rPr lang="en-GB" sz="2400" dirty="0"/>
              <a:t>People bringing a claim are often seeking an explanation, apology or reassurance of lessons learned, rather than compensation.</a:t>
            </a:r>
          </a:p>
          <a:p>
            <a:pPr>
              <a:buFont typeface="Wingdings" panose="05000000000000000000" pitchFamily="2" charset="2"/>
              <a:buChar char="§"/>
            </a:pPr>
            <a:r>
              <a:rPr lang="en-GB" sz="2400" dirty="0"/>
              <a:t>A good complaint response and maintenance of a good relationship may avoid a claim.</a:t>
            </a:r>
          </a:p>
          <a:p>
            <a:pPr>
              <a:buFont typeface="Wingdings" panose="05000000000000000000" pitchFamily="2" charset="2"/>
              <a:buChar char="§"/>
            </a:pPr>
            <a:r>
              <a:rPr lang="en-GB" sz="2400" dirty="0"/>
              <a:t>State indemnity for primary care – dissemination of learning by NHS Resolution </a:t>
            </a:r>
          </a:p>
        </p:txBody>
      </p:sp>
      <p:pic>
        <p:nvPicPr>
          <p:cNvPr id="5" name="Picture 4" descr="A picture containing drawing&#10;&#10;Description automatically generated">
            <a:extLst>
              <a:ext uri="{FF2B5EF4-FFF2-40B4-BE49-F238E27FC236}">
                <a16:creationId xmlns:a16="http://schemas.microsoft.com/office/drawing/2014/main" id="{0DFF1440-A977-422E-810C-B29176C2AA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8528" y="598117"/>
            <a:ext cx="2209800" cy="1162050"/>
          </a:xfrm>
          <a:prstGeom prst="rect">
            <a:avLst/>
          </a:prstGeom>
        </p:spPr>
      </p:pic>
    </p:spTree>
    <p:extLst>
      <p:ext uri="{BB962C8B-B14F-4D97-AF65-F5344CB8AC3E}">
        <p14:creationId xmlns:p14="http://schemas.microsoft.com/office/powerpoint/2010/main" val="5111027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484722-FC8A-CB2C-2E62-1D4240CEFB08}"/>
            </a:ext>
          </a:extLst>
        </p:cNvPr>
        <p:cNvGrpSpPr/>
        <p:nvPr/>
      </p:nvGrpSpPr>
      <p:grpSpPr>
        <a:xfrm>
          <a:off x="0" y="0"/>
          <a:ext cx="0" cy="0"/>
          <a:chOff x="0" y="0"/>
          <a:chExt cx="0" cy="0"/>
        </a:xfrm>
      </p:grpSpPr>
      <p:sp>
        <p:nvSpPr>
          <p:cNvPr id="74" name="Freeform: Shape 73">
            <a:extLst>
              <a:ext uri="{FF2B5EF4-FFF2-40B4-BE49-F238E27FC236}">
                <a16:creationId xmlns:a16="http://schemas.microsoft.com/office/drawing/2014/main" id="{702628E1-11F6-FAC5-3602-910B594DC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89BF13DE-17AE-60FC-A414-7C4FB9A301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77" name="Freeform 6">
              <a:extLst>
                <a:ext uri="{FF2B5EF4-FFF2-40B4-BE49-F238E27FC236}">
                  <a16:creationId xmlns:a16="http://schemas.microsoft.com/office/drawing/2014/main" id="{F35B0017-AD9E-094A-7B4E-8A6DD995B6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GB"/>
            </a:p>
          </p:txBody>
        </p:sp>
        <p:sp>
          <p:nvSpPr>
            <p:cNvPr id="78" name="Freeform 7">
              <a:extLst>
                <a:ext uri="{FF2B5EF4-FFF2-40B4-BE49-F238E27FC236}">
                  <a16:creationId xmlns:a16="http://schemas.microsoft.com/office/drawing/2014/main" id="{07A915CA-3156-7D4A-BFE4-F8ED7531B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GB"/>
            </a:p>
          </p:txBody>
        </p:sp>
        <p:sp>
          <p:nvSpPr>
            <p:cNvPr id="79" name="Freeform 8">
              <a:extLst>
                <a:ext uri="{FF2B5EF4-FFF2-40B4-BE49-F238E27FC236}">
                  <a16:creationId xmlns:a16="http://schemas.microsoft.com/office/drawing/2014/main" id="{5EEA8245-AA2B-3C3C-F156-0F371D7C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GB"/>
            </a:p>
          </p:txBody>
        </p:sp>
        <p:sp>
          <p:nvSpPr>
            <p:cNvPr id="80" name="Freeform 9">
              <a:extLst>
                <a:ext uri="{FF2B5EF4-FFF2-40B4-BE49-F238E27FC236}">
                  <a16:creationId xmlns:a16="http://schemas.microsoft.com/office/drawing/2014/main" id="{40ED05EA-CE93-387B-6A5D-4015679C9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GB"/>
            </a:p>
          </p:txBody>
        </p:sp>
        <p:sp>
          <p:nvSpPr>
            <p:cNvPr id="81" name="Freeform 10">
              <a:extLst>
                <a:ext uri="{FF2B5EF4-FFF2-40B4-BE49-F238E27FC236}">
                  <a16:creationId xmlns:a16="http://schemas.microsoft.com/office/drawing/2014/main" id="{4152F084-3FD2-398D-6B5D-D6F3FBA3D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GB"/>
            </a:p>
          </p:txBody>
        </p:sp>
        <p:sp>
          <p:nvSpPr>
            <p:cNvPr id="82" name="Freeform 11">
              <a:extLst>
                <a:ext uri="{FF2B5EF4-FFF2-40B4-BE49-F238E27FC236}">
                  <a16:creationId xmlns:a16="http://schemas.microsoft.com/office/drawing/2014/main" id="{9334B93A-4E97-BD51-B517-5493EED61F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GB"/>
            </a:p>
          </p:txBody>
        </p:sp>
      </p:grpSp>
      <p:sp>
        <p:nvSpPr>
          <p:cNvPr id="2" name="TextBox 1">
            <a:extLst>
              <a:ext uri="{FF2B5EF4-FFF2-40B4-BE49-F238E27FC236}">
                <a16:creationId xmlns:a16="http://schemas.microsoft.com/office/drawing/2014/main" id="{4A4B0CDE-B533-F92F-D8EC-7A03992723C7}"/>
              </a:ext>
            </a:extLst>
          </p:cNvPr>
          <p:cNvSpPr txBox="1"/>
          <p:nvPr/>
        </p:nvSpPr>
        <p:spPr>
          <a:xfrm>
            <a:off x="535020" y="685800"/>
            <a:ext cx="2780271" cy="51054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What will we cover?</a:t>
            </a:r>
          </a:p>
        </p:txBody>
      </p:sp>
      <p:graphicFrame>
        <p:nvGraphicFramePr>
          <p:cNvPr id="16389" name="Text Box 2" descr="Content Placeholder 1">
            <a:extLst>
              <a:ext uri="{FF2B5EF4-FFF2-40B4-BE49-F238E27FC236}">
                <a16:creationId xmlns:a16="http://schemas.microsoft.com/office/drawing/2014/main" id="{5E3319B8-154C-CBA8-8228-F05B27E53185}"/>
              </a:ext>
            </a:extLst>
          </p:cNvPr>
          <p:cNvGraphicFramePr/>
          <p:nvPr>
            <p:extLst>
              <p:ext uri="{D42A27DB-BD31-4B8C-83A1-F6EECF244321}">
                <p14:modId xmlns:p14="http://schemas.microsoft.com/office/powerpoint/2010/main" val="2305610753"/>
              </p:ext>
            </p:extLst>
          </p:nvPr>
        </p:nvGraphicFramePr>
        <p:xfrm>
          <a:off x="5010150" y="704654"/>
          <a:ext cx="6492875" cy="4356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948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058" name="Rectangle 1">
            <a:extLst>
              <a:ext uri="{FF2B5EF4-FFF2-40B4-BE49-F238E27FC236}">
                <a16:creationId xmlns:a16="http://schemas.microsoft.com/office/drawing/2014/main" id="{1C683E3B-55D6-4321-95B7-A1D64FFB40EA}"/>
              </a:ext>
            </a:extLst>
          </p:cNvPr>
          <p:cNvSpPr>
            <a:spLocks noGrp="1"/>
          </p:cNvSpPr>
          <p:nvPr>
            <p:ph type="title" idx="4294967295"/>
          </p:nvPr>
        </p:nvSpPr>
        <p:spPr bwMode="auto">
          <a:xfrm>
            <a:off x="863029" y="1012004"/>
            <a:ext cx="3416158" cy="47954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defTabSz="1219170">
              <a:defRPr/>
            </a:pPr>
            <a:br>
              <a:rPr lang="en-US" altLang="en-US" sz="4400" dirty="0">
                <a:solidFill>
                  <a:srgbClr val="FFFFFF"/>
                </a:solidFill>
              </a:rPr>
            </a:br>
            <a:r>
              <a:rPr lang="en-US" altLang="en-US" sz="4400" dirty="0">
                <a:solidFill>
                  <a:srgbClr val="FFFFFF"/>
                </a:solidFill>
              </a:rPr>
              <a:t>Why complaints matter to the CQC</a:t>
            </a:r>
          </a:p>
        </p:txBody>
      </p:sp>
      <p:pic>
        <p:nvPicPr>
          <p:cNvPr id="5" name="Picture 3" descr="image.png">
            <a:extLst>
              <a:ext uri="{FF2B5EF4-FFF2-40B4-BE49-F238E27FC236}">
                <a16:creationId xmlns:a16="http://schemas.microsoft.com/office/drawing/2014/main" id="{787E2365-B797-4E42-8AA1-A852DC67DD14}"/>
              </a:ext>
            </a:extLst>
          </p:cNvPr>
          <p:cNvPicPr>
            <a:picLocks noChangeAspect="1"/>
          </p:cNvPicPr>
          <p:nvPr/>
        </p:nvPicPr>
        <p:blipFill>
          <a:blip r:embed="rId2"/>
          <a:srcRect/>
          <a:stretch>
            <a:fillRect/>
          </a:stretch>
        </p:blipFill>
        <p:spPr bwMode="auto">
          <a:xfrm>
            <a:off x="6911306" y="470925"/>
            <a:ext cx="3027631" cy="42720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 name="TextBox 3">
            <a:extLst>
              <a:ext uri="{FF2B5EF4-FFF2-40B4-BE49-F238E27FC236}">
                <a16:creationId xmlns:a16="http://schemas.microsoft.com/office/drawing/2014/main" id="{53C40591-8387-4F70-B883-4DB093A1C38D}"/>
              </a:ext>
            </a:extLst>
          </p:cNvPr>
          <p:cNvSpPr txBox="1"/>
          <p:nvPr/>
        </p:nvSpPr>
        <p:spPr>
          <a:xfrm>
            <a:off x="5557930" y="4885701"/>
            <a:ext cx="6024470" cy="1569660"/>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a:t>
            </a:r>
            <a:r>
              <a:rPr lang="en-GB" sz="2400" i="1" dirty="0">
                <a:latin typeface="Arial" panose="020B0604020202020204" pitchFamily="34" charset="0"/>
                <a:cs typeface="Arial" panose="020B0604020202020204" pitchFamily="34" charset="0"/>
              </a:rPr>
              <a:t>Complaints handling is an excellent proxy for an open, transparent and learning culture that we would expect to see in well-led organisations.”</a:t>
            </a:r>
          </a:p>
        </p:txBody>
      </p:sp>
    </p:spTree>
    <p:extLst>
      <p:ext uri="{BB962C8B-B14F-4D97-AF65-F5344CB8AC3E}">
        <p14:creationId xmlns:p14="http://schemas.microsoft.com/office/powerpoint/2010/main" val="37941882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descr="Title 2">
            <a:extLst>
              <a:ext uri="{FF2B5EF4-FFF2-40B4-BE49-F238E27FC236}">
                <a16:creationId xmlns:a16="http://schemas.microsoft.com/office/drawing/2014/main" id="{A2488F87-300A-487C-87CC-4C1E5D3AD6AC}"/>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7" tIns="60957" rIns="60957" bIns="60957" rtlCol="0">
            <a:normAutofit/>
          </a:bodyPr>
          <a:lstStyle/>
          <a:p>
            <a:pPr algn="r" defTabSz="552437">
              <a:defRPr/>
            </a:pPr>
            <a:br>
              <a:rPr lang="en-US" altLang="en-US" sz="4100">
                <a:solidFill>
                  <a:schemeClr val="accent1"/>
                </a:solidFill>
              </a:rPr>
            </a:br>
            <a:br>
              <a:rPr lang="en-US" altLang="en-US" sz="4100">
                <a:solidFill>
                  <a:schemeClr val="accent1"/>
                </a:solidFill>
              </a:rPr>
            </a:br>
            <a:r>
              <a:rPr lang="en-US" altLang="en-US" sz="4100">
                <a:solidFill>
                  <a:schemeClr val="accent1"/>
                </a:solidFill>
              </a:rPr>
              <a:t>Regulation 16: Receiving and acting on complaints </a:t>
            </a:r>
            <a:br>
              <a:rPr lang="en-US" altLang="en-US" sz="4100">
                <a:solidFill>
                  <a:schemeClr val="accent1"/>
                </a:solidFill>
              </a:rPr>
            </a:br>
            <a:br>
              <a:rPr lang="en-US" altLang="en-US" sz="4100">
                <a:solidFill>
                  <a:schemeClr val="accent1"/>
                </a:solidFill>
              </a:rPr>
            </a:br>
            <a:endParaRPr lang="en-US" altLang="en-US" sz="4100">
              <a:solidFill>
                <a:schemeClr val="accent1"/>
              </a:solidFill>
            </a:endParaRPr>
          </a:p>
        </p:txBody>
      </p:sp>
      <p:cxnSp>
        <p:nvCxnSpPr>
          <p:cNvPr id="74" name="Straight Connector 7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8371" name="Rectangle 2">
            <a:extLst>
              <a:ext uri="{FF2B5EF4-FFF2-40B4-BE49-F238E27FC236}">
                <a16:creationId xmlns:a16="http://schemas.microsoft.com/office/drawing/2014/main" id="{1767F334-A4A2-41A6-9060-FCFD18A0F0FD}"/>
              </a:ext>
            </a:extLst>
          </p:cNvPr>
          <p:cNvSpPr>
            <a:spLocks noGrp="1"/>
          </p:cNvSpPr>
          <p:nvPr>
            <p:ph type="body" idx="4294967295"/>
          </p:nvPr>
        </p:nvSpPr>
        <p:spPr bwMode="auto">
          <a:xfrm>
            <a:off x="4976031" y="963877"/>
            <a:ext cx="6377769"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marL="0" indent="0" defTabSz="1219170">
              <a:spcBef>
                <a:spcPts val="933"/>
              </a:spcBef>
              <a:buNone/>
              <a:defRPr/>
            </a:pPr>
            <a:r>
              <a:rPr lang="en-US" altLang="en-US" sz="2200" b="1" dirty="0">
                <a:latin typeface="Arial" pitchFamily="34" charset="0"/>
                <a:cs typeface="Arial" pitchFamily="34" charset="0"/>
                <a:sym typeface="Arial" pitchFamily="34" charset="0"/>
              </a:rPr>
              <a:t>“</a:t>
            </a:r>
            <a:r>
              <a:rPr lang="en-US" altLang="en-US" sz="2200" dirty="0">
                <a:latin typeface="Arial" pitchFamily="34" charset="0"/>
                <a:cs typeface="Arial" pitchFamily="34" charset="0"/>
                <a:sym typeface="Arial" pitchFamily="34" charset="0"/>
              </a:rPr>
              <a:t>To meet this regulation providers must have an effective and accessible system for identifying, receiving, handling and responding to complaints.</a:t>
            </a:r>
          </a:p>
          <a:p>
            <a:pPr marL="0" indent="0" defTabSz="1219170">
              <a:spcBef>
                <a:spcPts val="933"/>
              </a:spcBef>
              <a:buNone/>
              <a:defRPr/>
            </a:pPr>
            <a:r>
              <a:rPr lang="en-US" altLang="en-US" sz="2200" dirty="0">
                <a:latin typeface="Arial" pitchFamily="34" charset="0"/>
                <a:cs typeface="Arial" pitchFamily="34" charset="0"/>
                <a:sym typeface="Arial" pitchFamily="34" charset="0"/>
              </a:rPr>
              <a:t>All complaints must be investigated thoroughly and any necessary action taken where failures have been identified.</a:t>
            </a:r>
          </a:p>
          <a:p>
            <a:pPr marL="0" indent="0" defTabSz="1219170">
              <a:spcBef>
                <a:spcPts val="933"/>
              </a:spcBef>
              <a:buNone/>
              <a:defRPr/>
            </a:pPr>
            <a:endParaRPr lang="en-US" altLang="en-US" sz="2200" dirty="0">
              <a:latin typeface="Arial" pitchFamily="34" charset="0"/>
              <a:cs typeface="Arial" pitchFamily="34" charset="0"/>
              <a:sym typeface="Arial" pitchFamily="34" charset="0"/>
            </a:endParaRPr>
          </a:p>
          <a:p>
            <a:pPr marL="0" indent="0" defTabSz="1219170">
              <a:spcBef>
                <a:spcPts val="933"/>
              </a:spcBef>
              <a:buNone/>
              <a:defRPr/>
            </a:pPr>
            <a:r>
              <a:rPr lang="en-US" altLang="en-US" sz="2200" dirty="0">
                <a:latin typeface="Arial" pitchFamily="34" charset="0"/>
                <a:cs typeface="Arial" pitchFamily="34" charset="0"/>
                <a:sym typeface="Arial" pitchFamily="34" charset="0"/>
              </a:rPr>
              <a:t>When requested to do so, providers must provide CQC with a summary of complaints, responses and other related correspondence.</a:t>
            </a:r>
            <a:r>
              <a:rPr lang="en-US" altLang="en-US" sz="2200" b="1" dirty="0">
                <a:latin typeface="Arial" pitchFamily="34" charset="0"/>
                <a:cs typeface="Arial" pitchFamily="34" charset="0"/>
                <a:sym typeface="Arial" pitchFamily="34" charset="0"/>
              </a:rPr>
              <a:t>”</a:t>
            </a:r>
          </a:p>
          <a:p>
            <a:pPr marL="0" indent="0" defTabSz="1219170">
              <a:spcBef>
                <a:spcPts val="933"/>
              </a:spcBef>
              <a:buNone/>
              <a:defRPr/>
            </a:pPr>
            <a:r>
              <a:rPr lang="en-US" altLang="en-US" sz="2200" b="1" dirty="0">
                <a:latin typeface="Arial" pitchFamily="34" charset="0"/>
                <a:cs typeface="Arial" pitchFamily="34" charset="0"/>
                <a:sym typeface="Arial" pitchFamily="34" charset="0"/>
              </a:rPr>
              <a:t>Health and Social Care Act 2008 (Regulated Activities) Regulations 2014: Regulation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82953" name="Rectangle 76">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51" name="Title 3">
            <a:extLst>
              <a:ext uri="{FF2B5EF4-FFF2-40B4-BE49-F238E27FC236}">
                <a16:creationId xmlns:a16="http://schemas.microsoft.com/office/drawing/2014/main" id="{E67B2037-B6C4-43B6-BF0B-0E1BBA225E6D}"/>
              </a:ext>
            </a:extLst>
          </p:cNvPr>
          <p:cNvSpPr>
            <a:spLocks noGrp="1" noChangeArrowheads="1"/>
          </p:cNvSpPr>
          <p:nvPr>
            <p:ph type="title"/>
          </p:nvPr>
        </p:nvSpPr>
        <p:spPr bwMode="auto">
          <a:xfrm>
            <a:off x="838200" y="631825"/>
            <a:ext cx="105156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p>
            <a:r>
              <a:rPr lang="en-US" altLang="en-US" sz="4400" kern="1200" dirty="0">
                <a:solidFill>
                  <a:schemeClr val="tx1"/>
                </a:solidFill>
                <a:latin typeface="+mj-lt"/>
                <a:ea typeface="+mj-ea"/>
                <a:cs typeface="+mj-cs"/>
              </a:rPr>
              <a:t>           Examples of “Inadequate” rating </a:t>
            </a:r>
          </a:p>
        </p:txBody>
      </p:sp>
      <p:sp>
        <p:nvSpPr>
          <p:cNvPr id="82950" name="Rectangle 2">
            <a:extLst>
              <a:ext uri="{FF2B5EF4-FFF2-40B4-BE49-F238E27FC236}">
                <a16:creationId xmlns:a16="http://schemas.microsoft.com/office/drawing/2014/main" id="{68D584A3-1446-4254-BCFC-6C6D72CE8C29}"/>
              </a:ext>
            </a:extLst>
          </p:cNvPr>
          <p:cNvSpPr>
            <a:spLocks noChangeArrowheads="1"/>
          </p:cNvSpPr>
          <p:nvPr/>
        </p:nvSpPr>
        <p:spPr bwMode="auto">
          <a:xfrm>
            <a:off x="838200" y="2057399"/>
            <a:ext cx="10515600" cy="4168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Autofit/>
          </a:bodyPr>
          <a:lstStyle/>
          <a:p>
            <a:pPr>
              <a:lnSpc>
                <a:spcPct val="90000"/>
              </a:lnSpc>
              <a:spcAft>
                <a:spcPts val="600"/>
              </a:spcAft>
            </a:pPr>
            <a:r>
              <a:rPr lang="en-US" altLang="en-US" sz="2000" kern="1200" dirty="0">
                <a:solidFill>
                  <a:schemeClr val="tx1"/>
                </a:solidFill>
                <a:latin typeface="+mn-lt"/>
                <a:ea typeface="+mn-ea"/>
                <a:cs typeface="+mn-cs"/>
              </a:rPr>
              <a:t>Practice 1</a:t>
            </a:r>
          </a:p>
          <a:p>
            <a:pPr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Complaint received in April and not acknowledged or responded to until September. </a:t>
            </a:r>
          </a:p>
          <a:p>
            <a:pPr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Two complaints had been logged as concerns and not dealt or included in the complaints log.</a:t>
            </a:r>
          </a:p>
          <a:p>
            <a:pPr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No process in place to review complaints annually to identify themes or trends. No evidence of     how learning from complaints had been disseminated to staff.</a:t>
            </a:r>
          </a:p>
          <a:p>
            <a:pPr indent="-228600">
              <a:lnSpc>
                <a:spcPct val="90000"/>
              </a:lnSpc>
              <a:spcAft>
                <a:spcPts val="600"/>
              </a:spcAft>
              <a:buFont typeface="Arial" panose="020B0604020202020204" pitchFamily="34" charset="0"/>
              <a:buChar char="•"/>
            </a:pPr>
            <a:endParaRPr lang="en-US" altLang="en-US" sz="2000" kern="1200" dirty="0">
              <a:solidFill>
                <a:schemeClr val="tx1"/>
              </a:solidFill>
              <a:latin typeface="+mn-lt"/>
              <a:ea typeface="+mn-ea"/>
              <a:cs typeface="+mn-cs"/>
            </a:endParaRPr>
          </a:p>
          <a:p>
            <a:pPr>
              <a:lnSpc>
                <a:spcPct val="90000"/>
              </a:lnSpc>
              <a:spcAft>
                <a:spcPts val="600"/>
              </a:spcAft>
            </a:pPr>
            <a:r>
              <a:rPr lang="en-US" altLang="en-US" sz="2000" kern="1200" dirty="0">
                <a:solidFill>
                  <a:schemeClr val="tx1"/>
                </a:solidFill>
                <a:latin typeface="+mn-lt"/>
                <a:ea typeface="+mn-ea"/>
                <a:cs typeface="+mn-cs"/>
              </a:rPr>
              <a:t>Practice 2</a:t>
            </a:r>
          </a:p>
          <a:p>
            <a:pPr marL="342900"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Complaint information held in different places and no audit trail to ensure which complaints still required action.</a:t>
            </a:r>
          </a:p>
          <a:p>
            <a:pPr marL="342900"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No system in place to </a:t>
            </a:r>
            <a:r>
              <a:rPr lang="en-US" altLang="en-US" sz="2000" kern="1200" dirty="0" err="1">
                <a:solidFill>
                  <a:schemeClr val="tx1"/>
                </a:solidFill>
                <a:latin typeface="+mn-lt"/>
                <a:ea typeface="+mn-ea"/>
                <a:cs typeface="+mn-cs"/>
              </a:rPr>
              <a:t>analyse</a:t>
            </a:r>
            <a:r>
              <a:rPr lang="en-US" altLang="en-US" sz="2000" kern="1200" dirty="0">
                <a:solidFill>
                  <a:schemeClr val="tx1"/>
                </a:solidFill>
                <a:latin typeface="+mn-lt"/>
                <a:ea typeface="+mn-ea"/>
                <a:cs typeface="+mn-cs"/>
              </a:rPr>
              <a:t> and learn from complaints.</a:t>
            </a:r>
          </a:p>
          <a:p>
            <a:pPr marL="342900" indent="-228600">
              <a:lnSpc>
                <a:spcPct val="90000"/>
              </a:lnSpc>
              <a:spcAft>
                <a:spcPts val="600"/>
              </a:spcAft>
              <a:buFont typeface="Arial" panose="020B0604020202020204" pitchFamily="34" charset="0"/>
              <a:buChar char="•"/>
            </a:pPr>
            <a:r>
              <a:rPr lang="en-US" altLang="en-US" sz="2000" kern="1200" dirty="0">
                <a:solidFill>
                  <a:schemeClr val="tx1"/>
                </a:solidFill>
                <a:latin typeface="+mn-lt"/>
                <a:ea typeface="+mn-ea"/>
                <a:cs typeface="+mn-cs"/>
              </a:rPr>
              <a:t>No formal meetings attended by clinical and non-clinical staff to discuss complaints, ensure they were handled appropriately, </a:t>
            </a:r>
            <a:r>
              <a:rPr lang="en-US" altLang="en-US" sz="2000" kern="1200" dirty="0" err="1">
                <a:solidFill>
                  <a:schemeClr val="tx1"/>
                </a:solidFill>
                <a:latin typeface="+mn-lt"/>
                <a:ea typeface="+mn-ea"/>
                <a:cs typeface="+mn-cs"/>
              </a:rPr>
              <a:t>analysed</a:t>
            </a:r>
            <a:r>
              <a:rPr lang="en-US" altLang="en-US" sz="2000" kern="1200" dirty="0">
                <a:solidFill>
                  <a:schemeClr val="tx1"/>
                </a:solidFill>
                <a:latin typeface="+mn-lt"/>
                <a:ea typeface="+mn-ea"/>
                <a:cs typeface="+mn-cs"/>
              </a:rPr>
              <a:t> and learnt from.</a:t>
            </a:r>
            <a:br>
              <a:rPr lang="en-US" altLang="en-US" sz="2000" kern="1200" dirty="0">
                <a:solidFill>
                  <a:schemeClr val="tx1"/>
                </a:solidFill>
                <a:latin typeface="+mn-lt"/>
                <a:ea typeface="+mn-ea"/>
                <a:cs typeface="+mn-cs"/>
              </a:rPr>
            </a:br>
            <a:endParaRPr lang="en-US" altLang="en-US" sz="2000" kern="1200" dirty="0">
              <a:solidFill>
                <a:schemeClr val="tx1"/>
              </a:solidFill>
              <a:latin typeface="+mn-lt"/>
              <a:ea typeface="+mn-ea"/>
              <a:cs typeface="+mn-cs"/>
            </a:endParaRPr>
          </a:p>
        </p:txBody>
      </p:sp>
      <p:pic>
        <p:nvPicPr>
          <p:cNvPr id="82949" name="Picture 1">
            <a:extLst>
              <a:ext uri="{FF2B5EF4-FFF2-40B4-BE49-F238E27FC236}">
                <a16:creationId xmlns:a16="http://schemas.microsoft.com/office/drawing/2014/main" id="{54202933-9700-49A9-B38D-3379F810C0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713" y="474321"/>
            <a:ext cx="1625600" cy="66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a:extLst>
            <a:ext uri="{FF2B5EF4-FFF2-40B4-BE49-F238E27FC236}">
              <a16:creationId xmlns:a16="http://schemas.microsoft.com/office/drawing/2014/main" id="{8A32555B-990C-C465-0E83-1766129BBBA6}"/>
            </a:ext>
          </a:extLst>
        </p:cNvPr>
        <p:cNvGrpSpPr/>
        <p:nvPr/>
      </p:nvGrpSpPr>
      <p:grpSpPr>
        <a:xfrm>
          <a:off x="0" y="0"/>
          <a:ext cx="0" cy="0"/>
          <a:chOff x="0" y="0"/>
          <a:chExt cx="0" cy="0"/>
        </a:xfrm>
      </p:grpSpPr>
      <p:sp>
        <p:nvSpPr>
          <p:cNvPr id="82953" name="Rectangle 76">
            <a:extLst>
              <a:ext uri="{FF2B5EF4-FFF2-40B4-BE49-F238E27FC236}">
                <a16:creationId xmlns:a16="http://schemas.microsoft.com/office/drawing/2014/main" id="{26E2E240-4802-BD36-267F-D492F47C3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51" name="Title 3">
            <a:extLst>
              <a:ext uri="{FF2B5EF4-FFF2-40B4-BE49-F238E27FC236}">
                <a16:creationId xmlns:a16="http://schemas.microsoft.com/office/drawing/2014/main" id="{0EEA730E-9659-6D65-8B18-7354D00191DF}"/>
              </a:ext>
            </a:extLst>
          </p:cNvPr>
          <p:cNvSpPr>
            <a:spLocks noGrp="1" noChangeArrowheads="1"/>
          </p:cNvSpPr>
          <p:nvPr>
            <p:ph type="title"/>
          </p:nvPr>
        </p:nvSpPr>
        <p:spPr bwMode="auto">
          <a:xfrm>
            <a:off x="838200" y="631825"/>
            <a:ext cx="105156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p>
            <a:r>
              <a:rPr lang="en-US" altLang="en-US" sz="4400" kern="1200" dirty="0">
                <a:solidFill>
                  <a:schemeClr val="tx1"/>
                </a:solidFill>
                <a:latin typeface="+mj-lt"/>
                <a:ea typeface="+mj-ea"/>
                <a:cs typeface="+mj-cs"/>
              </a:rPr>
              <a:t>           Quality Statements</a:t>
            </a:r>
          </a:p>
        </p:txBody>
      </p:sp>
      <p:sp>
        <p:nvSpPr>
          <p:cNvPr id="82950" name="Rectangle 2">
            <a:extLst>
              <a:ext uri="{FF2B5EF4-FFF2-40B4-BE49-F238E27FC236}">
                <a16:creationId xmlns:a16="http://schemas.microsoft.com/office/drawing/2014/main" id="{EC3FBAA1-9A0A-6EFF-42CB-DEF6BE35B49E}"/>
              </a:ext>
            </a:extLst>
          </p:cNvPr>
          <p:cNvSpPr>
            <a:spLocks noChangeArrowheads="1"/>
          </p:cNvSpPr>
          <p:nvPr/>
        </p:nvSpPr>
        <p:spPr bwMode="auto">
          <a:xfrm>
            <a:off x="838200" y="2057399"/>
            <a:ext cx="10515600" cy="4168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Autofit/>
          </a:bodyPr>
          <a:lstStyle/>
          <a:p>
            <a:pPr>
              <a:lnSpc>
                <a:spcPct val="90000"/>
              </a:lnSpc>
              <a:spcAft>
                <a:spcPts val="600"/>
              </a:spcAft>
            </a:pPr>
            <a:endParaRPr lang="en-US" altLang="en-US" sz="2000" kern="1200" dirty="0">
              <a:solidFill>
                <a:schemeClr val="tx1"/>
              </a:solidFill>
              <a:latin typeface="+mn-lt"/>
              <a:ea typeface="+mn-ea"/>
              <a:cs typeface="+mn-cs"/>
            </a:endParaRPr>
          </a:p>
        </p:txBody>
      </p:sp>
      <p:pic>
        <p:nvPicPr>
          <p:cNvPr id="82949" name="Picture 1">
            <a:extLst>
              <a:ext uri="{FF2B5EF4-FFF2-40B4-BE49-F238E27FC236}">
                <a16:creationId xmlns:a16="http://schemas.microsoft.com/office/drawing/2014/main" id="{1FBBBD73-1ADD-63AA-BF55-3E6AD3C747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713" y="474321"/>
            <a:ext cx="1625600" cy="66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screenshot of a computer&#10;&#10;Description automatically generated">
            <a:extLst>
              <a:ext uri="{FF2B5EF4-FFF2-40B4-BE49-F238E27FC236}">
                <a16:creationId xmlns:a16="http://schemas.microsoft.com/office/drawing/2014/main" id="{6395B136-B949-C12E-D6B3-838816420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670" y="1745612"/>
            <a:ext cx="9006021" cy="4480562"/>
          </a:xfrm>
          <a:prstGeom prst="rect">
            <a:avLst/>
          </a:prstGeom>
        </p:spPr>
      </p:pic>
    </p:spTree>
    <p:extLst>
      <p:ext uri="{BB962C8B-B14F-4D97-AF65-F5344CB8AC3E}">
        <p14:creationId xmlns:p14="http://schemas.microsoft.com/office/powerpoint/2010/main" val="3889732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a:extLst>
            <a:ext uri="{FF2B5EF4-FFF2-40B4-BE49-F238E27FC236}">
              <a16:creationId xmlns:a16="http://schemas.microsoft.com/office/drawing/2014/main" id="{0EA66571-7F71-B183-FDC6-3DF8FA96D20D}"/>
            </a:ext>
          </a:extLst>
        </p:cNvPr>
        <p:cNvGrpSpPr/>
        <p:nvPr/>
      </p:nvGrpSpPr>
      <p:grpSpPr>
        <a:xfrm>
          <a:off x="0" y="0"/>
          <a:ext cx="0" cy="0"/>
          <a:chOff x="0" y="0"/>
          <a:chExt cx="0" cy="0"/>
        </a:xfrm>
      </p:grpSpPr>
      <p:sp>
        <p:nvSpPr>
          <p:cNvPr id="82953" name="Rectangle 76">
            <a:extLst>
              <a:ext uri="{FF2B5EF4-FFF2-40B4-BE49-F238E27FC236}">
                <a16:creationId xmlns:a16="http://schemas.microsoft.com/office/drawing/2014/main" id="{740F9E15-15A4-64A4-E7E9-E37E7DF79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51" name="Title 3">
            <a:extLst>
              <a:ext uri="{FF2B5EF4-FFF2-40B4-BE49-F238E27FC236}">
                <a16:creationId xmlns:a16="http://schemas.microsoft.com/office/drawing/2014/main" id="{DE6325BB-41EE-DED5-B736-5F0823910000}"/>
              </a:ext>
            </a:extLst>
          </p:cNvPr>
          <p:cNvSpPr>
            <a:spLocks noGrp="1" noChangeArrowheads="1"/>
          </p:cNvSpPr>
          <p:nvPr>
            <p:ph type="title"/>
          </p:nvPr>
        </p:nvSpPr>
        <p:spPr bwMode="auto">
          <a:xfrm>
            <a:off x="838200" y="631825"/>
            <a:ext cx="105156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p>
            <a:r>
              <a:rPr lang="en-US" altLang="en-US" sz="4400" kern="1200" dirty="0">
                <a:solidFill>
                  <a:schemeClr val="tx1"/>
                </a:solidFill>
                <a:latin typeface="+mj-lt"/>
                <a:ea typeface="+mj-ea"/>
                <a:cs typeface="+mj-cs"/>
              </a:rPr>
              <a:t>           Quality Statements</a:t>
            </a:r>
          </a:p>
        </p:txBody>
      </p:sp>
      <p:sp>
        <p:nvSpPr>
          <p:cNvPr id="82950" name="Rectangle 2">
            <a:extLst>
              <a:ext uri="{FF2B5EF4-FFF2-40B4-BE49-F238E27FC236}">
                <a16:creationId xmlns:a16="http://schemas.microsoft.com/office/drawing/2014/main" id="{FF97C21D-F272-CEAD-0135-3BF6F6F558F0}"/>
              </a:ext>
            </a:extLst>
          </p:cNvPr>
          <p:cNvSpPr>
            <a:spLocks noChangeArrowheads="1"/>
          </p:cNvSpPr>
          <p:nvPr/>
        </p:nvSpPr>
        <p:spPr bwMode="auto">
          <a:xfrm>
            <a:off x="838200" y="2057399"/>
            <a:ext cx="10515600" cy="41687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Autofit/>
          </a:bodyPr>
          <a:lstStyle/>
          <a:p>
            <a:pPr>
              <a:lnSpc>
                <a:spcPct val="90000"/>
              </a:lnSpc>
              <a:spcAft>
                <a:spcPts val="600"/>
              </a:spcAft>
            </a:pPr>
            <a:endParaRPr lang="en-US" altLang="en-US" sz="2000" kern="1200" dirty="0">
              <a:solidFill>
                <a:schemeClr val="tx1"/>
              </a:solidFill>
              <a:latin typeface="+mn-lt"/>
              <a:ea typeface="+mn-ea"/>
              <a:cs typeface="+mn-cs"/>
            </a:endParaRPr>
          </a:p>
        </p:txBody>
      </p:sp>
      <p:pic>
        <p:nvPicPr>
          <p:cNvPr id="82949" name="Picture 1">
            <a:extLst>
              <a:ext uri="{FF2B5EF4-FFF2-40B4-BE49-F238E27FC236}">
                <a16:creationId xmlns:a16="http://schemas.microsoft.com/office/drawing/2014/main" id="{7B5C2456-7DA2-9260-215F-A4355D072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713" y="474321"/>
            <a:ext cx="1625600" cy="66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white text on a white background">
            <a:extLst>
              <a:ext uri="{FF2B5EF4-FFF2-40B4-BE49-F238E27FC236}">
                <a16:creationId xmlns:a16="http://schemas.microsoft.com/office/drawing/2014/main" id="{7040077E-7480-BA50-4411-10563D2B8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532" y="1600200"/>
            <a:ext cx="7574936" cy="4374100"/>
          </a:xfrm>
          <a:prstGeom prst="rect">
            <a:avLst/>
          </a:prstGeom>
        </p:spPr>
      </p:pic>
    </p:spTree>
    <p:extLst>
      <p:ext uri="{BB962C8B-B14F-4D97-AF65-F5344CB8AC3E}">
        <p14:creationId xmlns:p14="http://schemas.microsoft.com/office/powerpoint/2010/main" val="26688300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DEBB74-7048-46EA-8018-78D1D57AFC44}"/>
              </a:ext>
            </a:extLst>
          </p:cNvPr>
          <p:cNvSpPr>
            <a:spLocks noGrp="1"/>
          </p:cNvSpPr>
          <p:nvPr>
            <p:ph type="title"/>
          </p:nvPr>
        </p:nvSpPr>
        <p:spPr>
          <a:xfrm>
            <a:off x="838200" y="963877"/>
            <a:ext cx="3494362" cy="4930246"/>
          </a:xfrm>
        </p:spPr>
        <p:txBody>
          <a:bodyPr>
            <a:normAutofit/>
          </a:bodyPr>
          <a:lstStyle/>
          <a:p>
            <a:pPr algn="r"/>
            <a:r>
              <a:rPr lang="en-GB" sz="4400">
                <a:solidFill>
                  <a:schemeClr val="accent1"/>
                </a:solidFill>
              </a:rPr>
              <a:t>What will CQC look for?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E65E82-FDE1-4DDC-97FE-660BDAD99267}"/>
              </a:ext>
            </a:extLst>
          </p:cNvPr>
          <p:cNvSpPr>
            <a:spLocks noGrp="1"/>
          </p:cNvSpPr>
          <p:nvPr>
            <p:ph idx="1"/>
          </p:nvPr>
        </p:nvSpPr>
        <p:spPr>
          <a:xfrm>
            <a:off x="4976031" y="1540659"/>
            <a:ext cx="6377769" cy="4930246"/>
          </a:xfrm>
        </p:spPr>
        <p:txBody>
          <a:bodyPr anchor="ctr">
            <a:normAutofit/>
          </a:bodyPr>
          <a:lstStyle/>
          <a:p>
            <a:pPr>
              <a:buFont typeface="Wingdings" panose="05000000000000000000" pitchFamily="2" charset="2"/>
              <a:buChar char="§"/>
            </a:pPr>
            <a:r>
              <a:rPr lang="en-GB" dirty="0"/>
              <a:t>Review of your complaints log</a:t>
            </a:r>
          </a:p>
          <a:p>
            <a:pPr>
              <a:buFont typeface="Wingdings" panose="05000000000000000000" pitchFamily="2" charset="2"/>
              <a:buChar char="§"/>
            </a:pPr>
            <a:r>
              <a:rPr lang="en-GB" dirty="0"/>
              <a:t>Evidence of staff training on dealing with complaints</a:t>
            </a:r>
          </a:p>
          <a:p>
            <a:pPr>
              <a:buFont typeface="Wingdings" panose="05000000000000000000" pitchFamily="2" charset="2"/>
              <a:buChar char="§"/>
            </a:pPr>
            <a:r>
              <a:rPr lang="en-GB" dirty="0"/>
              <a:t>Ask staff about the complaints process</a:t>
            </a:r>
          </a:p>
          <a:p>
            <a:pPr>
              <a:buFont typeface="Wingdings" panose="05000000000000000000" pitchFamily="2" charset="2"/>
              <a:buChar char="§"/>
            </a:pPr>
            <a:r>
              <a:rPr lang="en-GB" dirty="0"/>
              <a:t>Ask to see complaints leaflet</a:t>
            </a:r>
          </a:p>
          <a:p>
            <a:pPr>
              <a:buFont typeface="Wingdings" panose="05000000000000000000" pitchFamily="2" charset="2"/>
              <a:buChar char="§"/>
            </a:pPr>
            <a:r>
              <a:rPr lang="en-GB" dirty="0"/>
              <a:t>Are your complaints dealt with in line with your policy?</a:t>
            </a:r>
          </a:p>
          <a:p>
            <a:pPr>
              <a:buFont typeface="Wingdings" panose="05000000000000000000" pitchFamily="2" charset="2"/>
              <a:buChar char="§"/>
            </a:pPr>
            <a:r>
              <a:rPr lang="en-GB" dirty="0"/>
              <a:t>Evidence of how learning has been shared</a:t>
            </a:r>
          </a:p>
          <a:p>
            <a:pPr>
              <a:buFont typeface="Wingdings" panose="05000000000000000000" pitchFamily="2" charset="2"/>
              <a:buChar char="§"/>
            </a:pPr>
            <a:endParaRPr lang="en-GB" dirty="0"/>
          </a:p>
          <a:p>
            <a:pPr>
              <a:buFont typeface="Wingdings" panose="05000000000000000000" pitchFamily="2" charset="2"/>
              <a:buChar char="§"/>
            </a:pPr>
            <a:endParaRPr lang="en-GB" dirty="0"/>
          </a:p>
        </p:txBody>
      </p:sp>
      <p:pic>
        <p:nvPicPr>
          <p:cNvPr id="6" name="Picture 1">
            <a:extLst>
              <a:ext uri="{FF2B5EF4-FFF2-40B4-BE49-F238E27FC236}">
                <a16:creationId xmlns:a16="http://schemas.microsoft.com/office/drawing/2014/main" id="{98EFA584-2154-4750-B9A8-9CD901CA68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8713" y="474321"/>
            <a:ext cx="1625600" cy="66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886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013F42-638D-F303-72C3-C4879A416E5C}"/>
              </a:ext>
            </a:extLst>
          </p:cNvPr>
          <p:cNvPicPr>
            <a:picLocks noChangeAspect="1"/>
          </p:cNvPicPr>
          <p:nvPr/>
        </p:nvPicPr>
        <p:blipFill>
          <a:blip r:embed="rId2"/>
          <a:stretch>
            <a:fillRect/>
          </a:stretch>
        </p:blipFill>
        <p:spPr>
          <a:xfrm>
            <a:off x="3640643" y="124306"/>
            <a:ext cx="4569193" cy="6488617"/>
          </a:xfrm>
          <a:prstGeom prst="rect">
            <a:avLst/>
          </a:prstGeom>
        </p:spPr>
      </p:pic>
    </p:spTree>
    <p:extLst>
      <p:ext uri="{BB962C8B-B14F-4D97-AF65-F5344CB8AC3E}">
        <p14:creationId xmlns:p14="http://schemas.microsoft.com/office/powerpoint/2010/main" val="30876898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97FD32-04A2-494E-9A63-4E19BA298F0F}"/>
              </a:ext>
            </a:extLst>
          </p:cNvPr>
          <p:cNvSpPr>
            <a:spLocks noGrp="1"/>
          </p:cNvSpPr>
          <p:nvPr>
            <p:ph type="title"/>
          </p:nvPr>
        </p:nvSpPr>
        <p:spPr>
          <a:xfrm>
            <a:off x="838200" y="963877"/>
            <a:ext cx="3494362" cy="4930246"/>
          </a:xfrm>
        </p:spPr>
        <p:txBody>
          <a:bodyPr>
            <a:normAutofit/>
          </a:bodyPr>
          <a:lstStyle/>
          <a:p>
            <a:pPr algn="r"/>
            <a:r>
              <a:rPr lang="en-GB" sz="4400">
                <a:solidFill>
                  <a:schemeClr val="accent1"/>
                </a:solidFill>
              </a:rPr>
              <a:t>Tips to evidence learning</a:t>
            </a:r>
          </a:p>
        </p:txBody>
      </p:sp>
      <p:cxnSp>
        <p:nvCxnSpPr>
          <p:cNvPr id="6"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D216ACC-2FE4-4D5A-96DD-F781B5211C0B}"/>
              </a:ext>
            </a:extLst>
          </p:cNvPr>
          <p:cNvSpPr>
            <a:spLocks noGrp="1"/>
          </p:cNvSpPr>
          <p:nvPr>
            <p:ph idx="1"/>
          </p:nvPr>
        </p:nvSpPr>
        <p:spPr>
          <a:xfrm>
            <a:off x="4793147" y="1807947"/>
            <a:ext cx="6894396" cy="4930246"/>
          </a:xfrm>
        </p:spPr>
        <p:txBody>
          <a:bodyPr anchor="ctr">
            <a:noAutofit/>
          </a:bodyPr>
          <a:lstStyle/>
          <a:p>
            <a:pPr>
              <a:buFont typeface="Wingdings" panose="05000000000000000000" pitchFamily="2" charset="2"/>
              <a:buChar char="§"/>
            </a:pPr>
            <a:r>
              <a:rPr lang="en-GB" dirty="0"/>
              <a:t>Document staff training on complaints – make sure everyone knows the policy and where to find the leaflet.</a:t>
            </a:r>
          </a:p>
          <a:p>
            <a:pPr>
              <a:buFont typeface="Wingdings" panose="05000000000000000000" pitchFamily="2" charset="2"/>
              <a:buChar char="§"/>
            </a:pPr>
            <a:r>
              <a:rPr lang="en-GB" dirty="0"/>
              <a:t>Have complaints as a standard agenda item at practice meetings.</a:t>
            </a:r>
          </a:p>
          <a:p>
            <a:pPr>
              <a:buFont typeface="Wingdings" panose="05000000000000000000" pitchFamily="2" charset="2"/>
              <a:buChar char="§"/>
            </a:pPr>
            <a:r>
              <a:rPr lang="en-GB" dirty="0"/>
              <a:t>Share action points with patients on website/newsletter/waiting room.</a:t>
            </a:r>
          </a:p>
          <a:p>
            <a:pPr>
              <a:buFont typeface="Wingdings" panose="05000000000000000000" pitchFamily="2" charset="2"/>
              <a:buChar char="§"/>
            </a:pPr>
            <a:r>
              <a:rPr lang="en-GB" dirty="0"/>
              <a:t>Document the action plan and when actions have been completed.</a:t>
            </a:r>
          </a:p>
          <a:p>
            <a:pPr>
              <a:buFont typeface="Wingdings" panose="05000000000000000000" pitchFamily="2" charset="2"/>
              <a:buChar char="§"/>
            </a:pPr>
            <a:r>
              <a:rPr lang="en-GB" dirty="0"/>
              <a:t>Make sure you document correspondence with locums/other agencies. </a:t>
            </a:r>
          </a:p>
          <a:p>
            <a:pPr>
              <a:buFont typeface="Wingdings" panose="05000000000000000000" pitchFamily="2" charset="2"/>
              <a:buChar char="§"/>
            </a:pPr>
            <a:endParaRPr lang="en-GB" dirty="0"/>
          </a:p>
          <a:p>
            <a:pPr>
              <a:buFont typeface="Wingdings" panose="05000000000000000000" pitchFamily="2" charset="2"/>
              <a:buChar char="§"/>
            </a:pPr>
            <a:endParaRPr lang="en-GB" dirty="0"/>
          </a:p>
        </p:txBody>
      </p:sp>
    </p:spTree>
    <p:extLst>
      <p:ext uri="{BB962C8B-B14F-4D97-AF65-F5344CB8AC3E}">
        <p14:creationId xmlns:p14="http://schemas.microsoft.com/office/powerpoint/2010/main" val="4265154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97FD32-04A2-494E-9A63-4E19BA298F0F}"/>
              </a:ext>
            </a:extLst>
          </p:cNvPr>
          <p:cNvSpPr>
            <a:spLocks noGrp="1"/>
          </p:cNvSpPr>
          <p:nvPr>
            <p:ph type="title"/>
          </p:nvPr>
        </p:nvSpPr>
        <p:spPr>
          <a:xfrm>
            <a:off x="838200" y="963877"/>
            <a:ext cx="3494362" cy="4930246"/>
          </a:xfrm>
        </p:spPr>
        <p:txBody>
          <a:bodyPr>
            <a:normAutofit/>
          </a:bodyPr>
          <a:lstStyle/>
          <a:p>
            <a:pPr algn="r"/>
            <a:r>
              <a:rPr lang="en-GB" sz="4400" dirty="0">
                <a:solidFill>
                  <a:schemeClr val="accent1"/>
                </a:solidFill>
              </a:rPr>
              <a:t>PHSO, “Broken Trust”</a:t>
            </a:r>
            <a:br>
              <a:rPr lang="en-GB" sz="4400" dirty="0">
                <a:solidFill>
                  <a:schemeClr val="accent1"/>
                </a:solidFill>
              </a:rPr>
            </a:br>
            <a:r>
              <a:rPr lang="en-GB" sz="1400" dirty="0">
                <a:solidFill>
                  <a:schemeClr val="accent1"/>
                </a:solidFill>
              </a:rPr>
              <a:t>June 2023</a:t>
            </a:r>
          </a:p>
        </p:txBody>
      </p:sp>
      <p:cxnSp>
        <p:nvCxnSpPr>
          <p:cNvPr id="6"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D216ACC-2FE4-4D5A-96DD-F781B5211C0B}"/>
              </a:ext>
            </a:extLst>
          </p:cNvPr>
          <p:cNvSpPr>
            <a:spLocks noGrp="1"/>
          </p:cNvSpPr>
          <p:nvPr>
            <p:ph idx="1"/>
          </p:nvPr>
        </p:nvSpPr>
        <p:spPr>
          <a:xfrm>
            <a:off x="4793147" y="1807947"/>
            <a:ext cx="6894396" cy="4930246"/>
          </a:xfrm>
        </p:spPr>
        <p:txBody>
          <a:bodyPr anchor="ctr">
            <a:noAutofit/>
          </a:bodyPr>
          <a:lstStyle/>
          <a:p>
            <a:pPr algn="l"/>
            <a:r>
              <a:rPr lang="en-GB" sz="2000" b="0" i="0" dirty="0">
                <a:solidFill>
                  <a:srgbClr val="333333"/>
                </a:solidFill>
                <a:effectLst/>
                <a:latin typeface="Open Sans" panose="020B0606030504020204" pitchFamily="34" charset="0"/>
              </a:rPr>
              <a:t>“Most complainants want assurances that something is being done to prevent the same mistakes from happening again. In our recent research on motivations for complaining, </a:t>
            </a:r>
            <a:r>
              <a:rPr lang="en-GB" sz="2000" b="0" i="0" dirty="0">
                <a:solidFill>
                  <a:srgbClr val="FF0000"/>
                </a:solidFill>
                <a:effectLst/>
                <a:latin typeface="Open Sans" panose="020B0606030504020204" pitchFamily="34" charset="0"/>
              </a:rPr>
              <a:t>93% of respondents said ‘ensuring that others don’t face the same issues in the future’ was either very important or important in their decision to complain</a:t>
            </a:r>
            <a:r>
              <a:rPr lang="en-GB" sz="2000" b="0" i="0" dirty="0">
                <a:solidFill>
                  <a:srgbClr val="333333"/>
                </a:solidFill>
                <a:effectLst/>
                <a:latin typeface="Open Sans" panose="020B0606030504020204" pitchFamily="34" charset="0"/>
              </a:rPr>
              <a:t>. Similarly, in our interviews with complainants, they all said part of the reason why they complained was to make sure the same thing does not happen to other patients, families and carers.</a:t>
            </a:r>
          </a:p>
          <a:p>
            <a:pPr algn="l"/>
            <a:r>
              <a:rPr lang="en-GB" sz="2000" b="0" i="0" dirty="0">
                <a:solidFill>
                  <a:srgbClr val="333333"/>
                </a:solidFill>
                <a:effectLst/>
                <a:latin typeface="Open Sans" panose="020B0606030504020204" pitchFamily="34" charset="0"/>
              </a:rPr>
              <a:t>Being able to </a:t>
            </a:r>
            <a:r>
              <a:rPr lang="en-GB" sz="2000" b="0" i="0" dirty="0">
                <a:solidFill>
                  <a:srgbClr val="FF0000"/>
                </a:solidFill>
                <a:effectLst/>
                <a:latin typeface="Open Sans" panose="020B0606030504020204" pitchFamily="34" charset="0"/>
              </a:rPr>
              <a:t>show that learning has happened is vital if families are to feel their complaint has achieved its purpose</a:t>
            </a:r>
            <a:r>
              <a:rPr lang="en-GB" sz="2000" b="0" i="0" dirty="0">
                <a:solidFill>
                  <a:srgbClr val="333333"/>
                </a:solidFill>
                <a:effectLst/>
                <a:latin typeface="Open Sans" panose="020B0606030504020204" pitchFamily="34" charset="0"/>
              </a:rPr>
              <a:t>. Responses that do not feel meaningful can leave families feeling badly let down and frustrated.”</a:t>
            </a:r>
          </a:p>
          <a:p>
            <a:pPr marL="0" indent="0">
              <a:buNone/>
            </a:pPr>
            <a:endParaRPr lang="en-GB" sz="2000" dirty="0"/>
          </a:p>
          <a:p>
            <a:pPr>
              <a:buFont typeface="Wingdings" panose="05000000000000000000" pitchFamily="2" charset="2"/>
              <a:buChar char="§"/>
            </a:pPr>
            <a:endParaRPr lang="en-GB" sz="2000" dirty="0"/>
          </a:p>
        </p:txBody>
      </p:sp>
    </p:spTree>
    <p:extLst>
      <p:ext uri="{BB962C8B-B14F-4D97-AF65-F5344CB8AC3E}">
        <p14:creationId xmlns:p14="http://schemas.microsoft.com/office/powerpoint/2010/main" val="20699010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PhAnim="0">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6746628" y="1783959"/>
            <a:ext cx="4645250" cy="28891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b">
            <a:normAutofit/>
          </a:bodyPr>
          <a:lstStyle/>
          <a:p>
            <a:pPr>
              <a:defRPr/>
            </a:pPr>
            <a:r>
              <a:rPr lang="en-US" altLang="en-US" sz="6000" dirty="0"/>
              <a:t>What do the numbers tell us?</a:t>
            </a:r>
          </a:p>
        </p:txBody>
      </p:sp>
      <p:sp>
        <p:nvSpPr>
          <p:cNvPr id="74" name="Freeform: Shape 7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452" name="Picture 104451" descr="A picture containing light&#10;&#10;Description automatically generated">
            <a:extLst>
              <a:ext uri="{FF2B5EF4-FFF2-40B4-BE49-F238E27FC236}">
                <a16:creationId xmlns:a16="http://schemas.microsoft.com/office/drawing/2014/main" id="{21BD5D26-15C9-4F81-B47E-F74D6634B4A5}"/>
              </a:ext>
            </a:extLst>
          </p:cNvPr>
          <p:cNvPicPr>
            <a:picLocks noChangeAspect="1"/>
          </p:cNvPicPr>
          <p:nvPr/>
        </p:nvPicPr>
        <p:blipFill rotWithShape="1">
          <a:blip r:embed="rId3"/>
          <a:srcRect l="34119"/>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956228436"/>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Freeform: Shape 7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880464FE-64BE-40FA-9C38-3AE937679AE1}"/>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dirty="0">
                <a:solidFill>
                  <a:srgbClr val="FFFFFF"/>
                </a:solidFill>
              </a:rPr>
              <a:t>Complaints in the NHS – </a:t>
            </a:r>
            <a:r>
              <a:rPr lang="en-US" altLang="en-US" dirty="0">
                <a:solidFill>
                  <a:srgbClr val="FFFFFF"/>
                </a:solidFill>
              </a:rPr>
              <a:t>the numbers!</a:t>
            </a:r>
            <a:endParaRPr lang="en-US" altLang="en-US" sz="4400" dirty="0">
              <a:solidFill>
                <a:srgbClr val="FFFFFF"/>
              </a:solidFill>
            </a:endParaRPr>
          </a:p>
        </p:txBody>
      </p:sp>
      <p:graphicFrame>
        <p:nvGraphicFramePr>
          <p:cNvPr id="97286" name="Rectangle 2">
            <a:extLst>
              <a:ext uri="{FF2B5EF4-FFF2-40B4-BE49-F238E27FC236}">
                <a16:creationId xmlns:a16="http://schemas.microsoft.com/office/drawing/2014/main" id="{85A1B00D-FABC-4BDA-A1BC-664FEAD76FFF}"/>
              </a:ext>
            </a:extLst>
          </p:cNvPr>
          <p:cNvGraphicFramePr>
            <a:graphicFrameLocks noGrp="1"/>
          </p:cNvGraphicFramePr>
          <p:nvPr>
            <p:ph idx="1"/>
            <p:extLst>
              <p:ext uri="{D42A27DB-BD31-4B8C-83A1-F6EECF244321}">
                <p14:modId xmlns:p14="http://schemas.microsoft.com/office/powerpoint/2010/main" val="116123360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A589472D-0E2F-4D9E-85BA-07EF5C2749E3}"/>
              </a:ext>
            </a:extLst>
          </p:cNvPr>
          <p:cNvSpPr/>
          <p:nvPr/>
        </p:nvSpPr>
        <p:spPr>
          <a:xfrm>
            <a:off x="6004989" y="6399602"/>
            <a:ext cx="5897833" cy="369332"/>
          </a:xfrm>
          <a:prstGeom prst="rect">
            <a:avLst/>
          </a:prstGeom>
        </p:spPr>
        <p:txBody>
          <a:bodyPr wrap="none">
            <a:spAutoFit/>
          </a:bodyPr>
          <a:lstStyle/>
          <a:p>
            <a:r>
              <a:rPr lang="en-GB" dirty="0"/>
              <a:t>Data on Written Complaints in the </a:t>
            </a:r>
            <a:r>
              <a:rPr lang="en-GB"/>
              <a:t>NHS 2024/25 </a:t>
            </a:r>
            <a:r>
              <a:rPr lang="en-GB" dirty="0"/>
              <a:t>Digital NHSE</a:t>
            </a:r>
          </a:p>
        </p:txBody>
      </p:sp>
    </p:spTree>
    <p:extLst>
      <p:ext uri="{BB962C8B-B14F-4D97-AF65-F5344CB8AC3E}">
        <p14:creationId xmlns:p14="http://schemas.microsoft.com/office/powerpoint/2010/main" val="30458835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Freeform: Shape 7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880464FE-64BE-40FA-9C38-3AE937679AE1}"/>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dirty="0">
                <a:solidFill>
                  <a:srgbClr val="FFFFFF"/>
                </a:solidFill>
              </a:rPr>
              <a:t>Complaints in the NHS – Causes (GP)</a:t>
            </a:r>
          </a:p>
        </p:txBody>
      </p:sp>
      <p:graphicFrame>
        <p:nvGraphicFramePr>
          <p:cNvPr id="97286" name="Rectangle 2">
            <a:extLst>
              <a:ext uri="{FF2B5EF4-FFF2-40B4-BE49-F238E27FC236}">
                <a16:creationId xmlns:a16="http://schemas.microsoft.com/office/drawing/2014/main" id="{85A1B00D-FABC-4BDA-A1BC-664FEAD76FFF}"/>
              </a:ext>
            </a:extLst>
          </p:cNvPr>
          <p:cNvGraphicFramePr>
            <a:graphicFrameLocks noGrp="1"/>
          </p:cNvGraphicFramePr>
          <p:nvPr>
            <p:ph idx="1"/>
            <p:extLst>
              <p:ext uri="{D42A27DB-BD31-4B8C-83A1-F6EECF244321}">
                <p14:modId xmlns:p14="http://schemas.microsoft.com/office/powerpoint/2010/main" val="214234339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A589472D-0E2F-4D9E-85BA-07EF5C2749E3}"/>
              </a:ext>
            </a:extLst>
          </p:cNvPr>
          <p:cNvSpPr/>
          <p:nvPr/>
        </p:nvSpPr>
        <p:spPr>
          <a:xfrm>
            <a:off x="6004989" y="6399602"/>
            <a:ext cx="5897833" cy="369332"/>
          </a:xfrm>
          <a:prstGeom prst="rect">
            <a:avLst/>
          </a:prstGeom>
        </p:spPr>
        <p:txBody>
          <a:bodyPr wrap="none">
            <a:spAutoFit/>
          </a:bodyPr>
          <a:lstStyle/>
          <a:p>
            <a:r>
              <a:rPr lang="en-GB" dirty="0"/>
              <a:t>Data on Written Complaints in the NHS 2024/25 Digital NHSE</a:t>
            </a:r>
          </a:p>
        </p:txBody>
      </p:sp>
    </p:spTree>
    <p:extLst>
      <p:ext uri="{BB962C8B-B14F-4D97-AF65-F5344CB8AC3E}">
        <p14:creationId xmlns:p14="http://schemas.microsoft.com/office/powerpoint/2010/main" val="1677657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 name="Freeform: Shape 13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331" name="Rectangle 1">
            <a:extLst>
              <a:ext uri="{FF2B5EF4-FFF2-40B4-BE49-F238E27FC236}">
                <a16:creationId xmlns:a16="http://schemas.microsoft.com/office/drawing/2014/main" id="{9C1B888F-07CE-4549-9DEE-5F24E75DA91F}"/>
              </a:ext>
            </a:extLst>
          </p:cNvPr>
          <p:cNvSpPr>
            <a:spLocks noGrp="1" noChangeArrowheads="1"/>
          </p:cNvSpPr>
          <p:nvPr>
            <p:ph type="title"/>
          </p:nvPr>
        </p:nvSpPr>
        <p:spPr bwMode="auto">
          <a:xfrm>
            <a:off x="863029" y="1012004"/>
            <a:ext cx="3619030"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dirty="0">
                <a:solidFill>
                  <a:srgbClr val="FFFFFF"/>
                </a:solidFill>
              </a:rPr>
              <a:t>Customer service is critical</a:t>
            </a:r>
          </a:p>
        </p:txBody>
      </p:sp>
      <p:graphicFrame>
        <p:nvGraphicFramePr>
          <p:cNvPr id="99333" name="Rectangle 2">
            <a:extLst>
              <a:ext uri="{FF2B5EF4-FFF2-40B4-BE49-F238E27FC236}">
                <a16:creationId xmlns:a16="http://schemas.microsoft.com/office/drawing/2014/main" id="{5E19A2D8-49D7-42B9-869B-1C50BF5D470B}"/>
              </a:ext>
            </a:extLst>
          </p:cNvPr>
          <p:cNvGraphicFramePr>
            <a:graphicFrameLocks noGrp="1"/>
          </p:cNvGraphicFramePr>
          <p:nvPr>
            <p:ph idx="1"/>
            <p:extLst>
              <p:ext uri="{D42A27DB-BD31-4B8C-83A1-F6EECF244321}">
                <p14:modId xmlns:p14="http://schemas.microsoft.com/office/powerpoint/2010/main" val="401580449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0A1792CC-B306-4892-8B63-D84B004A758B}"/>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a:solidFill>
                  <a:srgbClr val="FFFFFF"/>
                </a:solidFill>
              </a:rPr>
              <a:t>Mythbusters</a:t>
            </a:r>
          </a:p>
        </p:txBody>
      </p:sp>
      <p:graphicFrame>
        <p:nvGraphicFramePr>
          <p:cNvPr id="101381" name="Rectangle 2">
            <a:extLst>
              <a:ext uri="{FF2B5EF4-FFF2-40B4-BE49-F238E27FC236}">
                <a16:creationId xmlns:a16="http://schemas.microsoft.com/office/drawing/2014/main" id="{B91AE0CD-1E5A-44BA-9FCF-79429F162BC7}"/>
              </a:ext>
            </a:extLst>
          </p:cNvPr>
          <p:cNvGraphicFramePr>
            <a:graphicFrameLocks noGrp="1"/>
          </p:cNvGraphicFramePr>
          <p:nvPr>
            <p:ph idx="1"/>
            <p:extLst>
              <p:ext uri="{D42A27DB-BD31-4B8C-83A1-F6EECF244321}">
                <p14:modId xmlns:p14="http://schemas.microsoft.com/office/powerpoint/2010/main" val="26656823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79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381">
                                            <p:graphicEl>
                                              <a:dgm id="{E9142F24-55D5-4D2B-8F0D-99B94542036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381">
                                            <p:graphicEl>
                                              <a:dgm id="{04060F92-5E8E-4868-B451-81E529B3C22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1381" grpId="0">
        <p:bldSub>
          <a:bldDgm bld="one"/>
        </p:bldSub>
      </p:bldGraphic>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0A1792CC-B306-4892-8B63-D84B004A758B}"/>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a:solidFill>
                  <a:srgbClr val="FFFFFF"/>
                </a:solidFill>
              </a:rPr>
              <a:t>Mythbusters</a:t>
            </a:r>
          </a:p>
        </p:txBody>
      </p:sp>
      <p:graphicFrame>
        <p:nvGraphicFramePr>
          <p:cNvPr id="101381" name="Rectangle 2">
            <a:extLst>
              <a:ext uri="{FF2B5EF4-FFF2-40B4-BE49-F238E27FC236}">
                <a16:creationId xmlns:a16="http://schemas.microsoft.com/office/drawing/2014/main" id="{B91AE0CD-1E5A-44BA-9FCF-79429F162BC7}"/>
              </a:ext>
            </a:extLst>
          </p:cNvPr>
          <p:cNvGraphicFramePr>
            <a:graphicFrameLocks noGrp="1"/>
          </p:cNvGraphicFramePr>
          <p:nvPr>
            <p:ph idx="1"/>
            <p:extLst>
              <p:ext uri="{D42A27DB-BD31-4B8C-83A1-F6EECF244321}">
                <p14:modId xmlns:p14="http://schemas.microsoft.com/office/powerpoint/2010/main" val="63501288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381">
                                            <p:graphicEl>
                                              <a:dgm id="{E9142F24-55D5-4D2B-8F0D-99B94542036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381">
                                            <p:graphicEl>
                                              <a:dgm id="{04060F92-5E8E-4868-B451-81E529B3C22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1381" grpId="0">
        <p:bldSub>
          <a:bldDgm bld="one"/>
        </p:bldSub>
      </p:bldGraphic>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0A1792CC-B306-4892-8B63-D84B004A758B}"/>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a:solidFill>
                  <a:srgbClr val="FFFFFF"/>
                </a:solidFill>
              </a:rPr>
              <a:t>Mythbusters</a:t>
            </a:r>
          </a:p>
        </p:txBody>
      </p:sp>
      <p:graphicFrame>
        <p:nvGraphicFramePr>
          <p:cNvPr id="101381" name="Rectangle 2">
            <a:extLst>
              <a:ext uri="{FF2B5EF4-FFF2-40B4-BE49-F238E27FC236}">
                <a16:creationId xmlns:a16="http://schemas.microsoft.com/office/drawing/2014/main" id="{B91AE0CD-1E5A-44BA-9FCF-79429F162BC7}"/>
              </a:ext>
            </a:extLst>
          </p:cNvPr>
          <p:cNvGraphicFramePr>
            <a:graphicFrameLocks noGrp="1"/>
          </p:cNvGraphicFramePr>
          <p:nvPr>
            <p:ph idx="1"/>
            <p:extLst>
              <p:ext uri="{D42A27DB-BD31-4B8C-83A1-F6EECF244321}">
                <p14:modId xmlns:p14="http://schemas.microsoft.com/office/powerpoint/2010/main" val="142071308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526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381">
                                            <p:graphicEl>
                                              <a:dgm id="{E9142F24-55D5-4D2B-8F0D-99B94542036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381">
                                            <p:graphicEl>
                                              <a:dgm id="{04060F92-5E8E-4868-B451-81E529B3C22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1381" grpId="0">
        <p:bldSub>
          <a:bldDgm bld="one"/>
        </p:bldSub>
      </p:bldGraphic>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1">
            <a:extLst>
              <a:ext uri="{FF2B5EF4-FFF2-40B4-BE49-F238E27FC236}">
                <a16:creationId xmlns:a16="http://schemas.microsoft.com/office/drawing/2014/main" id="{0A1792CC-B306-4892-8B63-D84B004A758B}"/>
              </a:ext>
            </a:extLst>
          </p:cNvPr>
          <p:cNvSpPr>
            <a:spLocks noGrp="1" noChangeArrowheads="1"/>
          </p:cNvSpPr>
          <p:nvPr>
            <p:ph type="title"/>
          </p:nvPr>
        </p:nvSpPr>
        <p:spPr bwMode="auto">
          <a:xfrm>
            <a:off x="863029" y="1012004"/>
            <a:ext cx="3416158" cy="4795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21920" tIns="60960" rIns="121920" bIns="60960" numCol="1" rtlCol="0" anchorCtr="0" compatLnSpc="1">
            <a:prstTxWarp prst="textNoShape">
              <a:avLst/>
            </a:prstTxWarp>
            <a:normAutofit/>
          </a:bodyPr>
          <a:lstStyle/>
          <a:p>
            <a:pPr defTabSz="1219170">
              <a:defRPr/>
            </a:pPr>
            <a:r>
              <a:rPr lang="en-US" altLang="en-US" sz="4400">
                <a:solidFill>
                  <a:srgbClr val="FFFFFF"/>
                </a:solidFill>
              </a:rPr>
              <a:t>Mythbusters</a:t>
            </a:r>
          </a:p>
        </p:txBody>
      </p:sp>
      <p:graphicFrame>
        <p:nvGraphicFramePr>
          <p:cNvPr id="101381" name="Rectangle 2">
            <a:extLst>
              <a:ext uri="{FF2B5EF4-FFF2-40B4-BE49-F238E27FC236}">
                <a16:creationId xmlns:a16="http://schemas.microsoft.com/office/drawing/2014/main" id="{B91AE0CD-1E5A-44BA-9FCF-79429F162BC7}"/>
              </a:ext>
            </a:extLst>
          </p:cNvPr>
          <p:cNvGraphicFramePr>
            <a:graphicFrameLocks noGrp="1"/>
          </p:cNvGraphicFramePr>
          <p:nvPr>
            <p:ph idx="1"/>
            <p:extLst>
              <p:ext uri="{D42A27DB-BD31-4B8C-83A1-F6EECF244321}">
                <p14:modId xmlns:p14="http://schemas.microsoft.com/office/powerpoint/2010/main" val="184101727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2687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381">
                                            <p:graphicEl>
                                              <a:dgm id="{E9142F24-55D5-4D2B-8F0D-99B94542036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381">
                                            <p:graphicEl>
                                              <a:dgm id="{04060F92-5E8E-4868-B451-81E529B3C22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1381"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0EE2A0-99D6-CE39-851E-367836A133B8}"/>
              </a:ext>
            </a:extLst>
          </p:cNvPr>
          <p:cNvSpPr txBox="1"/>
          <p:nvPr/>
        </p:nvSpPr>
        <p:spPr>
          <a:xfrm>
            <a:off x="3047281" y="681870"/>
            <a:ext cx="6094562" cy="5494261"/>
          </a:xfrm>
          <a:prstGeom prst="rect">
            <a:avLst/>
          </a:prstGeom>
          <a:noFill/>
        </p:spPr>
        <p:txBody>
          <a:bodyPr wrap="square">
            <a:spAutoFit/>
          </a:bodyPr>
          <a:lstStyle/>
          <a:p>
            <a:pPr>
              <a:spcBef>
                <a:spcPts val="1000"/>
              </a:spcBef>
              <a:spcAft>
                <a:spcPts val="800"/>
              </a:spcAft>
            </a:pPr>
            <a:r>
              <a:rPr lang="en-GB" sz="2400" b="1" dirty="0">
                <a:solidFill>
                  <a:srgbClr val="004C6B"/>
                </a:solidFill>
                <a:effectLst/>
                <a:latin typeface="Poppins" panose="00000500000000000000" pitchFamily="2" charset="0"/>
                <a:ea typeface="Poppins" panose="00000500000000000000" pitchFamily="2" charset="0"/>
                <a:cs typeface="Times New Roman" panose="02020603050405020304" pitchFamily="18" charset="0"/>
              </a:rPr>
              <a:t>Key findings</a:t>
            </a:r>
            <a:endParaRPr lang="en-GB" sz="2400" b="1" dirty="0">
              <a:solidFill>
                <a:srgbClr val="004C6B"/>
              </a:solidFill>
              <a:effectLst/>
              <a:latin typeface="Poppins" panose="00000500000000000000" pitchFamily="2" charset="0"/>
              <a:ea typeface="Times New Roman" panose="02020603050405020304" pitchFamily="18" charset="0"/>
              <a:cs typeface="Times New Roman" panose="02020603050405020304" pitchFamily="18" charset="0"/>
            </a:endParaRPr>
          </a:p>
          <a:p>
            <a:pPr>
              <a:lnSpc>
                <a:spcPct val="107000"/>
              </a:lnSpc>
            </a:pPr>
            <a:r>
              <a:rPr lang="en-GB" sz="1800" b="1" dirty="0">
                <a:effectLst/>
                <a:latin typeface="Poppins Light" panose="00000400000000000000" pitchFamily="2" charset="0"/>
                <a:ea typeface="Poppins" panose="00000500000000000000" pitchFamily="2" charset="0"/>
                <a:cs typeface="Poppins Light" panose="00000400000000000000" pitchFamily="2" charset="0"/>
              </a:rPr>
              <a:t>Very few patients complain: </a:t>
            </a:r>
            <a:r>
              <a:rPr lang="en-GB" sz="1800" dirty="0">
                <a:effectLst/>
                <a:latin typeface="Poppins Light" panose="00000400000000000000" pitchFamily="2" charset="0"/>
                <a:ea typeface="Poppins" panose="00000500000000000000" pitchFamily="2" charset="0"/>
                <a:cs typeface="Poppins Light" panose="00000400000000000000" pitchFamily="2" charset="0"/>
              </a:rPr>
              <a:t>Almost a quarter (24%) told us they had experienced poor NHS care in the past year. Yet more than half (56%) of people who experienced poor care took no action, and fewer than 1 in 10 (9%) made a formal complaint. </a:t>
            </a:r>
            <a:endParaRPr lang="en-GB" sz="1200" dirty="0">
              <a:effectLst/>
              <a:latin typeface="Poppins Light" panose="00000400000000000000" pitchFamily="2" charset="0"/>
              <a:ea typeface="Poppins" panose="00000500000000000000" pitchFamily="2" charset="0"/>
              <a:cs typeface="Arial" panose="020B0604020202020204" pitchFamily="34" charset="0"/>
            </a:endParaRPr>
          </a:p>
          <a:p>
            <a:pPr>
              <a:lnSpc>
                <a:spcPct val="107000"/>
              </a:lnSpc>
            </a:pPr>
            <a:r>
              <a:rPr lang="en-GB" sz="1800" dirty="0">
                <a:effectLst/>
                <a:latin typeface="Poppins Light" panose="00000400000000000000" pitchFamily="2" charset="0"/>
                <a:ea typeface="Poppins" panose="00000500000000000000" pitchFamily="2" charset="0"/>
                <a:cs typeface="Poppins Light" panose="00000400000000000000" pitchFamily="2" charset="0"/>
              </a:rPr>
              <a:t> </a:t>
            </a:r>
            <a:endParaRPr lang="en-GB" sz="1200" dirty="0">
              <a:effectLst/>
              <a:latin typeface="Poppins Light" panose="00000400000000000000" pitchFamily="2" charset="0"/>
              <a:ea typeface="Poppins" panose="00000500000000000000" pitchFamily="2" charset="0"/>
              <a:cs typeface="Arial" panose="020B0604020202020204" pitchFamily="34" charset="0"/>
            </a:endParaRPr>
          </a:p>
          <a:p>
            <a:pPr>
              <a:lnSpc>
                <a:spcPct val="107000"/>
              </a:lnSpc>
            </a:pPr>
            <a:r>
              <a:rPr lang="en-GB" sz="1800" b="1" dirty="0">
                <a:effectLst/>
                <a:latin typeface="Poppins Light" panose="00000400000000000000" pitchFamily="2" charset="0"/>
                <a:ea typeface="Poppins" panose="00000500000000000000" pitchFamily="2" charset="0"/>
                <a:cs typeface="Poppins Light" panose="00000400000000000000" pitchFamily="2" charset="0"/>
              </a:rPr>
              <a:t>Low confidence stops people acting: </a:t>
            </a:r>
            <a:r>
              <a:rPr lang="en-GB" sz="1800" dirty="0">
                <a:effectLst/>
                <a:latin typeface="Poppins Light" panose="00000400000000000000" pitchFamily="2" charset="0"/>
                <a:ea typeface="Poppins" panose="00000500000000000000" pitchFamily="2" charset="0"/>
                <a:cs typeface="Poppins Light" panose="00000400000000000000" pitchFamily="2" charset="0"/>
              </a:rPr>
              <a:t>Of those who didn’t make a complaint after poor care, 34% believed that the NHS wouldn’t use their complaint to improve services, 33% thought organisations wouldn’t respond effectively, and 30% felt the NHS wouldn’t see their concern as ‘serious enough’.</a:t>
            </a:r>
            <a:br>
              <a:rPr lang="en-GB" sz="1800" dirty="0">
                <a:effectLst/>
                <a:latin typeface="Poppins Light" panose="00000400000000000000" pitchFamily="2" charset="0"/>
                <a:ea typeface="Poppins" panose="00000500000000000000" pitchFamily="2" charset="0"/>
                <a:cs typeface="Poppins Light" panose="00000400000000000000" pitchFamily="2" charset="0"/>
              </a:rPr>
            </a:br>
            <a:endParaRPr lang="en-GB" sz="1200" dirty="0">
              <a:effectLst/>
              <a:latin typeface="Poppins Light" panose="00000400000000000000" pitchFamily="2" charset="0"/>
              <a:ea typeface="Poppins" panose="00000500000000000000" pitchFamily="2" charset="0"/>
              <a:cs typeface="Arial" panose="020B0604020202020204" pitchFamily="34" charset="0"/>
            </a:endParaRPr>
          </a:p>
          <a:p>
            <a:pPr>
              <a:lnSpc>
                <a:spcPct val="107000"/>
              </a:lnSpc>
            </a:pPr>
            <a:r>
              <a:rPr lang="en-GB" sz="1800" b="1" dirty="0">
                <a:effectLst/>
                <a:latin typeface="Poppins Light" panose="00000400000000000000" pitchFamily="2" charset="0"/>
                <a:ea typeface="Poppins" panose="00000500000000000000" pitchFamily="2" charset="0"/>
                <a:cs typeface="Poppins Light" panose="00000400000000000000" pitchFamily="2" charset="0"/>
              </a:rPr>
              <a:t>A poor complaint experience is common: </a:t>
            </a:r>
            <a:r>
              <a:rPr lang="en-GB" sz="1800" dirty="0">
                <a:effectLst/>
                <a:latin typeface="Poppins Light" panose="00000400000000000000" pitchFamily="2" charset="0"/>
                <a:ea typeface="Poppins" panose="00000500000000000000" pitchFamily="2" charset="0"/>
                <a:cs typeface="Poppins Light" panose="00000400000000000000" pitchFamily="2" charset="0"/>
              </a:rPr>
              <a:t>Over half (56%) of people who made a formal complaint were dissatisfied with both the process and the outcome of their complaint.</a:t>
            </a:r>
            <a:endParaRPr lang="en-GB" sz="1200" dirty="0">
              <a:effectLst/>
              <a:latin typeface="Poppins Light" panose="00000400000000000000" pitchFamily="2" charset="0"/>
              <a:ea typeface="Poppins" panose="00000500000000000000" pitchFamily="2" charset="0"/>
              <a:cs typeface="Arial" panose="020B0604020202020204" pitchFamily="34" charset="0"/>
            </a:endParaRPr>
          </a:p>
        </p:txBody>
      </p:sp>
    </p:spTree>
    <p:extLst>
      <p:ext uri="{BB962C8B-B14F-4D97-AF65-F5344CB8AC3E}">
        <p14:creationId xmlns:p14="http://schemas.microsoft.com/office/powerpoint/2010/main" val="31231176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algn="r" defTabSz="1219170">
              <a:defRPr/>
            </a:pPr>
            <a:r>
              <a:rPr lang="en-US" altLang="en-US" sz="4400">
                <a:solidFill>
                  <a:schemeClr val="accent1"/>
                </a:solidFill>
              </a:rPr>
              <a:t>Summary</a:t>
            </a:r>
          </a:p>
        </p:txBody>
      </p:sp>
      <p:cxnSp>
        <p:nvCxnSpPr>
          <p:cNvPr id="139" name="Straight Connector 13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6980" name="Rectangle 4">
            <a:extLst>
              <a:ext uri="{FF2B5EF4-FFF2-40B4-BE49-F238E27FC236}">
                <a16:creationId xmlns:a16="http://schemas.microsoft.com/office/drawing/2014/main" id="{E8DEF011-0E0D-4D47-B297-A4ABDC86B962}"/>
              </a:ext>
            </a:extLst>
          </p:cNvPr>
          <p:cNvSpPr>
            <a:spLocks noGrp="1"/>
          </p:cNvSpPr>
          <p:nvPr>
            <p:ph type="body" idx="4294967295"/>
          </p:nvPr>
        </p:nvSpPr>
        <p:spPr bwMode="auto">
          <a:xfrm>
            <a:off x="4874431" y="1065475"/>
            <a:ext cx="662088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Complaints are common – expect to deal with them.</a:t>
            </a:r>
          </a:p>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Review your complaint process – and use it!</a:t>
            </a:r>
          </a:p>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Think about “customer service.” </a:t>
            </a:r>
          </a:p>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Consider complaints as an opportunity. </a:t>
            </a:r>
          </a:p>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You are responsible for your reputation.</a:t>
            </a:r>
          </a:p>
          <a:p>
            <a:pPr defTabSz="1109106">
              <a:spcBef>
                <a:spcPts val="800"/>
              </a:spcBef>
              <a:buFont typeface="Wingdings" panose="05000000000000000000" pitchFamily="2" charset="2"/>
              <a:buChar char="§"/>
              <a:defRPr/>
            </a:pPr>
            <a:r>
              <a:rPr lang="en-US" altLang="en-US" dirty="0">
                <a:latin typeface="Arial" pitchFamily="34" charset="0"/>
                <a:cs typeface="Arial" pitchFamily="34" charset="0"/>
                <a:sym typeface="Arial" pitchFamily="34" charset="0"/>
              </a:rPr>
              <a:t>PHSO Complaints Standards are here.</a:t>
            </a:r>
          </a:p>
          <a:p>
            <a:pPr defTabSz="1109106">
              <a:spcBef>
                <a:spcPts val="800"/>
              </a:spcBef>
              <a:buFont typeface="Wingdings" panose="05000000000000000000" pitchFamily="2" charset="2"/>
              <a:buChar char="§"/>
              <a:defRPr/>
            </a:pPr>
            <a:endParaRPr lang="en-US" altLang="en-US" dirty="0">
              <a:latin typeface="Arial" pitchFamily="34" charset="0"/>
              <a:cs typeface="Arial" pitchFamily="34" charset="0"/>
              <a:sym typeface="Arial"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838200" y="963877"/>
            <a:ext cx="349436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ormAutofit/>
          </a:bodyPr>
          <a:lstStyle/>
          <a:p>
            <a:pPr algn="r" defTabSz="1219170">
              <a:defRPr/>
            </a:pPr>
            <a:r>
              <a:rPr lang="en-US" altLang="en-US" sz="4400" dirty="0">
                <a:solidFill>
                  <a:schemeClr val="accent1"/>
                </a:solidFill>
              </a:rPr>
              <a:t>Dan </a:t>
            </a:r>
            <a:r>
              <a:rPr lang="en-US" altLang="en-US" sz="4400" dirty="0" err="1">
                <a:solidFill>
                  <a:schemeClr val="accent1"/>
                </a:solidFill>
              </a:rPr>
              <a:t>Wellings</a:t>
            </a:r>
            <a:r>
              <a:rPr lang="en-US" altLang="en-US" sz="4400" dirty="0">
                <a:solidFill>
                  <a:schemeClr val="accent1"/>
                </a:solidFill>
              </a:rPr>
              <a:t>, Kings Fund “Patient Experience, Who Is Listening”</a:t>
            </a:r>
            <a:br>
              <a:rPr lang="en-US" altLang="en-US" sz="4400" dirty="0">
                <a:solidFill>
                  <a:schemeClr val="accent1"/>
                </a:solidFill>
              </a:rPr>
            </a:br>
            <a:r>
              <a:rPr lang="en-US" altLang="en-US" sz="1600" dirty="0">
                <a:solidFill>
                  <a:schemeClr val="accent1"/>
                </a:solidFill>
              </a:rPr>
              <a:t>October 2023 </a:t>
            </a:r>
          </a:p>
        </p:txBody>
      </p:sp>
      <p:cxnSp>
        <p:nvCxnSpPr>
          <p:cNvPr id="139" name="Straight Connector 13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6980" name="Rectangle 4">
            <a:extLst>
              <a:ext uri="{FF2B5EF4-FFF2-40B4-BE49-F238E27FC236}">
                <a16:creationId xmlns:a16="http://schemas.microsoft.com/office/drawing/2014/main" id="{E8DEF011-0E0D-4D47-B297-A4ABDC86B962}"/>
              </a:ext>
            </a:extLst>
          </p:cNvPr>
          <p:cNvSpPr>
            <a:spLocks noGrp="1"/>
          </p:cNvSpPr>
          <p:nvPr>
            <p:ph type="body" idx="4294967295"/>
          </p:nvPr>
        </p:nvSpPr>
        <p:spPr bwMode="auto">
          <a:xfrm>
            <a:off x="4847928" y="1056597"/>
            <a:ext cx="6620882" cy="49302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0959" tIns="60959" rIns="60959" bIns="60959" rtlCol="0" anchor="ctr">
            <a:normAutofit/>
          </a:bodyPr>
          <a:lstStyle/>
          <a:p>
            <a:pPr defTabSz="1109106">
              <a:spcBef>
                <a:spcPts val="800"/>
              </a:spcBef>
              <a:buFont typeface="Wingdings" panose="05000000000000000000" pitchFamily="2" charset="2"/>
              <a:buChar char="§"/>
              <a:defRPr/>
            </a:pPr>
            <a:r>
              <a:rPr lang="en-GB" sz="1800" i="0" dirty="0">
                <a:solidFill>
                  <a:srgbClr val="141414"/>
                </a:solidFill>
                <a:effectLst/>
                <a:latin typeface="Lato" panose="020F0502020204030203" pitchFamily="34" charset="0"/>
              </a:rPr>
              <a:t>“The story behind </a:t>
            </a:r>
            <a:r>
              <a:rPr lang="en-GB" sz="1800" i="0" dirty="0">
                <a:effectLst/>
                <a:latin typeface="Lato" panose="020F0502020204030203" pitchFamily="34" charset="0"/>
                <a:hlinkClick r:id="rId3"/>
              </a:rPr>
              <a:t>Martha’s rule</a:t>
            </a:r>
            <a:r>
              <a:rPr lang="en-GB" sz="1800" i="0" dirty="0">
                <a:solidFill>
                  <a:srgbClr val="141414"/>
                </a:solidFill>
                <a:effectLst/>
                <a:latin typeface="Lato" panose="020F0502020204030203" pitchFamily="34" charset="0"/>
              </a:rPr>
              <a:t> is depressingly familiar. A parent raising significant concerns about their daughter’s ongoing care only to be ignored with tragic consequences. Unfortunately, this feels like the latest in a long line of incidents where the NHS has failed to heed warnings from patients and their families about the quality of their care. </a:t>
            </a:r>
            <a:r>
              <a:rPr lang="en-GB" sz="1800" b="1" i="0" dirty="0">
                <a:solidFill>
                  <a:srgbClr val="141414"/>
                </a:solidFill>
                <a:effectLst/>
                <a:latin typeface="Lato" panose="020F0502020204030203" pitchFamily="34" charset="0"/>
              </a:rPr>
              <a:t> </a:t>
            </a:r>
          </a:p>
          <a:p>
            <a:pPr defTabSz="1109106">
              <a:spcBef>
                <a:spcPts val="800"/>
              </a:spcBef>
              <a:buFont typeface="Wingdings" panose="05000000000000000000" pitchFamily="2" charset="2"/>
              <a:buChar char="§"/>
              <a:defRPr/>
            </a:pPr>
            <a:r>
              <a:rPr lang="en-GB" sz="1800" b="0" i="0" dirty="0">
                <a:solidFill>
                  <a:srgbClr val="141414"/>
                </a:solidFill>
                <a:effectLst/>
                <a:latin typeface="Lato" panose="020F0502020204030203" pitchFamily="34" charset="0"/>
              </a:rPr>
              <a:t>At the heart of all this there are disturbing themes around culture, hierarchy, power imbalances and institutional defensiveness. Simply put it is about patient voice not being sufficiently valued.”</a:t>
            </a:r>
            <a:endParaRPr lang="en-US" altLang="en-US" sz="1800" dirty="0">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38140033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1">
            <a:extLst>
              <a:ext uri="{FF2B5EF4-FFF2-40B4-BE49-F238E27FC236}">
                <a16:creationId xmlns:a16="http://schemas.microsoft.com/office/drawing/2014/main" id="{18F4290A-7361-409E-9D90-B425CE514317}"/>
              </a:ext>
            </a:extLst>
          </p:cNvPr>
          <p:cNvSpPr>
            <a:spLocks noGrp="1"/>
          </p:cNvSpPr>
          <p:nvPr>
            <p:ph type="title" idx="4294967295"/>
          </p:nvPr>
        </p:nvSpPr>
        <p:spPr bwMode="auto">
          <a:xfrm>
            <a:off x="1028700" y="1967266"/>
            <a:ext cx="2628900" cy="25472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p>
            <a:pPr algn="ctr">
              <a:defRPr/>
            </a:pPr>
            <a:r>
              <a:rPr lang="en-US" altLang="en-US" sz="3600" kern="1200">
                <a:solidFill>
                  <a:srgbClr val="FFFFFF"/>
                </a:solidFill>
                <a:latin typeface="+mj-lt"/>
                <a:ea typeface="+mj-ea"/>
                <a:cs typeface="+mj-cs"/>
              </a:rPr>
              <a:t>Typos and Tone!</a:t>
            </a:r>
          </a:p>
        </p:txBody>
      </p:sp>
      <p:pic>
        <p:nvPicPr>
          <p:cNvPr id="7" name="ymail_attachmentIdc9e57874-1fb9-4b9e-bb3b-fa53292bfde3">
            <a:extLst>
              <a:ext uri="{FF2B5EF4-FFF2-40B4-BE49-F238E27FC236}">
                <a16:creationId xmlns:a16="http://schemas.microsoft.com/office/drawing/2014/main" id="{322595E1-A722-4341-943C-A6FF9D8735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083" r="2" b="19592"/>
          <a:stretch/>
        </p:blipFill>
        <p:spPr bwMode="auto">
          <a:xfrm>
            <a:off x="4970980" y="643466"/>
            <a:ext cx="6393372" cy="55687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23164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PhAnim="0">
  <p:cSld>
    <p:bg>
      <p:bgPr>
        <a:solidFill>
          <a:schemeClr val="bg1">
            <a:tint val="95000"/>
            <a:satMod val="170000"/>
          </a:schemeClr>
        </a:solidFill>
        <a:effectLst/>
      </p:bgPr>
    </p:bg>
    <p:spTree>
      <p:nvGrpSpPr>
        <p:cNvPr id="1" name="">
          <a:extLst>
            <a:ext uri="{FF2B5EF4-FFF2-40B4-BE49-F238E27FC236}">
              <a16:creationId xmlns:a16="http://schemas.microsoft.com/office/drawing/2014/main" id="{B4E2BF4B-454D-8816-8FF1-0149A956FD48}"/>
            </a:ext>
          </a:extLst>
        </p:cNvPr>
        <p:cNvGrpSpPr/>
        <p:nvPr/>
      </p:nvGrpSpPr>
      <p:grpSpPr>
        <a:xfrm>
          <a:off x="0" y="0"/>
          <a:ext cx="0" cy="0"/>
          <a:chOff x="0" y="0"/>
          <a:chExt cx="0" cy="0"/>
        </a:xfrm>
      </p:grpSpPr>
      <p:sp>
        <p:nvSpPr>
          <p:cNvPr id="104450" name="Rectangle 1">
            <a:extLst>
              <a:ext uri="{FF2B5EF4-FFF2-40B4-BE49-F238E27FC236}">
                <a16:creationId xmlns:a16="http://schemas.microsoft.com/office/drawing/2014/main" id="{76AA8001-4BE4-331E-A722-E42971D858A1}"/>
              </a:ext>
            </a:extLst>
          </p:cNvPr>
          <p:cNvSpPr>
            <a:spLocks noGrp="1"/>
          </p:cNvSpPr>
          <p:nvPr>
            <p:ph type="title" idx="4294967295"/>
          </p:nvPr>
        </p:nvSpPr>
        <p:spPr bwMode="auto">
          <a:xfrm>
            <a:off x="6746628" y="1783959"/>
            <a:ext cx="4645250" cy="28891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b">
            <a:normAutofit/>
          </a:bodyPr>
          <a:lstStyle/>
          <a:p>
            <a:pPr>
              <a:defRPr/>
            </a:pPr>
            <a:r>
              <a:rPr lang="en-US" altLang="en-US" sz="6000"/>
              <a:t>Questions?</a:t>
            </a:r>
          </a:p>
        </p:txBody>
      </p:sp>
      <p:sp>
        <p:nvSpPr>
          <p:cNvPr id="74" name="Freeform: Shape 73">
            <a:extLst>
              <a:ext uri="{FF2B5EF4-FFF2-40B4-BE49-F238E27FC236}">
                <a16:creationId xmlns:a16="http://schemas.microsoft.com/office/drawing/2014/main" id="{65F45A25-BA98-5D53-CB93-0A66A7AF7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452" name="Picture 104451" descr="A picture containing light&#10;&#10;Description automatically generated">
            <a:extLst>
              <a:ext uri="{FF2B5EF4-FFF2-40B4-BE49-F238E27FC236}">
                <a16:creationId xmlns:a16="http://schemas.microsoft.com/office/drawing/2014/main" id="{E85EA680-B769-9911-56E3-20E04C58EA59}"/>
              </a:ext>
            </a:extLst>
          </p:cNvPr>
          <p:cNvPicPr>
            <a:picLocks noChangeAspect="1"/>
          </p:cNvPicPr>
          <p:nvPr/>
        </p:nvPicPr>
        <p:blipFill rotWithShape="1">
          <a:blip r:embed="rId3"/>
          <a:srcRect l="34119"/>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55602841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78F9BC-829C-6F2F-D5D7-111268AB0D4B}"/>
              </a:ext>
            </a:extLst>
          </p:cNvPr>
          <p:cNvSpPr txBox="1"/>
          <p:nvPr/>
        </p:nvSpPr>
        <p:spPr>
          <a:xfrm>
            <a:off x="3048000" y="686968"/>
            <a:ext cx="6096000" cy="5484065"/>
          </a:xfrm>
          <a:prstGeom prst="rect">
            <a:avLst/>
          </a:prstGeom>
          <a:noFill/>
        </p:spPr>
        <p:txBody>
          <a:bodyPr wrap="square">
            <a:spAutoFit/>
          </a:bodyPr>
          <a:lstStyle/>
          <a:p>
            <a:pPr>
              <a:lnSpc>
                <a:spcPct val="107000"/>
              </a:lnSpc>
            </a:pPr>
            <a:r>
              <a:rPr lang="en-GB" sz="1600" dirty="0">
                <a:effectLst/>
                <a:latin typeface="Poppins Light" panose="00000400000000000000" pitchFamily="2" charset="0"/>
                <a:ea typeface="Poppins" panose="00000500000000000000" pitchFamily="2" charset="0"/>
                <a:cs typeface="Poppins Light" panose="00000400000000000000" pitchFamily="2" charset="0"/>
              </a:rPr>
              <a:t>Participants identified particular problems in trying to raise concerns in primary care:</a:t>
            </a:r>
            <a:endParaRPr lang="en-GB" sz="1100" dirty="0">
              <a:effectLst/>
              <a:latin typeface="Poppins Light" panose="00000400000000000000" pitchFamily="2" charset="0"/>
              <a:ea typeface="Poppins" panose="00000500000000000000" pitchFamily="2" charset="0"/>
              <a:cs typeface="Arial" panose="020B0604020202020204" pitchFamily="34" charset="0"/>
            </a:endParaRPr>
          </a:p>
          <a:p>
            <a:pPr marL="228600">
              <a:lnSpc>
                <a:spcPct val="107000"/>
              </a:lnSpc>
              <a:spcBef>
                <a:spcPts val="1800"/>
              </a:spcBef>
            </a:pPr>
            <a:r>
              <a:rPr lang="en-GB" sz="1800" dirty="0">
                <a:solidFill>
                  <a:srgbClr val="004C6B"/>
                </a:solidFill>
                <a:effectLst/>
                <a:latin typeface="Poppins" panose="00000500000000000000" pitchFamily="2" charset="0"/>
                <a:ea typeface="Poppins" panose="00000500000000000000" pitchFamily="2" charset="0"/>
                <a:cs typeface="Times New Roman" panose="02020603050405020304" pitchFamily="18" charset="0"/>
              </a:rPr>
              <a:t>“Practice managers are behind a wall of receptionists, it’s actually really hard to then go and talk to that practice manager about that receptionist who’s been really rude to you. And that just crops up again and again. People find that really tricky.” – Roundtable participant</a:t>
            </a:r>
          </a:p>
          <a:p>
            <a:pPr>
              <a:lnSpc>
                <a:spcPct val="107000"/>
              </a:lnSpc>
            </a:pPr>
            <a:r>
              <a:rPr lang="en-GB" sz="1600" dirty="0">
                <a:effectLst/>
                <a:latin typeface="Poppins" panose="00000500000000000000" pitchFamily="2" charset="0"/>
                <a:ea typeface="Poppins" panose="00000500000000000000" pitchFamily="2" charset="0"/>
                <a:cs typeface="Arial" panose="020B0604020202020204" pitchFamily="34" charset="0"/>
              </a:rPr>
              <a:t> </a:t>
            </a:r>
            <a:endParaRPr lang="en-GB" sz="1100" dirty="0">
              <a:effectLst/>
              <a:latin typeface="Poppins Light" panose="00000400000000000000" pitchFamily="2" charset="0"/>
              <a:ea typeface="Poppins" panose="00000500000000000000" pitchFamily="2" charset="0"/>
              <a:cs typeface="Arial" panose="020B0604020202020204" pitchFamily="34" charset="0"/>
            </a:endParaRPr>
          </a:p>
          <a:p>
            <a:pPr marL="228600">
              <a:lnSpc>
                <a:spcPct val="107000"/>
              </a:lnSpc>
              <a:spcBef>
                <a:spcPts val="1800"/>
              </a:spcBef>
            </a:pPr>
            <a:r>
              <a:rPr lang="en-GB" sz="1800" dirty="0">
                <a:solidFill>
                  <a:srgbClr val="004C6B"/>
                </a:solidFill>
                <a:effectLst/>
                <a:latin typeface="Poppins" panose="00000500000000000000" pitchFamily="2" charset="0"/>
                <a:ea typeface="Poppins" panose="00000500000000000000" pitchFamily="2" charset="0"/>
                <a:cs typeface="Times New Roman" panose="02020603050405020304" pitchFamily="18" charset="0"/>
              </a:rPr>
              <a:t>“I’ve just analysed around 500 experiences of GP services and the recurring theme is very much that they can’t get hold of the practice manager. They’ll write to them or try and get an email address for them, but they seem to be this elusive figure. And they don’t respond either. It needs to be a lot easier to make primary care complaints” Roundtable participant</a:t>
            </a:r>
          </a:p>
        </p:txBody>
      </p:sp>
    </p:spTree>
    <p:extLst>
      <p:ext uri="{BB962C8B-B14F-4D97-AF65-F5344CB8AC3E}">
        <p14:creationId xmlns:p14="http://schemas.microsoft.com/office/powerpoint/2010/main" val="10218213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5069</Words>
  <Application>Microsoft Office PowerPoint</Application>
  <PresentationFormat>Widescreen</PresentationFormat>
  <Paragraphs>479</Paragraphs>
  <Slides>83</Slides>
  <Notes>15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83</vt:i4>
      </vt:variant>
    </vt:vector>
  </HeadingPairs>
  <TitlesOfParts>
    <vt:vector size="96" baseType="lpstr">
      <vt:lpstr>Arial</vt:lpstr>
      <vt:lpstr>Calibri</vt:lpstr>
      <vt:lpstr>Calibri Light</vt:lpstr>
      <vt:lpstr>Courier New</vt:lpstr>
      <vt:lpstr>Helvetica Neue</vt:lpstr>
      <vt:lpstr>Helvetica Neue Medium</vt:lpstr>
      <vt:lpstr>Lato</vt:lpstr>
      <vt:lpstr>Open Sans</vt:lpstr>
      <vt:lpstr>Poppins</vt:lpstr>
      <vt:lpstr>Poppins Light</vt:lpstr>
      <vt:lpstr>Wingdings</vt:lpstr>
      <vt:lpstr>Office Theme</vt:lpstr>
      <vt:lpstr>think-cell Slide</vt:lpstr>
      <vt:lpstr>Complaints Handling</vt:lpstr>
      <vt:lpstr>Learning Objectives</vt:lpstr>
      <vt:lpstr>PowerPoint Presentation</vt:lpstr>
      <vt:lpstr>PowerPoint Presentation</vt:lpstr>
      <vt:lpstr>The public mood….results from the British Social Attitudes Survey (King’s Fund/Nuffield Trust)</vt:lpstr>
      <vt:lpstr>Key findings – Satisfaction with NHS in 2025</vt:lpstr>
      <vt:lpstr>PowerPoint Presentation</vt:lpstr>
      <vt:lpstr>PowerPoint Presentation</vt:lpstr>
      <vt:lpstr>PowerPoint Presentation</vt:lpstr>
      <vt:lpstr>PowerPoint Presentation</vt:lpstr>
      <vt:lpstr>10 Year Plan and Complaints</vt:lpstr>
      <vt:lpstr>Use of Artificial Intelligence – friend and foe?</vt:lpstr>
      <vt:lpstr>Why must we manage complaints? GMC says so…”Being Open”</vt:lpstr>
      <vt:lpstr>What is a complaint?</vt:lpstr>
      <vt:lpstr>PowerPoint Presentation</vt:lpstr>
      <vt:lpstr>Why is it important to ‘get it right’?</vt:lpstr>
      <vt:lpstr>The Regulations Part one:</vt:lpstr>
      <vt:lpstr>The Regulations (continued)</vt:lpstr>
      <vt:lpstr>Organisation at the practice</vt:lpstr>
      <vt:lpstr>Organisation at the practice </vt:lpstr>
      <vt:lpstr>PowerPoint Presentation</vt:lpstr>
      <vt:lpstr>Acknowledgement</vt:lpstr>
      <vt:lpstr>Remember they are human Let them know you are listening - EARS</vt:lpstr>
      <vt:lpstr>Investigation - first steps</vt:lpstr>
      <vt:lpstr>Investigate fully – What actually happened?</vt:lpstr>
      <vt:lpstr>Investigate fully – What should have happened?</vt:lpstr>
      <vt:lpstr>Formulate your response</vt:lpstr>
      <vt:lpstr>Formulate your response</vt:lpstr>
      <vt:lpstr>Formulate your response</vt:lpstr>
      <vt:lpstr>Formulate your response</vt:lpstr>
      <vt:lpstr>Formulate your response</vt:lpstr>
      <vt:lpstr>PowerPoint Presentation</vt:lpstr>
      <vt:lpstr>Journalist Frank Gardner</vt:lpstr>
      <vt:lpstr>PowerPoint Presentation</vt:lpstr>
      <vt:lpstr>No “ifs or buts”</vt:lpstr>
      <vt:lpstr>The legal position of apologies</vt:lpstr>
      <vt:lpstr>PHSO, “Broken Trust” June 2023 </vt:lpstr>
      <vt:lpstr>PHSO, “Broken Trust” June 2023 </vt:lpstr>
      <vt:lpstr>Scottish Public Services Ombudsman – apology guidance</vt:lpstr>
      <vt:lpstr>PowerPoint Presentation</vt:lpstr>
      <vt:lpstr>PowerPoint Presentation</vt:lpstr>
      <vt:lpstr>Communication – good intentions</vt:lpstr>
      <vt:lpstr>PowerPoint Presentation</vt:lpstr>
      <vt:lpstr>The Role of NHS England – all change!</vt:lpstr>
      <vt:lpstr>The Role of ICB’s in Primary Care complaints handling</vt:lpstr>
      <vt:lpstr>The ICB Primary Care Complaints Investigation</vt:lpstr>
      <vt:lpstr>PowerPoint Presentation</vt:lpstr>
      <vt:lpstr> Where can a complaint escalate to?</vt:lpstr>
      <vt:lpstr>What does good look like?</vt:lpstr>
      <vt:lpstr>What does good look like?</vt:lpstr>
      <vt:lpstr> What does the PHSO consider?</vt:lpstr>
      <vt:lpstr> PHSO process</vt:lpstr>
      <vt:lpstr> PHSO process</vt:lpstr>
      <vt:lpstr>PHSO financial remedy guidance</vt:lpstr>
      <vt:lpstr>PHSO Complaints Standards 2023</vt:lpstr>
      <vt:lpstr>PHSO Complaints Standards 2023</vt:lpstr>
      <vt:lpstr>PHSO Complaints Standards 2023</vt:lpstr>
      <vt:lpstr>Managing Challenging Situations</vt:lpstr>
      <vt:lpstr>The GMC </vt:lpstr>
      <vt:lpstr>GMC complaints – 393, 357 doctors on register</vt:lpstr>
      <vt:lpstr>Complaint to practice and GMC?</vt:lpstr>
      <vt:lpstr>Claims for negligence</vt:lpstr>
      <vt:lpstr>PowerPoint Presentation</vt:lpstr>
      <vt:lpstr> Why complaints matter to the CQC</vt:lpstr>
      <vt:lpstr>  Regulation 16: Receiving and acting on complaints   </vt:lpstr>
      <vt:lpstr>           Examples of “Inadequate” rating </vt:lpstr>
      <vt:lpstr>           Quality Statements</vt:lpstr>
      <vt:lpstr>           Quality Statements</vt:lpstr>
      <vt:lpstr>What will CQC look for?</vt:lpstr>
      <vt:lpstr>Tips to evidence learning</vt:lpstr>
      <vt:lpstr>PHSO, “Broken Trust” June 2023</vt:lpstr>
      <vt:lpstr>What do the numbers tell us?</vt:lpstr>
      <vt:lpstr>Complaints in the NHS – the numbers!</vt:lpstr>
      <vt:lpstr>Complaints in the NHS – Causes (GP)</vt:lpstr>
      <vt:lpstr>Customer service is critical</vt:lpstr>
      <vt:lpstr>Mythbusters</vt:lpstr>
      <vt:lpstr>Mythbusters</vt:lpstr>
      <vt:lpstr>Mythbusters</vt:lpstr>
      <vt:lpstr>Mythbusters</vt:lpstr>
      <vt:lpstr>Summary</vt:lpstr>
      <vt:lpstr>Dan Wellings, Kings Fund “Patient Experience, Who Is Listening” October 2023 </vt:lpstr>
      <vt:lpstr>Typos and Tone!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Complaints Handling</dc:title>
  <dc:creator>Claire Macaulay</dc:creator>
  <cp:lastModifiedBy>BENNETT, Lee (NHS ENGLAND)</cp:lastModifiedBy>
  <cp:revision>52</cp:revision>
  <dcterms:created xsi:type="dcterms:W3CDTF">2019-11-15T15:54:30Z</dcterms:created>
  <dcterms:modified xsi:type="dcterms:W3CDTF">2026-07-30T10:53:56Z</dcterms:modified>
</cp:coreProperties>
</file>