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19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44">
            <a:extLst>
              <a:ext uri="{FF2B5EF4-FFF2-40B4-BE49-F238E27FC236}">
                <a16:creationId xmlns:a16="http://schemas.microsoft.com/office/drawing/2014/main" id="{DAE3A25F-5206-A754-DC9E-C5C25E473999}"/>
              </a:ext>
            </a:extLst>
          </p:cNvPr>
          <p:cNvSpPr/>
          <p:nvPr/>
        </p:nvSpPr>
        <p:spPr>
          <a:xfrm>
            <a:off x="824400" y="5748710"/>
            <a:ext cx="502920" cy="365760"/>
          </a:xfrm>
          <a:prstGeom prst="roundRect">
            <a:avLst/>
          </a:prstGeom>
          <a:solidFill>
            <a:srgbClr val="EAF6FB"/>
          </a:solidFill>
          <a:ln w="12700">
            <a:solidFill>
              <a:srgbClr val="EAF6F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7562088" cy="906276"/>
          </a:xfrm>
          <a:prstGeom prst="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0040" y="201168"/>
            <a:ext cx="5074920" cy="32004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/>
            <a:r>
              <a:rPr sz="2400" b="1" i="0">
                <a:solidFill>
                  <a:srgbClr val="FFFFFF"/>
                </a:solidFill>
                <a:latin typeface="Arial"/>
              </a:rPr>
              <a:t>Interpreter Services User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640080"/>
            <a:ext cx="4777740" cy="229294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/>
            <a:r>
              <a:rPr sz="1250" b="0" i="0">
                <a:solidFill>
                  <a:srgbClr val="FFFFFF"/>
                </a:solidFill>
                <a:latin typeface="Arial"/>
              </a:rPr>
              <a:t>Quick Reference • Standard Operating Procedure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1450" y="1927284"/>
            <a:ext cx="7025627" cy="5583870"/>
          </a:xfrm>
          <a:prstGeom prst="roundRect">
            <a:avLst/>
          </a:prstGeom>
          <a:solidFill>
            <a:schemeClr val="tx2"/>
          </a:solidFill>
          <a:ln w="11430">
            <a:solidFill>
              <a:srgbClr val="4C6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246042" y="1325304"/>
            <a:ext cx="6850082" cy="566928"/>
          </a:xfrm>
          <a:prstGeom prst="roundRect">
            <a:avLst/>
          </a:prstGeom>
          <a:solidFill>
            <a:srgbClr val="002B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1050714" y="1344080"/>
            <a:ext cx="5616786" cy="529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576" tIns="18288" rIns="36576" bIns="18288" anchor="ctr">
            <a:spAutoFit/>
          </a:bodyPr>
          <a:lstStyle/>
          <a:p>
            <a:r>
              <a:rPr lang="en-GB" sz="1600" dirty="0"/>
              <a:t>How To Access On-demand Telephone Interpreters For </a:t>
            </a:r>
            <a:r>
              <a:rPr lang="en-GB" sz="1600" b="1" dirty="0"/>
              <a:t>Emergencies Only</a:t>
            </a:r>
            <a:endParaRPr sz="14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1483" y="2367799"/>
            <a:ext cx="4243809" cy="5106398"/>
          </a:xfrm>
          <a:prstGeom prst="rect">
            <a:avLst/>
          </a:prstGeom>
          <a:noFill/>
        </p:spPr>
        <p:txBody>
          <a:bodyPr wrap="square" lIns="54864" tIns="27432" rIns="36576" bIns="27432">
            <a:spAutoFit/>
          </a:bodyPr>
          <a:lstStyle/>
          <a:p>
            <a:pPr>
              <a:lnSpc>
                <a:spcPct val="108000"/>
              </a:lnSpc>
              <a:spcAft>
                <a:spcPts val="130"/>
              </a:spcAft>
            </a:pPr>
            <a:r>
              <a:rPr lang="en-GB" sz="1300" b="1" dirty="0">
                <a:solidFill>
                  <a:schemeClr val="bg1"/>
                </a:solidFill>
                <a:latin typeface="+mj-lt"/>
              </a:rPr>
              <a:t>Call 0121 285 3609</a:t>
            </a:r>
          </a:p>
          <a:p>
            <a:pPr>
              <a:lnSpc>
                <a:spcPct val="108000"/>
              </a:lnSpc>
              <a:spcAft>
                <a:spcPts val="130"/>
              </a:spcAft>
            </a:pPr>
            <a:br>
              <a:rPr lang="en-GB" sz="1300" b="1" dirty="0">
                <a:solidFill>
                  <a:schemeClr val="bg1"/>
                </a:solidFill>
                <a:latin typeface="+mj-lt"/>
              </a:rPr>
            </a:br>
            <a:br>
              <a:rPr lang="en-GB" sz="300" b="1" dirty="0">
                <a:solidFill>
                  <a:schemeClr val="bg1"/>
                </a:solidFill>
                <a:latin typeface="+mj-lt"/>
              </a:rPr>
            </a:br>
            <a:r>
              <a:rPr lang="en-GB" sz="1300" b="1" dirty="0">
                <a:solidFill>
                  <a:schemeClr val="bg1"/>
                </a:solidFill>
                <a:latin typeface="+mj-lt"/>
              </a:rPr>
              <a:t>Say or enter your PIN Code: </a:t>
            </a:r>
            <a:r>
              <a:rPr lang="en-GB" sz="1400" b="1" u="sng" dirty="0">
                <a:solidFill>
                  <a:srgbClr val="FFFF00"/>
                </a:solidFill>
                <a:latin typeface="+mj-lt"/>
              </a:rPr>
              <a:t>6803902</a:t>
            </a:r>
            <a:endParaRPr lang="en-GB" sz="1300" b="1" u="sng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108000"/>
              </a:lnSpc>
              <a:spcAft>
                <a:spcPts val="130"/>
              </a:spcAft>
            </a:pPr>
            <a:br>
              <a:rPr lang="en-GB" sz="1300" b="1" dirty="0">
                <a:solidFill>
                  <a:schemeClr val="bg1"/>
                </a:solidFill>
                <a:latin typeface="+mj-lt"/>
              </a:rPr>
            </a:br>
            <a:r>
              <a:rPr lang="en-GB" sz="1300" b="1" dirty="0">
                <a:solidFill>
                  <a:schemeClr val="bg1"/>
                </a:solidFill>
                <a:latin typeface="+mj-lt"/>
              </a:rPr>
              <a:t>Please enter your Practice ID:</a:t>
            </a:r>
            <a:r>
              <a:rPr lang="en-GB" sz="13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300" i="1" dirty="0">
                <a:solidFill>
                  <a:schemeClr val="bg1"/>
                </a:solidFill>
                <a:latin typeface="+mj-lt"/>
              </a:rPr>
              <a:t>this was emailed to the </a:t>
            </a:r>
            <a:br>
              <a:rPr lang="en-GB" sz="1300" i="1" dirty="0">
                <a:solidFill>
                  <a:schemeClr val="bg1"/>
                </a:solidFill>
                <a:latin typeface="+mj-lt"/>
              </a:rPr>
            </a:br>
            <a:r>
              <a:rPr lang="en-GB" sz="1300" i="1" dirty="0">
                <a:solidFill>
                  <a:schemeClr val="bg1"/>
                </a:solidFill>
                <a:latin typeface="+mj-lt"/>
              </a:rPr>
              <a:t>Practice by Leicestershire Partnership NHS Trust</a:t>
            </a:r>
            <a:br>
              <a:rPr lang="en-GB" sz="1300" i="1" dirty="0">
                <a:solidFill>
                  <a:schemeClr val="bg1"/>
                </a:solidFill>
                <a:latin typeface="+mj-lt"/>
              </a:rPr>
            </a:br>
            <a:br>
              <a:rPr lang="en-GB" sz="700" b="1" dirty="0">
                <a:solidFill>
                  <a:schemeClr val="bg1"/>
                </a:solidFill>
                <a:latin typeface="+mj-lt"/>
              </a:rPr>
            </a:br>
            <a:r>
              <a:rPr lang="en-GB" sz="1300" b="1" dirty="0">
                <a:solidFill>
                  <a:schemeClr val="bg1"/>
                </a:solidFill>
                <a:latin typeface="+mj-lt"/>
              </a:rPr>
              <a:t>Enter the first three letters of the language</a:t>
            </a:r>
            <a:r>
              <a:rPr lang="en-GB" sz="1300" dirty="0">
                <a:solidFill>
                  <a:schemeClr val="bg1"/>
                </a:solidFill>
                <a:latin typeface="+mj-lt"/>
              </a:rPr>
              <a:t>, </a:t>
            </a:r>
            <a:br>
              <a:rPr lang="en-GB" sz="1300" dirty="0">
                <a:solidFill>
                  <a:schemeClr val="bg1"/>
                </a:solidFill>
                <a:latin typeface="+mj-lt"/>
              </a:rPr>
            </a:br>
            <a:r>
              <a:rPr lang="en-GB" sz="1300" dirty="0">
                <a:solidFill>
                  <a:schemeClr val="bg1"/>
                </a:solidFill>
                <a:latin typeface="+mj-lt"/>
              </a:rPr>
              <a:t>followed by </a:t>
            </a:r>
            <a:br>
              <a:rPr lang="en-GB" sz="1300" dirty="0">
                <a:solidFill>
                  <a:schemeClr val="bg1"/>
                </a:solidFill>
                <a:latin typeface="+mj-lt"/>
              </a:rPr>
            </a:br>
            <a:endParaRPr lang="en-GB" sz="1000" dirty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108000"/>
              </a:lnSpc>
              <a:spcAft>
                <a:spcPts val="130"/>
              </a:spcAft>
            </a:pPr>
            <a:r>
              <a:rPr lang="en-GB" sz="1400" b="1" dirty="0">
                <a:solidFill>
                  <a:schemeClr val="bg1"/>
                </a:solidFill>
                <a:highlight>
                  <a:srgbClr val="FF0000"/>
                </a:highlight>
                <a:latin typeface="+mj-lt"/>
              </a:rPr>
              <a:t>*1# 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for any gender</a:t>
            </a:r>
          </a:p>
          <a:p>
            <a:pPr lvl="1">
              <a:lnSpc>
                <a:spcPct val="108000"/>
              </a:lnSpc>
              <a:spcAft>
                <a:spcPts val="130"/>
              </a:spcAft>
            </a:pPr>
            <a:r>
              <a:rPr lang="en-GB" sz="1400" b="1" dirty="0">
                <a:solidFill>
                  <a:schemeClr val="bg1"/>
                </a:solidFill>
                <a:highlight>
                  <a:srgbClr val="FF0000"/>
                </a:highlight>
                <a:latin typeface="+mj-lt"/>
              </a:rPr>
              <a:t>*2# 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for female</a:t>
            </a:r>
          </a:p>
          <a:p>
            <a:pPr lvl="1">
              <a:lnSpc>
                <a:spcPct val="108000"/>
              </a:lnSpc>
              <a:spcAft>
                <a:spcPts val="130"/>
              </a:spcAft>
            </a:pPr>
            <a:r>
              <a:rPr lang="en-GB" sz="1400" b="1" dirty="0">
                <a:solidFill>
                  <a:schemeClr val="bg1"/>
                </a:solidFill>
                <a:highlight>
                  <a:srgbClr val="FF0000"/>
                </a:highlight>
                <a:latin typeface="+mj-lt"/>
              </a:rPr>
              <a:t>*3#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 for male</a:t>
            </a:r>
            <a:br>
              <a:rPr lang="en-GB" sz="1300" dirty="0">
                <a:latin typeface="+mj-lt"/>
              </a:rPr>
            </a:br>
            <a:endParaRPr lang="en-GB" sz="200" dirty="0">
              <a:latin typeface="+mj-lt"/>
            </a:endParaRPr>
          </a:p>
          <a:p>
            <a:pPr>
              <a:lnSpc>
                <a:spcPct val="108000"/>
              </a:lnSpc>
              <a:spcAft>
                <a:spcPts val="130"/>
              </a:spcAft>
            </a:pPr>
            <a:r>
              <a:rPr lang="en-US" sz="1300" b="1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Wait for the list of available languages for selection</a:t>
            </a:r>
            <a:endParaRPr lang="en-US" sz="13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8000"/>
              </a:lnSpc>
              <a:spcAft>
                <a:spcPts val="130"/>
              </a:spcAft>
            </a:pPr>
            <a:endParaRPr lang="en-GB" sz="13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8000"/>
              </a:lnSpc>
              <a:spcAft>
                <a:spcPts val="130"/>
              </a:spcAft>
            </a:pPr>
            <a:r>
              <a:rPr lang="en-GB" sz="1300" b="1" dirty="0">
                <a:solidFill>
                  <a:schemeClr val="bg1"/>
                </a:solidFill>
                <a:latin typeface="+mj-lt"/>
              </a:rPr>
              <a:t>If your patient is with you</a:t>
            </a:r>
            <a:r>
              <a:rPr lang="en-GB" sz="1300" dirty="0">
                <a:solidFill>
                  <a:schemeClr val="bg1"/>
                </a:solidFill>
                <a:latin typeface="+mj-lt"/>
              </a:rPr>
              <a:t>, Press *# to skip, </a:t>
            </a:r>
            <a:r>
              <a:rPr lang="en-GB" sz="1300" b="1" dirty="0">
                <a:solidFill>
                  <a:schemeClr val="bg1"/>
                </a:solidFill>
                <a:latin typeface="+mj-lt"/>
              </a:rPr>
              <a:t>OR</a:t>
            </a:r>
            <a:r>
              <a:rPr lang="en-GB" sz="130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GB" sz="1300" dirty="0">
                <a:solidFill>
                  <a:schemeClr val="bg1"/>
                </a:solidFill>
                <a:latin typeface="+mj-lt"/>
              </a:rPr>
            </a:br>
            <a:r>
              <a:rPr lang="en-GB" sz="1300" b="1" dirty="0">
                <a:solidFill>
                  <a:schemeClr val="bg1"/>
                </a:solidFill>
                <a:latin typeface="+mj-lt"/>
              </a:rPr>
              <a:t>enter your patient’s number followed by #</a:t>
            </a:r>
          </a:p>
          <a:p>
            <a:pPr>
              <a:lnSpc>
                <a:spcPct val="108000"/>
              </a:lnSpc>
              <a:spcAft>
                <a:spcPts val="130"/>
              </a:spcAft>
            </a:pPr>
            <a:endParaRPr lang="en-GB" sz="1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8000"/>
              </a:lnSpc>
              <a:spcAft>
                <a:spcPts val="130"/>
              </a:spcAft>
            </a:pPr>
            <a:r>
              <a:rPr lang="en-GB" sz="1300" dirty="0">
                <a:solidFill>
                  <a:schemeClr val="bg1"/>
                </a:solidFill>
                <a:latin typeface="+mj-lt"/>
              </a:rPr>
              <a:t>For example, if you need a Kurdish interpreter, you will press 587 on your phone pad. This is because as you can see on the Phone Keypad image, letter K is included with Keypad 5 and letter U is included with Keypad 8 and letter R is included with Keypad 7 all of which will make KUR (short for Kurdish).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01C0375F-E2E2-92CD-4046-BCBC1A7E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760" y="118872"/>
            <a:ext cx="2063115" cy="715271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2FA1A274-61C7-727A-64FE-07E1A3F51324}"/>
              </a:ext>
            </a:extLst>
          </p:cNvPr>
          <p:cNvSpPr txBox="1"/>
          <p:nvPr/>
        </p:nvSpPr>
        <p:spPr>
          <a:xfrm>
            <a:off x="857668" y="9810292"/>
            <a:ext cx="6411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Technical Support: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1200" dirty="0">
                <a:solidFill>
                  <a:srgbClr val="FF0000"/>
                </a:solidFill>
              </a:rPr>
              <a:t>If you experience technical difficulties or cannot find your required language, please call us on 0121 270 6801, selecting option 2 for support. 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For supports required outside office </a:t>
            </a:r>
            <a:r>
              <a:rPr lang="en-GB" sz="1200" dirty="0">
                <a:solidFill>
                  <a:srgbClr val="FF0000"/>
                </a:solidFill>
              </a:rPr>
              <a:t>hours or on weekends, please call 0742 750 3009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06FD6667-573F-E077-6A30-98A1ADC96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72" y="9974472"/>
            <a:ext cx="583053" cy="47856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E52FF9B-23BE-F334-C11B-1D0240480418}"/>
              </a:ext>
            </a:extLst>
          </p:cNvPr>
          <p:cNvSpPr txBox="1"/>
          <p:nvPr/>
        </p:nvSpPr>
        <p:spPr>
          <a:xfrm>
            <a:off x="5251450" y="520648"/>
            <a:ext cx="2206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Interpreting      Translations Ltd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A838BB63-9BD4-004D-2D90-7726D0AD9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49" y="1374070"/>
            <a:ext cx="555619" cy="51287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2141A773-F6C9-4A07-9CA2-502C63380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293" y="1380168"/>
            <a:ext cx="619211" cy="438211"/>
          </a:xfrm>
          <a:prstGeom prst="rect">
            <a:avLst/>
          </a:prstGeom>
        </p:spPr>
      </p:pic>
      <p:sp>
        <p:nvSpPr>
          <p:cNvPr id="130" name="Shape 17">
            <a:extLst>
              <a:ext uri="{FF2B5EF4-FFF2-40B4-BE49-F238E27FC236}">
                <a16:creationId xmlns:a16="http://schemas.microsoft.com/office/drawing/2014/main" id="{3051F984-7396-81A1-AFBB-22C3F8331220}"/>
              </a:ext>
            </a:extLst>
          </p:cNvPr>
          <p:cNvSpPr/>
          <p:nvPr/>
        </p:nvSpPr>
        <p:spPr>
          <a:xfrm>
            <a:off x="417576" y="2407539"/>
            <a:ext cx="310896" cy="310896"/>
          </a:xfrm>
          <a:prstGeom prst="ellipse">
            <a:avLst/>
          </a:prstGeom>
          <a:solidFill>
            <a:schemeClr val="tx2"/>
          </a:solidFill>
          <a:ln w="12700">
            <a:solidFill>
              <a:srgbClr val="FFFF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1" name="Text 18">
            <a:extLst>
              <a:ext uri="{FF2B5EF4-FFF2-40B4-BE49-F238E27FC236}">
                <a16:creationId xmlns:a16="http://schemas.microsoft.com/office/drawing/2014/main" id="{746A2B27-29D9-1A94-ABD1-1CE979BFC799}"/>
              </a:ext>
            </a:extLst>
          </p:cNvPr>
          <p:cNvSpPr txBox="1"/>
          <p:nvPr/>
        </p:nvSpPr>
        <p:spPr>
          <a:xfrm>
            <a:off x="417576" y="2457831"/>
            <a:ext cx="3108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000" dirty="0"/>
          </a:p>
        </p:txBody>
      </p:sp>
      <p:sp>
        <p:nvSpPr>
          <p:cNvPr id="132" name="Shape 19">
            <a:extLst>
              <a:ext uri="{FF2B5EF4-FFF2-40B4-BE49-F238E27FC236}">
                <a16:creationId xmlns:a16="http://schemas.microsoft.com/office/drawing/2014/main" id="{7483C3A9-3D3B-8B65-AC9B-F481683B87CA}"/>
              </a:ext>
            </a:extLst>
          </p:cNvPr>
          <p:cNvSpPr/>
          <p:nvPr/>
        </p:nvSpPr>
        <p:spPr>
          <a:xfrm>
            <a:off x="783336" y="2384679"/>
            <a:ext cx="502920" cy="365760"/>
          </a:xfrm>
          <a:prstGeom prst="roundRect">
            <a:avLst/>
          </a:prstGeom>
          <a:solidFill>
            <a:srgbClr val="EAF6FB"/>
          </a:solidFill>
          <a:ln w="12700">
            <a:solidFill>
              <a:srgbClr val="EAF6FB"/>
            </a:solidFill>
            <a:prstDash val="solid"/>
          </a:ln>
        </p:spPr>
        <p:txBody>
          <a:bodyPr/>
          <a:lstStyle/>
          <a:p>
            <a:endParaRPr lang="en-GB" sz="1200" dirty="0">
              <a:latin typeface="+mj-lt"/>
            </a:endParaRPr>
          </a:p>
        </p:txBody>
      </p:sp>
      <p:sp>
        <p:nvSpPr>
          <p:cNvPr id="133" name="Text 20">
            <a:extLst>
              <a:ext uri="{FF2B5EF4-FFF2-40B4-BE49-F238E27FC236}">
                <a16:creationId xmlns:a16="http://schemas.microsoft.com/office/drawing/2014/main" id="{BE79BA8C-42F0-4598-EA8C-95BBF34EE1C8}"/>
              </a:ext>
            </a:extLst>
          </p:cNvPr>
          <p:cNvSpPr txBox="1"/>
          <p:nvPr/>
        </p:nvSpPr>
        <p:spPr>
          <a:xfrm>
            <a:off x="783336" y="2498979"/>
            <a:ext cx="50292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62B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CALL</a:t>
            </a:r>
            <a:endParaRPr lang="en-US" sz="1000" dirty="0"/>
          </a:p>
        </p:txBody>
      </p:sp>
      <p:sp>
        <p:nvSpPr>
          <p:cNvPr id="134" name="Shape 22">
            <a:extLst>
              <a:ext uri="{FF2B5EF4-FFF2-40B4-BE49-F238E27FC236}">
                <a16:creationId xmlns:a16="http://schemas.microsoft.com/office/drawing/2014/main" id="{90CE7E35-5F9D-EB45-C43B-3ABC354F2F76}"/>
              </a:ext>
            </a:extLst>
          </p:cNvPr>
          <p:cNvSpPr/>
          <p:nvPr/>
        </p:nvSpPr>
        <p:spPr>
          <a:xfrm>
            <a:off x="417576" y="2899410"/>
            <a:ext cx="310896" cy="310896"/>
          </a:xfrm>
          <a:prstGeom prst="ellipse">
            <a:avLst/>
          </a:prstGeom>
          <a:solidFill>
            <a:schemeClr val="tx2"/>
          </a:solidFill>
          <a:ln w="12700">
            <a:solidFill>
              <a:srgbClr val="FFFF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5" name="Text 23">
            <a:extLst>
              <a:ext uri="{FF2B5EF4-FFF2-40B4-BE49-F238E27FC236}">
                <a16:creationId xmlns:a16="http://schemas.microsoft.com/office/drawing/2014/main" id="{5C2266EF-14EE-6373-BF23-252459958846}"/>
              </a:ext>
            </a:extLst>
          </p:cNvPr>
          <p:cNvSpPr txBox="1"/>
          <p:nvPr/>
        </p:nvSpPr>
        <p:spPr>
          <a:xfrm>
            <a:off x="417576" y="2949702"/>
            <a:ext cx="3108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136" name="Shape 24">
            <a:extLst>
              <a:ext uri="{FF2B5EF4-FFF2-40B4-BE49-F238E27FC236}">
                <a16:creationId xmlns:a16="http://schemas.microsoft.com/office/drawing/2014/main" id="{E5554BC3-0235-8297-B92A-CA17C73CD958}"/>
              </a:ext>
            </a:extLst>
          </p:cNvPr>
          <p:cNvSpPr/>
          <p:nvPr/>
        </p:nvSpPr>
        <p:spPr>
          <a:xfrm>
            <a:off x="783336" y="2876550"/>
            <a:ext cx="502920" cy="365760"/>
          </a:xfrm>
          <a:prstGeom prst="roundRect">
            <a:avLst/>
          </a:prstGeom>
          <a:solidFill>
            <a:srgbClr val="EAF6FB"/>
          </a:solidFill>
          <a:ln w="12700">
            <a:solidFill>
              <a:srgbClr val="EAF6F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7" name="Text 25">
            <a:extLst>
              <a:ext uri="{FF2B5EF4-FFF2-40B4-BE49-F238E27FC236}">
                <a16:creationId xmlns:a16="http://schemas.microsoft.com/office/drawing/2014/main" id="{9331C047-EDC6-28FE-6805-0841CFDC7166}"/>
              </a:ext>
            </a:extLst>
          </p:cNvPr>
          <p:cNvSpPr txBox="1"/>
          <p:nvPr/>
        </p:nvSpPr>
        <p:spPr>
          <a:xfrm>
            <a:off x="783336" y="2990850"/>
            <a:ext cx="50292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62B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PIN</a:t>
            </a:r>
            <a:endParaRPr lang="en-US" sz="1000" dirty="0"/>
          </a:p>
        </p:txBody>
      </p:sp>
      <p:sp>
        <p:nvSpPr>
          <p:cNvPr id="138" name="Shape 27">
            <a:extLst>
              <a:ext uri="{FF2B5EF4-FFF2-40B4-BE49-F238E27FC236}">
                <a16:creationId xmlns:a16="http://schemas.microsoft.com/office/drawing/2014/main" id="{55124251-C24C-561F-FF6B-5AB86928045A}"/>
              </a:ext>
            </a:extLst>
          </p:cNvPr>
          <p:cNvSpPr/>
          <p:nvPr/>
        </p:nvSpPr>
        <p:spPr>
          <a:xfrm>
            <a:off x="417576" y="3419856"/>
            <a:ext cx="310896" cy="310896"/>
          </a:xfrm>
          <a:prstGeom prst="ellipse">
            <a:avLst/>
          </a:prstGeom>
          <a:solidFill>
            <a:schemeClr val="tx2"/>
          </a:solidFill>
          <a:ln w="12700">
            <a:solidFill>
              <a:srgbClr val="FFFF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9" name="Text 28">
            <a:extLst>
              <a:ext uri="{FF2B5EF4-FFF2-40B4-BE49-F238E27FC236}">
                <a16:creationId xmlns:a16="http://schemas.microsoft.com/office/drawing/2014/main" id="{8A2DF285-EC36-D439-7398-F3F2E60B80B6}"/>
              </a:ext>
            </a:extLst>
          </p:cNvPr>
          <p:cNvSpPr txBox="1"/>
          <p:nvPr/>
        </p:nvSpPr>
        <p:spPr>
          <a:xfrm>
            <a:off x="417576" y="3470148"/>
            <a:ext cx="3108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80" dirty="0"/>
          </a:p>
        </p:txBody>
      </p:sp>
      <p:sp>
        <p:nvSpPr>
          <p:cNvPr id="140" name="Shape 29">
            <a:extLst>
              <a:ext uri="{FF2B5EF4-FFF2-40B4-BE49-F238E27FC236}">
                <a16:creationId xmlns:a16="http://schemas.microsoft.com/office/drawing/2014/main" id="{42D911AC-B941-923E-759F-F50DB0A7B70F}"/>
              </a:ext>
            </a:extLst>
          </p:cNvPr>
          <p:cNvSpPr/>
          <p:nvPr/>
        </p:nvSpPr>
        <p:spPr>
          <a:xfrm>
            <a:off x="783336" y="3396996"/>
            <a:ext cx="502920" cy="365760"/>
          </a:xfrm>
          <a:prstGeom prst="roundRect">
            <a:avLst/>
          </a:prstGeom>
          <a:solidFill>
            <a:srgbClr val="EAF6FB"/>
          </a:solidFill>
          <a:ln w="12700">
            <a:solidFill>
              <a:srgbClr val="EAF6F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1" name="Text 30">
            <a:extLst>
              <a:ext uri="{FF2B5EF4-FFF2-40B4-BE49-F238E27FC236}">
                <a16:creationId xmlns:a16="http://schemas.microsoft.com/office/drawing/2014/main" id="{42980EA8-CA73-EE5C-B3D4-EC56E66320BE}"/>
              </a:ext>
            </a:extLst>
          </p:cNvPr>
          <p:cNvSpPr txBox="1"/>
          <p:nvPr/>
        </p:nvSpPr>
        <p:spPr>
          <a:xfrm>
            <a:off x="783336" y="3511296"/>
            <a:ext cx="50292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62B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</a:t>
            </a:r>
            <a:endParaRPr lang="en-US" sz="1000" dirty="0"/>
          </a:p>
        </p:txBody>
      </p:sp>
      <p:sp>
        <p:nvSpPr>
          <p:cNvPr id="142" name="Shape 32">
            <a:extLst>
              <a:ext uri="{FF2B5EF4-FFF2-40B4-BE49-F238E27FC236}">
                <a16:creationId xmlns:a16="http://schemas.microsoft.com/office/drawing/2014/main" id="{B64B62D0-B3B5-128F-A52D-FD219957B877}"/>
              </a:ext>
            </a:extLst>
          </p:cNvPr>
          <p:cNvSpPr/>
          <p:nvPr/>
        </p:nvSpPr>
        <p:spPr>
          <a:xfrm>
            <a:off x="417576" y="3949827"/>
            <a:ext cx="310896" cy="310896"/>
          </a:xfrm>
          <a:prstGeom prst="ellipse">
            <a:avLst/>
          </a:prstGeom>
          <a:solidFill>
            <a:schemeClr val="tx2"/>
          </a:solidFill>
          <a:ln w="12700">
            <a:solidFill>
              <a:srgbClr val="FFFF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3" name="Text 33">
            <a:extLst>
              <a:ext uri="{FF2B5EF4-FFF2-40B4-BE49-F238E27FC236}">
                <a16:creationId xmlns:a16="http://schemas.microsoft.com/office/drawing/2014/main" id="{8740669C-F00F-5691-B303-700CF55D5F2A}"/>
              </a:ext>
            </a:extLst>
          </p:cNvPr>
          <p:cNvSpPr txBox="1"/>
          <p:nvPr/>
        </p:nvSpPr>
        <p:spPr>
          <a:xfrm>
            <a:off x="417576" y="4000119"/>
            <a:ext cx="3108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4" name="Shape 34">
            <a:extLst>
              <a:ext uri="{FF2B5EF4-FFF2-40B4-BE49-F238E27FC236}">
                <a16:creationId xmlns:a16="http://schemas.microsoft.com/office/drawing/2014/main" id="{DB67E235-0EA3-51F5-C158-B2B4F66FEAF2}"/>
              </a:ext>
            </a:extLst>
          </p:cNvPr>
          <p:cNvSpPr/>
          <p:nvPr/>
        </p:nvSpPr>
        <p:spPr>
          <a:xfrm>
            <a:off x="783336" y="3926967"/>
            <a:ext cx="502920" cy="365760"/>
          </a:xfrm>
          <a:prstGeom prst="roundRect">
            <a:avLst/>
          </a:prstGeom>
          <a:solidFill>
            <a:srgbClr val="EAF6FB"/>
          </a:solidFill>
          <a:ln w="12700">
            <a:solidFill>
              <a:srgbClr val="EAF6F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5" name="Text 35">
            <a:extLst>
              <a:ext uri="{FF2B5EF4-FFF2-40B4-BE49-F238E27FC236}">
                <a16:creationId xmlns:a16="http://schemas.microsoft.com/office/drawing/2014/main" id="{3015E909-A7C7-0497-19AF-9939E4E3EF2D}"/>
              </a:ext>
            </a:extLst>
          </p:cNvPr>
          <p:cNvSpPr txBox="1"/>
          <p:nvPr/>
        </p:nvSpPr>
        <p:spPr>
          <a:xfrm>
            <a:off x="783336" y="4041267"/>
            <a:ext cx="50292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62B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ABC</a:t>
            </a:r>
            <a:endParaRPr lang="en-US" sz="1000" dirty="0"/>
          </a:p>
        </p:txBody>
      </p:sp>
      <p:sp>
        <p:nvSpPr>
          <p:cNvPr id="146" name="Shape 37">
            <a:extLst>
              <a:ext uri="{FF2B5EF4-FFF2-40B4-BE49-F238E27FC236}">
                <a16:creationId xmlns:a16="http://schemas.microsoft.com/office/drawing/2014/main" id="{299D8891-83F2-5BDC-30BD-69D41A584799}"/>
              </a:ext>
            </a:extLst>
          </p:cNvPr>
          <p:cNvSpPr/>
          <p:nvPr/>
        </p:nvSpPr>
        <p:spPr>
          <a:xfrm>
            <a:off x="417576" y="5279898"/>
            <a:ext cx="310896" cy="310896"/>
          </a:xfrm>
          <a:prstGeom prst="ellipse">
            <a:avLst/>
          </a:prstGeom>
          <a:solidFill>
            <a:schemeClr val="tx2"/>
          </a:solidFill>
          <a:ln w="12700">
            <a:solidFill>
              <a:srgbClr val="FFFF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7" name="Text 38">
            <a:extLst>
              <a:ext uri="{FF2B5EF4-FFF2-40B4-BE49-F238E27FC236}">
                <a16:creationId xmlns:a16="http://schemas.microsoft.com/office/drawing/2014/main" id="{179C3108-D2EA-8C0A-EC40-F1D52D035B74}"/>
              </a:ext>
            </a:extLst>
          </p:cNvPr>
          <p:cNvSpPr txBox="1"/>
          <p:nvPr/>
        </p:nvSpPr>
        <p:spPr>
          <a:xfrm>
            <a:off x="417576" y="5330190"/>
            <a:ext cx="3108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8" name="Shape 39">
            <a:extLst>
              <a:ext uri="{FF2B5EF4-FFF2-40B4-BE49-F238E27FC236}">
                <a16:creationId xmlns:a16="http://schemas.microsoft.com/office/drawing/2014/main" id="{97C63D8F-4B49-83BF-AE76-FCA9F9A278C5}"/>
              </a:ext>
            </a:extLst>
          </p:cNvPr>
          <p:cNvSpPr/>
          <p:nvPr/>
        </p:nvSpPr>
        <p:spPr>
          <a:xfrm>
            <a:off x="783336" y="5257038"/>
            <a:ext cx="502920" cy="365760"/>
          </a:xfrm>
          <a:prstGeom prst="roundRect">
            <a:avLst/>
          </a:prstGeom>
          <a:solidFill>
            <a:srgbClr val="EAF6FB"/>
          </a:solidFill>
          <a:ln w="12700">
            <a:solidFill>
              <a:srgbClr val="EAF6F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9" name="Text 40">
            <a:extLst>
              <a:ext uri="{FF2B5EF4-FFF2-40B4-BE49-F238E27FC236}">
                <a16:creationId xmlns:a16="http://schemas.microsoft.com/office/drawing/2014/main" id="{D74CA2DF-65D6-D732-F7E3-B76FC7678A35}"/>
              </a:ext>
            </a:extLst>
          </p:cNvPr>
          <p:cNvSpPr txBox="1"/>
          <p:nvPr/>
        </p:nvSpPr>
        <p:spPr>
          <a:xfrm>
            <a:off x="783336" y="5371338"/>
            <a:ext cx="50292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62B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LIST</a:t>
            </a:r>
            <a:endParaRPr lang="en-US" sz="1000" dirty="0"/>
          </a:p>
        </p:txBody>
      </p:sp>
      <p:sp>
        <p:nvSpPr>
          <p:cNvPr id="150" name="Shape 42">
            <a:extLst>
              <a:ext uri="{FF2B5EF4-FFF2-40B4-BE49-F238E27FC236}">
                <a16:creationId xmlns:a16="http://schemas.microsoft.com/office/drawing/2014/main" id="{3E6A0EEF-1C26-F93E-9ADF-5BC7E08E33AC}"/>
              </a:ext>
            </a:extLst>
          </p:cNvPr>
          <p:cNvSpPr/>
          <p:nvPr/>
        </p:nvSpPr>
        <p:spPr>
          <a:xfrm>
            <a:off x="417576" y="5819394"/>
            <a:ext cx="310896" cy="310896"/>
          </a:xfrm>
          <a:prstGeom prst="ellipse">
            <a:avLst/>
          </a:prstGeom>
          <a:solidFill>
            <a:schemeClr val="tx2"/>
          </a:solidFill>
          <a:ln w="12700">
            <a:solidFill>
              <a:srgbClr val="FFFF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1" name="Text 43">
            <a:extLst>
              <a:ext uri="{FF2B5EF4-FFF2-40B4-BE49-F238E27FC236}">
                <a16:creationId xmlns:a16="http://schemas.microsoft.com/office/drawing/2014/main" id="{9D761940-3689-A6B2-7718-FBC21F214F57}"/>
              </a:ext>
            </a:extLst>
          </p:cNvPr>
          <p:cNvSpPr txBox="1"/>
          <p:nvPr/>
        </p:nvSpPr>
        <p:spPr>
          <a:xfrm>
            <a:off x="417576" y="5869686"/>
            <a:ext cx="3108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4" name="Shape 39">
            <a:extLst>
              <a:ext uri="{FF2B5EF4-FFF2-40B4-BE49-F238E27FC236}">
                <a16:creationId xmlns:a16="http://schemas.microsoft.com/office/drawing/2014/main" id="{27EF87B3-98F3-4401-7F65-23CE4140A626}"/>
              </a:ext>
            </a:extLst>
          </p:cNvPr>
          <p:cNvSpPr/>
          <p:nvPr/>
        </p:nvSpPr>
        <p:spPr>
          <a:xfrm>
            <a:off x="790236" y="5780786"/>
            <a:ext cx="502920" cy="365760"/>
          </a:xfrm>
          <a:prstGeom prst="roundRect">
            <a:avLst/>
          </a:prstGeom>
          <a:solidFill>
            <a:srgbClr val="EAF6FB"/>
          </a:solidFill>
          <a:ln w="12700">
            <a:solidFill>
              <a:srgbClr val="EAF6F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2" name="Text 45">
            <a:extLst>
              <a:ext uri="{FF2B5EF4-FFF2-40B4-BE49-F238E27FC236}">
                <a16:creationId xmlns:a16="http://schemas.microsoft.com/office/drawing/2014/main" id="{D5F0E608-BDA2-3B39-138C-438B8A6673A7}"/>
              </a:ext>
            </a:extLst>
          </p:cNvPr>
          <p:cNvSpPr txBox="1"/>
          <p:nvPr/>
        </p:nvSpPr>
        <p:spPr>
          <a:xfrm>
            <a:off x="783336" y="5910834"/>
            <a:ext cx="50292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62B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OK</a:t>
            </a:r>
            <a:endParaRPr lang="en-US" sz="1000" dirty="0"/>
          </a:p>
        </p:txBody>
      </p:sp>
      <p:sp>
        <p:nvSpPr>
          <p:cNvPr id="155" name="Shape 52">
            <a:extLst>
              <a:ext uri="{FF2B5EF4-FFF2-40B4-BE49-F238E27FC236}">
                <a16:creationId xmlns:a16="http://schemas.microsoft.com/office/drawing/2014/main" id="{BE0F7FD7-FB29-CBD3-134D-C9E378160E09}"/>
              </a:ext>
            </a:extLst>
          </p:cNvPr>
          <p:cNvSpPr/>
          <p:nvPr/>
        </p:nvSpPr>
        <p:spPr>
          <a:xfrm>
            <a:off x="5251450" y="2512695"/>
            <a:ext cx="1844674" cy="3421189"/>
          </a:xfrm>
          <a:prstGeom prst="roundRect">
            <a:avLst/>
          </a:prstGeom>
          <a:solidFill>
            <a:srgbClr val="FFF7D6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6" name="Text 53">
            <a:extLst>
              <a:ext uri="{FF2B5EF4-FFF2-40B4-BE49-F238E27FC236}">
                <a16:creationId xmlns:a16="http://schemas.microsoft.com/office/drawing/2014/main" id="{1A1BA21B-B00D-37B2-09F1-EEED78C1708F}"/>
              </a:ext>
            </a:extLst>
          </p:cNvPr>
          <p:cNvSpPr txBox="1"/>
          <p:nvPr/>
        </p:nvSpPr>
        <p:spPr>
          <a:xfrm>
            <a:off x="5318760" y="2532852"/>
            <a:ext cx="320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92D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</a:t>
            </a:r>
            <a:endParaRPr lang="en-US" sz="1800" dirty="0"/>
          </a:p>
        </p:txBody>
      </p:sp>
      <p:sp>
        <p:nvSpPr>
          <p:cNvPr id="157" name="Text 54">
            <a:extLst>
              <a:ext uri="{FF2B5EF4-FFF2-40B4-BE49-F238E27FC236}">
                <a16:creationId xmlns:a16="http://schemas.microsoft.com/office/drawing/2014/main" id="{C1F833BE-E3C4-B590-E072-C7C2FBD5F7DC}"/>
              </a:ext>
            </a:extLst>
          </p:cNvPr>
          <p:cNvSpPr txBox="1"/>
          <p:nvPr/>
        </p:nvSpPr>
        <p:spPr>
          <a:xfrm>
            <a:off x="5615178" y="2541270"/>
            <a:ext cx="14538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62B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Important note</a:t>
            </a:r>
            <a:endParaRPr lang="en-US" sz="1300" dirty="0"/>
          </a:p>
        </p:txBody>
      </p:sp>
      <p:sp>
        <p:nvSpPr>
          <p:cNvPr id="158" name="Text 55">
            <a:extLst>
              <a:ext uri="{FF2B5EF4-FFF2-40B4-BE49-F238E27FC236}">
                <a16:creationId xmlns:a16="http://schemas.microsoft.com/office/drawing/2014/main" id="{F1FAF0CA-C099-9F2A-CEB1-62F10B853867}"/>
              </a:ext>
            </a:extLst>
          </p:cNvPr>
          <p:cNvSpPr txBox="1"/>
          <p:nvPr/>
        </p:nvSpPr>
        <p:spPr>
          <a:xfrm>
            <a:off x="5462713" y="3016953"/>
            <a:ext cx="167411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Where possible, please pre-book requests via the portal for these languages:</a:t>
            </a:r>
            <a:endParaRPr lang="en-US" sz="1200" dirty="0">
              <a:latin typeface="+mj-lt"/>
            </a:endParaRPr>
          </a:p>
        </p:txBody>
      </p:sp>
      <p:sp>
        <p:nvSpPr>
          <p:cNvPr id="159" name="Text 56">
            <a:extLst>
              <a:ext uri="{FF2B5EF4-FFF2-40B4-BE49-F238E27FC236}">
                <a16:creationId xmlns:a16="http://schemas.microsoft.com/office/drawing/2014/main" id="{92B95200-9108-2D11-17A2-B947CFDDE05F}"/>
              </a:ext>
            </a:extLst>
          </p:cNvPr>
          <p:cNvSpPr txBox="1"/>
          <p:nvPr/>
        </p:nvSpPr>
        <p:spPr>
          <a:xfrm>
            <a:off x="5334000" y="3748473"/>
            <a:ext cx="877740" cy="1691445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1. Tetum</a:t>
            </a:r>
            <a:endParaRPr lang="en-US" sz="1100" dirty="0">
              <a:latin typeface="+mj-lt"/>
            </a:endParaRPr>
          </a:p>
          <a:p>
            <a:pPr marL="0" indent="0" algn="l">
              <a:buNone/>
            </a:pPr>
            <a:r>
              <a:rPr lang="en-US" sz="11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2. Fataluku</a:t>
            </a:r>
            <a:endParaRPr lang="en-US" sz="1100" dirty="0">
              <a:latin typeface="+mj-lt"/>
            </a:endParaRPr>
          </a:p>
          <a:p>
            <a:pPr marL="0" indent="0" algn="l">
              <a:buNone/>
            </a:pPr>
            <a:r>
              <a:rPr lang="en-US" sz="11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3. Indonesian</a:t>
            </a:r>
            <a:endParaRPr lang="en-US" sz="1100" dirty="0">
              <a:latin typeface="+mj-lt"/>
            </a:endParaRPr>
          </a:p>
          <a:p>
            <a:pPr marL="0" indent="0" algn="l">
              <a:buNone/>
            </a:pPr>
            <a:r>
              <a:rPr lang="en-US" sz="11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4. Kurdish Badini</a:t>
            </a:r>
            <a:endParaRPr lang="en-US" sz="1100" dirty="0">
              <a:latin typeface="+mj-lt"/>
            </a:endParaRPr>
          </a:p>
          <a:p>
            <a:pPr marL="0" indent="0" algn="l">
              <a:buNone/>
            </a:pPr>
            <a:r>
              <a:rPr lang="en-US" sz="11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5. BSL (Sign Language)</a:t>
            </a:r>
            <a:endParaRPr lang="en-US" sz="1100" dirty="0">
              <a:latin typeface="+mj-lt"/>
            </a:endParaRPr>
          </a:p>
          <a:p>
            <a:pPr marL="0" indent="0" algn="l">
              <a:buNone/>
            </a:pPr>
            <a:r>
              <a:rPr lang="en-US" sz="11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6. Konkani</a:t>
            </a:r>
          </a:p>
          <a:p>
            <a:pPr marL="0" indent="0" algn="l">
              <a:buNone/>
            </a:pPr>
            <a:endParaRPr lang="en-US" sz="1200" b="1" dirty="0">
              <a:solidFill>
                <a:srgbClr val="111827"/>
              </a:solidFill>
              <a:latin typeface="+mj-lt"/>
              <a:cs typeface="Arial" pitchFamily="34" charset="-120"/>
            </a:endParaRPr>
          </a:p>
          <a:p>
            <a:pPr marL="0" indent="0" algn="l">
              <a:buNone/>
            </a:pPr>
            <a:endParaRPr lang="en-US" sz="1200" dirty="0">
              <a:latin typeface="+mj-lt"/>
            </a:endParaRPr>
          </a:p>
        </p:txBody>
      </p:sp>
      <p:sp>
        <p:nvSpPr>
          <p:cNvPr id="160" name="Text 57">
            <a:extLst>
              <a:ext uri="{FF2B5EF4-FFF2-40B4-BE49-F238E27FC236}">
                <a16:creationId xmlns:a16="http://schemas.microsoft.com/office/drawing/2014/main" id="{56214B11-1AF6-373B-F202-52A78C3B123A}"/>
              </a:ext>
            </a:extLst>
          </p:cNvPr>
          <p:cNvSpPr txBox="1"/>
          <p:nvPr/>
        </p:nvSpPr>
        <p:spPr>
          <a:xfrm>
            <a:off x="6268890" y="3723521"/>
            <a:ext cx="772668" cy="1915195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t">
            <a:normAutofit/>
          </a:bodyPr>
          <a:lstStyle/>
          <a:p>
            <a:r>
              <a:rPr lang="en-US" sz="11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7. </a:t>
            </a:r>
            <a:r>
              <a:rPr lang="en-US" sz="1100" b="1" dirty="0">
                <a:solidFill>
                  <a:srgbClr val="111827"/>
                </a:solidFill>
                <a:latin typeface="+mj-lt"/>
                <a:cs typeface="Arial" pitchFamily="34" charset="-120"/>
              </a:rPr>
              <a:t>Soninke</a:t>
            </a:r>
          </a:p>
          <a:p>
            <a:r>
              <a:rPr lang="en-US" sz="1100" b="1" dirty="0">
                <a:solidFill>
                  <a:srgbClr val="111827"/>
                </a:solidFill>
                <a:latin typeface="+mj-lt"/>
                <a:cs typeface="Arial" pitchFamily="34" charset="-120"/>
              </a:rPr>
              <a:t>8. Tigrinya</a:t>
            </a:r>
          </a:p>
          <a:p>
            <a:r>
              <a:rPr lang="en-US" sz="1100" b="1" dirty="0">
                <a:solidFill>
                  <a:srgbClr val="111827"/>
                </a:solidFill>
                <a:latin typeface="+mj-lt"/>
                <a:cs typeface="Arial" pitchFamily="34" charset="-120"/>
              </a:rPr>
              <a:t>9. Amharic</a:t>
            </a:r>
          </a:p>
          <a:p>
            <a:r>
              <a:rPr lang="en-US" sz="1100" b="1" dirty="0">
                <a:solidFill>
                  <a:srgbClr val="111827"/>
                </a:solidFill>
                <a:latin typeface="+mj-lt"/>
                <a:cs typeface="Arial" pitchFamily="34" charset="-120"/>
              </a:rPr>
              <a:t>7. Czech</a:t>
            </a:r>
          </a:p>
          <a:p>
            <a:r>
              <a:rPr lang="en-US" sz="1100" b="1" dirty="0">
                <a:solidFill>
                  <a:srgbClr val="111827"/>
                </a:solidFill>
                <a:latin typeface="+mj-lt"/>
                <a:cs typeface="Arial" pitchFamily="34" charset="-120"/>
              </a:rPr>
              <a:t>8. Slovak</a:t>
            </a:r>
          </a:p>
          <a:p>
            <a:r>
              <a:rPr lang="en-US" sz="11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7. Mandinka</a:t>
            </a:r>
            <a:endParaRPr lang="en-US" sz="1100" dirty="0">
              <a:latin typeface="+mj-lt"/>
            </a:endParaRPr>
          </a:p>
          <a:p>
            <a:r>
              <a:rPr lang="en-US" sz="11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8. Telugu</a:t>
            </a:r>
            <a:endParaRPr lang="en-US" sz="1100" dirty="0">
              <a:latin typeface="+mj-lt"/>
            </a:endParaRPr>
          </a:p>
          <a:p>
            <a:r>
              <a:rPr lang="en-US" sz="11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9. Tagalog</a:t>
            </a:r>
            <a:endParaRPr lang="en-US" sz="1100" dirty="0">
              <a:latin typeface="+mj-lt"/>
            </a:endParaRPr>
          </a:p>
          <a:p>
            <a:r>
              <a:rPr lang="en-US" sz="11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10. </a:t>
            </a:r>
            <a:r>
              <a:rPr lang="en-US" sz="1100" b="1" dirty="0" err="1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Turkmeni</a:t>
            </a:r>
            <a:endParaRPr lang="en-US" sz="1100" dirty="0">
              <a:latin typeface="+mj-lt"/>
            </a:endParaRPr>
          </a:p>
          <a:p>
            <a:r>
              <a:rPr lang="en-US" sz="1100" b="1" dirty="0">
                <a:solidFill>
                  <a:srgbClr val="111827"/>
                </a:solidFill>
                <a:latin typeface="+mj-lt"/>
                <a:ea typeface="Arial" pitchFamily="34" charset="-122"/>
                <a:cs typeface="Arial" pitchFamily="34" charset="-120"/>
              </a:rPr>
              <a:t>11. Zaghawa</a:t>
            </a:r>
            <a:endParaRPr lang="en-US" sz="1100" dirty="0">
              <a:latin typeface="+mj-lt"/>
            </a:endParaRPr>
          </a:p>
          <a:p>
            <a:pPr marL="0" indent="0" algn="l">
              <a:buNone/>
            </a:pPr>
            <a:endParaRPr lang="en-US" sz="880" dirty="0"/>
          </a:p>
        </p:txBody>
      </p:sp>
      <p:sp>
        <p:nvSpPr>
          <p:cNvPr id="202" name="Shape 53">
            <a:extLst>
              <a:ext uri="{FF2B5EF4-FFF2-40B4-BE49-F238E27FC236}">
                <a16:creationId xmlns:a16="http://schemas.microsoft.com/office/drawing/2014/main" id="{29045359-C0CF-C4C3-E940-56F2F7D55B32}"/>
              </a:ext>
            </a:extLst>
          </p:cNvPr>
          <p:cNvSpPr/>
          <p:nvPr/>
        </p:nvSpPr>
        <p:spPr>
          <a:xfrm>
            <a:off x="329184" y="7618476"/>
            <a:ext cx="6903720" cy="2297582"/>
          </a:xfrm>
          <a:prstGeom prst="roundRect">
            <a:avLst/>
          </a:prstGeom>
          <a:solidFill>
            <a:schemeClr val="tx2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3" name="Text 54">
            <a:extLst>
              <a:ext uri="{FF2B5EF4-FFF2-40B4-BE49-F238E27FC236}">
                <a16:creationId xmlns:a16="http://schemas.microsoft.com/office/drawing/2014/main" id="{8CFE6188-1163-BD40-D1A2-42DF9BC557CB}"/>
              </a:ext>
            </a:extLst>
          </p:cNvPr>
          <p:cNvSpPr txBox="1"/>
          <p:nvPr/>
        </p:nvSpPr>
        <p:spPr>
          <a:xfrm>
            <a:off x="329184" y="7618476"/>
            <a:ext cx="6903720" cy="384048"/>
          </a:xfrm>
          <a:prstGeom prst="rect">
            <a:avLst/>
          </a:prstGeom>
          <a:solidFill>
            <a:srgbClr val="0B3B64"/>
          </a:solidFill>
          <a:ln w="12700">
            <a:solidFill>
              <a:srgbClr val="0B3B64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How the language keypad code works?</a:t>
            </a:r>
            <a:endParaRPr lang="en-US" sz="1300" dirty="0"/>
          </a:p>
        </p:txBody>
      </p:sp>
      <p:sp>
        <p:nvSpPr>
          <p:cNvPr id="204" name="Text 55">
            <a:extLst>
              <a:ext uri="{FF2B5EF4-FFF2-40B4-BE49-F238E27FC236}">
                <a16:creationId xmlns:a16="http://schemas.microsoft.com/office/drawing/2014/main" id="{97C9D5BB-C23D-76D4-CAF7-B6254465F5C1}"/>
              </a:ext>
            </a:extLst>
          </p:cNvPr>
          <p:cNvSpPr txBox="1"/>
          <p:nvPr/>
        </p:nvSpPr>
        <p:spPr>
          <a:xfrm>
            <a:off x="621792" y="8167116"/>
            <a:ext cx="4251960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Use the first three letters of the language and match each letter to your telephone keypad.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marL="0" indent="0" algn="l">
              <a:buNone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Example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: Kurdish = 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KUR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 = 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K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 on 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5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U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 on 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8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R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 on 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7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. Enter 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587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 followed by 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#.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 marL="0" indent="0" algn="l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Arial" pitchFamily="34" charset="-122"/>
                <a:cs typeface="Arial" pitchFamily="34" charset="-120"/>
              </a:rPr>
              <a:t>If more than one language or dialect matches the same three numbers, the system will read out the available options. Select the correct language from the list.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72C2956F-901C-4788-ED43-84B11B0F6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5451" y="8026780"/>
            <a:ext cx="2211626" cy="19080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49FF3-B6F7-ACB3-372A-02B975528AEC}"/>
              </a:ext>
            </a:extLst>
          </p:cNvPr>
          <p:cNvSpPr txBox="1"/>
          <p:nvPr/>
        </p:nvSpPr>
        <p:spPr>
          <a:xfrm>
            <a:off x="329184" y="923925"/>
            <a:ext cx="690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Strictly Confidential: For Authorised Users Only. Keep this page secure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55645-1641-8B7F-DF36-B8B25E3C8C0B}"/>
              </a:ext>
            </a:extLst>
          </p:cNvPr>
          <p:cNvSpPr/>
          <p:nvPr/>
        </p:nvSpPr>
        <p:spPr>
          <a:xfrm>
            <a:off x="0" y="10491132"/>
            <a:ext cx="7562088" cy="2164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398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Interpreter Services User Guide</dc:title>
  <dc:subject>Editable one-page WCAG-compliant PowerPoint user guide with icons</dc:subject>
  <dc:creator>OpenAI</dc:creator>
  <cp:keywords/>
  <dc:description>generated using python-pptx</dc:description>
  <cp:lastModifiedBy>Emal Haidari, (Absolute Interpreting and Translations Ltd)</cp:lastModifiedBy>
  <cp:revision>38</cp:revision>
  <dcterms:created xsi:type="dcterms:W3CDTF">2013-01-27T09:14:16Z</dcterms:created>
  <dcterms:modified xsi:type="dcterms:W3CDTF">2026-06-06T07:19:17Z</dcterms:modified>
  <cp:category/>
</cp:coreProperties>
</file>