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7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alllili.co.uk/client-login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562088" cy="906276"/>
          </a:xfrm>
          <a:prstGeom prst="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0040" y="132588"/>
            <a:ext cx="5074920" cy="320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/>
            <a:r>
              <a:rPr sz="2400" b="1" i="0" dirty="0">
                <a:solidFill>
                  <a:srgbClr val="FFFFFF"/>
                </a:solidFill>
                <a:latin typeface="Arial"/>
              </a:rPr>
              <a:t>Interpreter Services User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510540"/>
            <a:ext cx="4777740" cy="229294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/>
            <a:r>
              <a:rPr sz="1250" b="0" i="0" dirty="0">
                <a:solidFill>
                  <a:srgbClr val="FFFFFF"/>
                </a:solidFill>
                <a:latin typeface="Arial"/>
              </a:rPr>
              <a:t>Quick Reference • Standard Operating Procedure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6042" y="1176096"/>
            <a:ext cx="3374136" cy="3027786"/>
          </a:xfrm>
          <a:prstGeom prst="roundRect">
            <a:avLst/>
          </a:prstGeom>
          <a:solidFill>
            <a:schemeClr val="tx2"/>
          </a:solidFill>
          <a:ln w="11430">
            <a:solidFill>
              <a:srgbClr val="4C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246042" y="1150044"/>
            <a:ext cx="3374136" cy="566928"/>
          </a:xfrm>
          <a:prstGeom prst="round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46042" y="1572192"/>
            <a:ext cx="3374136" cy="109728"/>
          </a:xfrm>
          <a:prstGeom prst="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364914" y="1233863"/>
            <a:ext cx="128016" cy="1280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938" y="1233863"/>
            <a:ext cx="128016" cy="1280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7481" y="1398456"/>
            <a:ext cx="201168" cy="15544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9505" y="1398456"/>
            <a:ext cx="201168" cy="15544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5538" y="1233863"/>
            <a:ext cx="219456" cy="274320"/>
          </a:xfrm>
          <a:prstGeom prst="rect">
            <a:avLst/>
          </a:prstGeom>
          <a:noFill/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538" y="1233863"/>
            <a:ext cx="219456" cy="64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0" name="Connector 19"/>
          <p:cNvCxnSpPr/>
          <p:nvPr/>
        </p:nvCxnSpPr>
        <p:spPr>
          <a:xfrm>
            <a:off x="831258" y="1352735"/>
            <a:ext cx="12801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1258" y="1407599"/>
            <a:ext cx="12801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0714" y="1197040"/>
            <a:ext cx="2459736" cy="366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576" tIns="18288" rIns="36576" bIns="18288" anchor="ctr">
            <a:spAutoFit/>
          </a:bodyPr>
          <a:lstStyle/>
          <a:p>
            <a:pPr algn="l"/>
            <a:r>
              <a:rPr sz="1070" b="1" i="0" dirty="0">
                <a:solidFill>
                  <a:srgbClr val="FFFFFF"/>
                </a:solidFill>
                <a:latin typeface="Arial"/>
              </a:rPr>
              <a:t>1.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How to </a:t>
            </a:r>
            <a:r>
              <a:rPr sz="1070" b="1" i="0" dirty="0">
                <a:solidFill>
                  <a:srgbClr val="FFFFFF"/>
                </a:solidFill>
                <a:latin typeface="Arial"/>
              </a:rPr>
              <a:t>Pre-book a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Face-to-Face</a:t>
            </a:r>
            <a:r>
              <a:rPr sz="1070" b="1" i="0" dirty="0">
                <a:solidFill>
                  <a:srgbClr val="FFFFFF"/>
                </a:solidFill>
                <a:latin typeface="Arial"/>
              </a:rPr>
              <a:t> Interpreter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914" y="1720020"/>
            <a:ext cx="3255264" cy="2329548"/>
          </a:xfrm>
          <a:prstGeom prst="rect">
            <a:avLst/>
          </a:prstGeom>
          <a:solidFill>
            <a:schemeClr val="tx2"/>
          </a:solidFill>
        </p:spPr>
        <p:txBody>
          <a:bodyPr wrap="square" lIns="54864" tIns="27432" rIns="36576" bIns="27432">
            <a:spAutoFit/>
          </a:bodyPr>
          <a:lstStyle/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sz="1200" b="1" dirty="0">
                <a:solidFill>
                  <a:schemeClr val="bg1"/>
                </a:solidFill>
                <a:latin typeface="+mj-lt"/>
              </a:rPr>
              <a:t>Log in to</a:t>
            </a:r>
            <a:r>
              <a:rPr sz="1200" dirty="0">
                <a:solidFill>
                  <a:schemeClr val="bg1"/>
                </a:solidFill>
                <a:latin typeface="+mj-lt"/>
              </a:rPr>
              <a:t> the secure booking portal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GB" sz="12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https://calllili.co.uk/client-login.php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Enter your Account ID: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b="1" u="sng" dirty="0">
                <a:solidFill>
                  <a:srgbClr val="FFFF00"/>
                </a:solidFill>
                <a:latin typeface="+mj-lt"/>
              </a:rPr>
              <a:t>32349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Enter your Password: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b="1" u="sng" dirty="0">
                <a:solidFill>
                  <a:srgbClr val="FFFF00"/>
                </a:solidFill>
              </a:rPr>
              <a:t>LE38TBLGP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Enter your Practice ID</a:t>
            </a:r>
            <a:r>
              <a:rPr lang="en-GB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GB" sz="12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This was emailed to the Practice by Leicestershire Partnership Trust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sz="1200" b="1" dirty="0">
                <a:solidFill>
                  <a:schemeClr val="bg1"/>
                </a:solidFill>
                <a:latin typeface="+mj-lt"/>
              </a:rPr>
              <a:t>Select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Service Type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: F2F Interpreting”</a:t>
            </a:r>
            <a:endParaRPr sz="12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Fill in the form</a:t>
            </a:r>
            <a:endParaRPr sz="12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Click on “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Submit your booking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” button. </a:t>
            </a:r>
            <a:endParaRPr sz="12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You booking will appear under “Awaiting Approval or Bookings in Progress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4770" y="1335696"/>
            <a:ext cx="3374136" cy="2867662"/>
          </a:xfrm>
          <a:prstGeom prst="roundRect">
            <a:avLst/>
          </a:prstGeom>
          <a:solidFill>
            <a:schemeClr val="tx2"/>
          </a:solidFill>
          <a:ln w="11430">
            <a:solidFill>
              <a:srgbClr val="4C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3784770" y="1150044"/>
            <a:ext cx="3374136" cy="566928"/>
          </a:xfrm>
          <a:prstGeom prst="round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3784770" y="1572192"/>
            <a:ext cx="3374136" cy="109728"/>
          </a:xfrm>
          <a:prstGeom prst="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3894497" y="1279583"/>
            <a:ext cx="246888" cy="182880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3912785" y="1325304"/>
            <a:ext cx="210312" cy="73152"/>
          </a:xfrm>
          <a:prstGeom prst="rect">
            <a:avLst/>
          </a:prstGeom>
          <a:noFill/>
        </p:spPr>
        <p:txBody>
          <a:bodyPr wrap="square" lIns="36576" tIns="18288" rIns="36576" bIns="18288" anchor="ctr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Arial"/>
              </a:rPr>
              <a:t>PIN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60257" y="1224719"/>
            <a:ext cx="274320" cy="320040"/>
          </a:xfrm>
          <a:prstGeom prst="roundRect">
            <a:avLst/>
          </a:prstGeom>
          <a:noFill/>
          <a:ln w="1778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Oval 33"/>
          <p:cNvSpPr/>
          <p:nvPr/>
        </p:nvSpPr>
        <p:spPr>
          <a:xfrm>
            <a:off x="4305977" y="1279583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4379129" y="1279583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Oval 35"/>
          <p:cNvSpPr/>
          <p:nvPr/>
        </p:nvSpPr>
        <p:spPr>
          <a:xfrm>
            <a:off x="4452281" y="1279583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4305977" y="1352735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Oval 37"/>
          <p:cNvSpPr/>
          <p:nvPr/>
        </p:nvSpPr>
        <p:spPr>
          <a:xfrm>
            <a:off x="4379129" y="1352735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Oval 38"/>
          <p:cNvSpPr/>
          <p:nvPr/>
        </p:nvSpPr>
        <p:spPr>
          <a:xfrm>
            <a:off x="4452281" y="1352735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Oval 39"/>
          <p:cNvSpPr/>
          <p:nvPr/>
        </p:nvSpPr>
        <p:spPr>
          <a:xfrm>
            <a:off x="4305977" y="1425887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Oval 40"/>
          <p:cNvSpPr/>
          <p:nvPr/>
        </p:nvSpPr>
        <p:spPr>
          <a:xfrm>
            <a:off x="4379129" y="1425887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Oval 41"/>
          <p:cNvSpPr/>
          <p:nvPr/>
        </p:nvSpPr>
        <p:spPr>
          <a:xfrm>
            <a:off x="4452281" y="1425887"/>
            <a:ext cx="32004" cy="32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43" name="Connector 42"/>
          <p:cNvCxnSpPr/>
          <p:nvPr/>
        </p:nvCxnSpPr>
        <p:spPr>
          <a:xfrm>
            <a:off x="4324266" y="1508183"/>
            <a:ext cx="14630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89442" y="1197040"/>
            <a:ext cx="2459736" cy="366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576" tIns="18288" rIns="36576" bIns="18288" anchor="ctr">
            <a:spAutoFit/>
          </a:bodyPr>
          <a:lstStyle/>
          <a:p>
            <a:pPr algn="l"/>
            <a:r>
              <a:rPr sz="1070" b="1" i="0" dirty="0">
                <a:solidFill>
                  <a:srgbClr val="FFFFFF"/>
                </a:solidFill>
                <a:latin typeface="Arial"/>
              </a:rPr>
              <a:t>3.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How to </a:t>
            </a:r>
            <a:r>
              <a:rPr sz="1070" b="1" i="0" dirty="0">
                <a:solidFill>
                  <a:srgbClr val="FFFFFF"/>
                </a:solidFill>
                <a:latin typeface="Arial"/>
              </a:rPr>
              <a:t>Access Pre-booked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Telephone Interpreters</a:t>
            </a:r>
            <a:endParaRPr sz="107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3641" y="1773360"/>
            <a:ext cx="3136391" cy="2104487"/>
          </a:xfrm>
          <a:prstGeom prst="rect">
            <a:avLst/>
          </a:prstGeom>
          <a:noFill/>
        </p:spPr>
        <p:txBody>
          <a:bodyPr wrap="square" lIns="54864" tIns="27432" rIns="36576" bIns="27432">
            <a:spAutoFit/>
          </a:bodyPr>
          <a:lstStyle/>
          <a:p>
            <a:pPr>
              <a:lnSpc>
                <a:spcPct val="108000"/>
              </a:lnSpc>
              <a:spcAft>
                <a:spcPts val="130"/>
              </a:spcAft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On the scheduled date and time, please follow these steps to connect with your interpreter: </a:t>
            </a:r>
          </a:p>
          <a:p>
            <a:pPr>
              <a:lnSpc>
                <a:spcPct val="108000"/>
              </a:lnSpc>
              <a:spcAft>
                <a:spcPts val="130"/>
              </a:spcAft>
            </a:pPr>
            <a:endParaRPr lang="en-GB" sz="12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AutoNum type="arabicParenR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Dial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01509 323479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AutoNum type="arabicParenR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Please say or enter your PIN Code: </a:t>
            </a:r>
            <a:r>
              <a:rPr lang="en-GB" sz="1200" b="1" u="sng" dirty="0">
                <a:solidFill>
                  <a:srgbClr val="FFFF00"/>
                </a:solidFill>
                <a:latin typeface="+mj-lt"/>
              </a:rPr>
              <a:t>6803902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AutoNum type="arabicParenR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Enter your One-Time Booking ID followed by #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GB" sz="1200" i="1" dirty="0">
                <a:solidFill>
                  <a:schemeClr val="bg1"/>
                </a:solidFill>
                <a:latin typeface="+mj-lt"/>
              </a:rPr>
              <a:t>This is confirmed with each email booking confirmation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AutoNum type="arabicParenR"/>
            </a:pPr>
            <a:r>
              <a:rPr lang="en-GB" sz="1200" b="1" i="1" dirty="0">
                <a:solidFill>
                  <a:srgbClr val="FFFF00"/>
                </a:solidFill>
                <a:latin typeface="+mj-lt"/>
              </a:rPr>
              <a:t>NOTE</a:t>
            </a:r>
            <a:r>
              <a:rPr lang="en-GB" sz="1200" i="1" dirty="0">
                <a:solidFill>
                  <a:srgbClr val="FFFF00"/>
                </a:solidFill>
                <a:latin typeface="+mj-lt"/>
              </a:rPr>
              <a:t>: Your One-Time Booking ID is only valid for the duration of the appointment. </a:t>
            </a:r>
            <a:endParaRPr sz="12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46042" y="4257480"/>
            <a:ext cx="3374136" cy="2596896"/>
          </a:xfrm>
          <a:prstGeom prst="roundRect">
            <a:avLst/>
          </a:prstGeom>
          <a:solidFill>
            <a:schemeClr val="tx2"/>
          </a:solidFill>
          <a:ln w="11430">
            <a:solidFill>
              <a:srgbClr val="4C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ounded Rectangle 48"/>
          <p:cNvSpPr/>
          <p:nvPr/>
        </p:nvSpPr>
        <p:spPr>
          <a:xfrm>
            <a:off x="246042" y="4257480"/>
            <a:ext cx="3374136" cy="566928"/>
          </a:xfrm>
          <a:prstGeom prst="round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246042" y="4732968"/>
            <a:ext cx="3374136" cy="109728"/>
          </a:xfrm>
          <a:prstGeom prst="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ounded Rectangle 50"/>
          <p:cNvSpPr/>
          <p:nvPr/>
        </p:nvSpPr>
        <p:spPr>
          <a:xfrm>
            <a:off x="355770" y="4431215"/>
            <a:ext cx="274320" cy="201168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374057" y="4481508"/>
            <a:ext cx="237744" cy="82296"/>
          </a:xfrm>
          <a:prstGeom prst="rect">
            <a:avLst/>
          </a:prstGeom>
          <a:noFill/>
        </p:spPr>
        <p:txBody>
          <a:bodyPr wrap="square" lIns="36576" tIns="18288" rIns="36576" bIns="18288" anchor="ctr">
            <a:spAutoFit/>
          </a:bodyPr>
          <a:lstStyle/>
          <a:p>
            <a:pPr algn="ctr"/>
            <a:r>
              <a:rPr sz="540" b="1" i="0">
                <a:solidFill>
                  <a:srgbClr val="FFFFFF"/>
                </a:solidFill>
                <a:latin typeface="Arial"/>
              </a:rPr>
              <a:t>TEL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30673" y="4412928"/>
            <a:ext cx="274320" cy="219456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Isosceles Triangle 53"/>
          <p:cNvSpPr/>
          <p:nvPr/>
        </p:nvSpPr>
        <p:spPr>
          <a:xfrm rot="5400000">
            <a:off x="805350" y="4449504"/>
            <a:ext cx="118872" cy="14630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050714" y="4357817"/>
            <a:ext cx="2459736" cy="366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576" tIns="18288" rIns="36576" bIns="18288" anchor="ctr">
            <a:spAutoFit/>
          </a:bodyPr>
          <a:lstStyle/>
          <a:p>
            <a:pPr algn="l"/>
            <a:r>
              <a:rPr sz="1070" b="1" i="0" dirty="0">
                <a:solidFill>
                  <a:srgbClr val="FFFFFF"/>
                </a:solidFill>
                <a:latin typeface="Arial"/>
              </a:rPr>
              <a:t>2.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How to </a:t>
            </a:r>
            <a:r>
              <a:rPr sz="1070" b="1" i="0" dirty="0">
                <a:solidFill>
                  <a:srgbClr val="FFFFFF"/>
                </a:solidFill>
                <a:latin typeface="Arial"/>
              </a:rPr>
              <a:t>Pre-book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Telephone</a:t>
            </a:r>
            <a:r>
              <a:rPr sz="1070" b="1" i="0" dirty="0">
                <a:solidFill>
                  <a:srgbClr val="FFFFFF"/>
                </a:solidFill>
                <a:latin typeface="Arial"/>
              </a:rPr>
              <a:t>/Video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 Interpreters</a:t>
            </a:r>
            <a:endParaRPr sz="107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4914" y="4850316"/>
            <a:ext cx="3255264" cy="1917897"/>
          </a:xfrm>
          <a:prstGeom prst="rect">
            <a:avLst/>
          </a:prstGeom>
          <a:noFill/>
        </p:spPr>
        <p:txBody>
          <a:bodyPr wrap="square" lIns="54864" tIns="27432" rIns="36576" bIns="27432">
            <a:spAutoFit/>
          </a:bodyPr>
          <a:lstStyle/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Log in to</a:t>
            </a:r>
            <a:r>
              <a:rPr lang="en-GB" sz="1200" dirty="0">
                <a:solidFill>
                  <a:schemeClr val="bg1"/>
                </a:solidFill>
              </a:rPr>
              <a:t> the secure booking portal: </a:t>
            </a:r>
            <a:r>
              <a:rPr lang="en-GB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https://calllili.co.uk/client-login.php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Enter your Account ID: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u="sng" dirty="0">
                <a:solidFill>
                  <a:srgbClr val="FFFF00"/>
                </a:solidFill>
              </a:rPr>
              <a:t>32349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Enter your Password: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u="sng" dirty="0">
                <a:solidFill>
                  <a:srgbClr val="FFFF00"/>
                </a:solidFill>
              </a:rPr>
              <a:t>LE38TBLGP 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  <a:cs typeface="Arial" panose="020B0604020202020204" pitchFamily="34" charset="0"/>
              </a:rPr>
              <a:t>Enter your Practice ID</a:t>
            </a:r>
            <a:r>
              <a:rPr lang="en-GB" sz="1200" i="1" dirty="0">
                <a:solidFill>
                  <a:schemeClr val="bg1"/>
                </a:solidFill>
                <a:cs typeface="Arial" panose="020B0604020202020204" pitchFamily="34" charset="0"/>
              </a:rPr>
              <a:t>: This was emailed to the Practice by Leicestershire Partnership Trust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Select Service Type</a:t>
            </a:r>
            <a:r>
              <a:rPr lang="en-GB" sz="1200" dirty="0">
                <a:solidFill>
                  <a:schemeClr val="bg1"/>
                </a:solidFill>
              </a:rPr>
              <a:t> : Telephone/Video”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</a:rPr>
              <a:t>Fill in the form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</a:rPr>
              <a:t>Click on “</a:t>
            </a:r>
            <a:r>
              <a:rPr lang="en-GB" sz="1200" b="1" dirty="0">
                <a:solidFill>
                  <a:schemeClr val="bg1"/>
                </a:solidFill>
              </a:rPr>
              <a:t>Submit your booking</a:t>
            </a:r>
            <a:r>
              <a:rPr lang="en-GB" sz="1200" dirty="0">
                <a:solidFill>
                  <a:schemeClr val="bg1"/>
                </a:solidFill>
              </a:rPr>
              <a:t>” button</a:t>
            </a:r>
            <a:endParaRPr lang="en-GB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784770" y="4257480"/>
            <a:ext cx="3374136" cy="2596896"/>
          </a:xfrm>
          <a:prstGeom prst="roundRect">
            <a:avLst/>
          </a:prstGeom>
          <a:solidFill>
            <a:schemeClr val="tx2"/>
          </a:solidFill>
          <a:ln w="11430">
            <a:solidFill>
              <a:srgbClr val="4C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Rounded Rectangle 59"/>
          <p:cNvSpPr/>
          <p:nvPr/>
        </p:nvSpPr>
        <p:spPr>
          <a:xfrm>
            <a:off x="3784770" y="4257480"/>
            <a:ext cx="3374136" cy="566928"/>
          </a:xfrm>
          <a:prstGeom prst="round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4470570" y="4732967"/>
            <a:ext cx="45720" cy="457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4452281" y="4357817"/>
            <a:ext cx="2596897" cy="366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576" tIns="18288" rIns="36576" bIns="18288" anchor="ctr">
            <a:spAutoFit/>
          </a:bodyPr>
          <a:lstStyle/>
          <a:p>
            <a:pPr algn="l"/>
            <a:r>
              <a:rPr sz="1070" b="1" i="0" dirty="0">
                <a:solidFill>
                  <a:srgbClr val="FFFFFF"/>
                </a:solidFill>
                <a:latin typeface="Arial"/>
              </a:rPr>
              <a:t>4.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How to </a:t>
            </a:r>
            <a:r>
              <a:rPr sz="1070" b="1" i="0" dirty="0">
                <a:solidFill>
                  <a:srgbClr val="FFFFFF"/>
                </a:solidFill>
                <a:latin typeface="Arial"/>
              </a:rPr>
              <a:t>Access </a:t>
            </a:r>
            <a:r>
              <a:rPr lang="en-GB" sz="1070" b="1" i="0" dirty="0">
                <a:solidFill>
                  <a:srgbClr val="FFFFFF"/>
                </a:solidFill>
                <a:latin typeface="Arial"/>
              </a:rPr>
              <a:t>Translation, Transcription, Braille, Easy Read</a:t>
            </a:r>
            <a:endParaRPr sz="107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03641" y="4926516"/>
            <a:ext cx="3255265" cy="2055306"/>
          </a:xfrm>
          <a:prstGeom prst="rect">
            <a:avLst/>
          </a:prstGeom>
          <a:noFill/>
        </p:spPr>
        <p:txBody>
          <a:bodyPr wrap="square" lIns="54864" tIns="27432" rIns="36576" bIns="27432">
            <a:spAutoFit/>
          </a:bodyPr>
          <a:lstStyle/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Log in to</a:t>
            </a:r>
            <a:r>
              <a:rPr lang="en-GB" sz="1200" dirty="0">
                <a:solidFill>
                  <a:schemeClr val="bg1"/>
                </a:solidFill>
              </a:rPr>
              <a:t> the secure booking portal: </a:t>
            </a:r>
            <a:r>
              <a:rPr lang="en-GB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https://calllili.co.uk/client-login.php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Enter your Account ID: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u="sng" dirty="0">
                <a:solidFill>
                  <a:srgbClr val="FFFF00"/>
                </a:solidFill>
              </a:rPr>
              <a:t>32349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Enter your Password: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u="sng" dirty="0">
                <a:solidFill>
                  <a:srgbClr val="FFFF00"/>
                </a:solidFill>
              </a:rPr>
              <a:t>LE38TBLGP 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  <a:cs typeface="Arial" panose="020B0604020202020204" pitchFamily="34" charset="0"/>
              </a:rPr>
              <a:t>Enter your Practice ID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GB" sz="1200" i="1" dirty="0">
                <a:solidFill>
                  <a:schemeClr val="bg1"/>
                </a:solidFill>
                <a:cs typeface="Arial" panose="020B0604020202020204" pitchFamily="34" charset="0"/>
              </a:rPr>
              <a:t>This was emailed to the Practice by Leicestershire Partnership Trust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b="1" dirty="0">
                <a:solidFill>
                  <a:schemeClr val="bg1"/>
                </a:solidFill>
              </a:rPr>
              <a:t>Select Service Type</a:t>
            </a:r>
            <a:r>
              <a:rPr lang="en-GB" sz="1200" dirty="0">
                <a:solidFill>
                  <a:schemeClr val="bg1"/>
                </a:solidFill>
              </a:rPr>
              <a:t> : Translation/ Braille etc. 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</a:rPr>
              <a:t>Fill in the form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</a:rPr>
              <a:t>Click on “</a:t>
            </a:r>
            <a:r>
              <a:rPr lang="en-GB" sz="1200" b="1" dirty="0">
                <a:solidFill>
                  <a:schemeClr val="bg1"/>
                </a:solidFill>
              </a:rPr>
              <a:t>Submit your booking</a:t>
            </a:r>
            <a:r>
              <a:rPr lang="en-GB" sz="1200" dirty="0">
                <a:solidFill>
                  <a:schemeClr val="bg1"/>
                </a:solidFill>
              </a:rPr>
              <a:t>” button</a:t>
            </a:r>
          </a:p>
          <a:p>
            <a:pPr>
              <a:lnSpc>
                <a:spcPct val="108000"/>
              </a:lnSpc>
              <a:spcAft>
                <a:spcPts val="130"/>
              </a:spcAft>
            </a:pPr>
            <a:endParaRPr sz="750" dirty="0">
              <a:solidFill>
                <a:srgbClr val="0A1014"/>
              </a:solidFill>
              <a:latin typeface="Arial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52912" y="8669532"/>
            <a:ext cx="6922008" cy="1700784"/>
          </a:xfrm>
          <a:prstGeom prst="roundRect">
            <a:avLst/>
          </a:prstGeom>
          <a:solidFill>
            <a:schemeClr val="tx2"/>
          </a:solidFill>
          <a:ln w="11430">
            <a:solidFill>
              <a:srgbClr val="4C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Rounded Rectangle 72"/>
          <p:cNvSpPr/>
          <p:nvPr/>
        </p:nvSpPr>
        <p:spPr>
          <a:xfrm>
            <a:off x="246042" y="8399712"/>
            <a:ext cx="6922008" cy="530352"/>
          </a:xfrm>
          <a:prstGeom prst="round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246042" y="8838624"/>
            <a:ext cx="6922008" cy="109728"/>
          </a:xfrm>
          <a:prstGeom prst="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Rounded Rectangle 74"/>
          <p:cNvSpPr/>
          <p:nvPr/>
        </p:nvSpPr>
        <p:spPr>
          <a:xfrm>
            <a:off x="520361" y="8436287"/>
            <a:ext cx="310896" cy="457200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566082" y="8500295"/>
            <a:ext cx="219456" cy="31089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>
            <a:off x="639234" y="8573447"/>
            <a:ext cx="73152" cy="731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Rounded Rectangle 77"/>
          <p:cNvSpPr/>
          <p:nvPr/>
        </p:nvSpPr>
        <p:spPr>
          <a:xfrm>
            <a:off x="611802" y="8664888"/>
            <a:ext cx="128016" cy="9144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9" name="Connector 78"/>
          <p:cNvCxnSpPr/>
          <p:nvPr/>
        </p:nvCxnSpPr>
        <p:spPr>
          <a:xfrm>
            <a:off x="858690" y="8518583"/>
            <a:ext cx="91440" cy="6400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886121" y="8637456"/>
            <a:ext cx="109729" cy="64007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087290" y="8561783"/>
            <a:ext cx="5916168" cy="206210"/>
          </a:xfrm>
          <a:prstGeom prst="rect">
            <a:avLst/>
          </a:prstGeom>
          <a:noFill/>
        </p:spPr>
        <p:txBody>
          <a:bodyPr wrap="square" lIns="36576" tIns="18288" rIns="36576" bIns="18288" anchor="ctr">
            <a:spAutoFit/>
          </a:bodyPr>
          <a:lstStyle/>
          <a:p>
            <a:pPr algn="l"/>
            <a:r>
              <a:rPr sz="1100" b="1" i="0" dirty="0">
                <a:solidFill>
                  <a:srgbClr val="FFFFFF"/>
                </a:solidFill>
                <a:latin typeface="Arial"/>
              </a:rPr>
              <a:t>5. </a:t>
            </a:r>
            <a:r>
              <a:rPr lang="en-GB" sz="1100" b="1" i="0" dirty="0">
                <a:solidFill>
                  <a:srgbClr val="FFFFFF"/>
                </a:solidFill>
                <a:latin typeface="Arial"/>
              </a:rPr>
              <a:t>How to </a:t>
            </a:r>
            <a:r>
              <a:rPr sz="1100" b="1" i="0" dirty="0">
                <a:solidFill>
                  <a:srgbClr val="FFFFFF"/>
                </a:solidFill>
                <a:latin typeface="Arial"/>
              </a:rPr>
              <a:t>Access </a:t>
            </a:r>
            <a:r>
              <a:rPr lang="en-GB" sz="1100" b="1" i="0" dirty="0">
                <a:solidFill>
                  <a:srgbClr val="FFFFFF"/>
                </a:solidFill>
                <a:latin typeface="Arial"/>
              </a:rPr>
              <a:t>On-demand Video Interpreter on Aivi-on-Wheels® portabl</a:t>
            </a:r>
            <a:r>
              <a:rPr lang="en-GB" sz="1100" b="1" dirty="0">
                <a:solidFill>
                  <a:srgbClr val="FFFFFF"/>
                </a:solidFill>
                <a:latin typeface="Arial"/>
              </a:rPr>
              <a:t>e device</a:t>
            </a:r>
            <a:endParaRPr sz="11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4914" y="9019733"/>
            <a:ext cx="3776472" cy="1271840"/>
          </a:xfrm>
          <a:prstGeom prst="rect">
            <a:avLst/>
          </a:prstGeom>
          <a:noFill/>
        </p:spPr>
        <p:txBody>
          <a:bodyPr wrap="square" lIns="54864" tIns="27432" rIns="36576" bIns="27432">
            <a:spAutoFit/>
          </a:bodyPr>
          <a:lstStyle/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sz="1200" b="1" dirty="0">
                <a:solidFill>
                  <a:schemeClr val="bg1"/>
                </a:solidFill>
                <a:latin typeface="+mj-lt"/>
              </a:rPr>
              <a:t>Power on the Aivi-on-Wheels</a:t>
            </a:r>
            <a:r>
              <a:rPr sz="1200" dirty="0">
                <a:solidFill>
                  <a:schemeClr val="bg1"/>
                </a:solidFill>
                <a:latin typeface="+mj-lt"/>
              </a:rPr>
              <a:t>® device and tap the application screen to begin.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sz="1200" b="1" dirty="0">
                <a:solidFill>
                  <a:schemeClr val="bg1"/>
                </a:solidFill>
                <a:latin typeface="+mj-lt"/>
              </a:rPr>
              <a:t>Select the language</a:t>
            </a:r>
            <a:r>
              <a:rPr sz="1200" dirty="0">
                <a:solidFill>
                  <a:schemeClr val="bg1"/>
                </a:solidFill>
                <a:latin typeface="+mj-lt"/>
              </a:rPr>
              <a:t> directly from the visual quick-menu.</a:t>
            </a:r>
          </a:p>
          <a:p>
            <a:pPr marL="228600" indent="-228600">
              <a:lnSpc>
                <a:spcPct val="108000"/>
              </a:lnSpc>
              <a:spcAft>
                <a:spcPts val="130"/>
              </a:spcAft>
              <a:buFont typeface="+mj-lt"/>
              <a:buAutoNum type="arabicPeriod"/>
            </a:pPr>
            <a:r>
              <a:rPr sz="1200" b="1" dirty="0">
                <a:solidFill>
                  <a:schemeClr val="bg1"/>
                </a:solidFill>
                <a:latin typeface="+mj-lt"/>
              </a:rPr>
              <a:t>Connect instantly to a live on-demand video interpreter to start your session.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0" y="10385814"/>
            <a:ext cx="7562088" cy="284016"/>
          </a:xfrm>
          <a:prstGeom prst="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320040" y="10406169"/>
            <a:ext cx="6922008" cy="221599"/>
          </a:xfrm>
          <a:prstGeom prst="rect">
            <a:avLst/>
          </a:prstGeom>
          <a:noFill/>
        </p:spPr>
        <p:txBody>
          <a:bodyPr wrap="square" lIns="36576" tIns="18288" rIns="36576" bIns="18288" anchor="ctr">
            <a:spAutoFit/>
          </a:bodyPr>
          <a:lstStyle/>
          <a:p>
            <a:pPr algn="ctr"/>
            <a:r>
              <a:rPr sz="1200" b="0" i="0" dirty="0">
                <a:solidFill>
                  <a:schemeClr val="bg1"/>
                </a:solidFill>
                <a:latin typeface="Arial"/>
              </a:rPr>
              <a:t>Confidential: </a:t>
            </a:r>
            <a:r>
              <a:rPr lang="en-GB" sz="1200" b="0" i="0" dirty="0">
                <a:solidFill>
                  <a:schemeClr val="bg1"/>
                </a:solidFill>
                <a:latin typeface="Arial"/>
              </a:rPr>
              <a:t>For Authorised Users Only</a:t>
            </a:r>
            <a:endParaRPr sz="1200" b="0" i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1C0375F-E2E2-92CD-4046-BCBC1A7E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60" y="118872"/>
            <a:ext cx="2063115" cy="71527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FA1A274-61C7-727A-64FE-07E1A3F51324}"/>
              </a:ext>
            </a:extLst>
          </p:cNvPr>
          <p:cNvSpPr txBox="1"/>
          <p:nvPr/>
        </p:nvSpPr>
        <p:spPr>
          <a:xfrm>
            <a:off x="785538" y="7599378"/>
            <a:ext cx="6411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Technical Support: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1200" dirty="0">
                <a:solidFill>
                  <a:srgbClr val="FF0000"/>
                </a:solidFill>
              </a:rPr>
              <a:t>If you experience technical difficulties or cannot find your required language, please call us on 0121 270 6801, selecting option 2 for support.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For supports required outside office </a:t>
            </a:r>
            <a:r>
              <a:rPr lang="en-GB" sz="1200" dirty="0">
                <a:solidFill>
                  <a:srgbClr val="FF0000"/>
                </a:solidFill>
              </a:rPr>
              <a:t>hours or on weekends, please call 0742 750 3009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06FD6667-573F-E077-6A30-98A1ADC96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42" y="7734983"/>
            <a:ext cx="583053" cy="47856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E52FF9B-23BE-F334-C11B-1D0240480418}"/>
              </a:ext>
            </a:extLst>
          </p:cNvPr>
          <p:cNvSpPr txBox="1"/>
          <p:nvPr/>
        </p:nvSpPr>
        <p:spPr>
          <a:xfrm>
            <a:off x="5251450" y="520648"/>
            <a:ext cx="220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Interpreting      Translations Ltd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183E55-ABFF-4251-A7F2-293A4E52833E}"/>
              </a:ext>
            </a:extLst>
          </p:cNvPr>
          <p:cNvSpPr txBox="1"/>
          <p:nvPr/>
        </p:nvSpPr>
        <p:spPr>
          <a:xfrm>
            <a:off x="236589" y="6951342"/>
            <a:ext cx="691286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FF00"/>
                </a:solidFill>
              </a:rPr>
              <a:t>IMPORTANT NOTE:</a:t>
            </a:r>
            <a:r>
              <a:rPr lang="en-GB" sz="1200" dirty="0">
                <a:solidFill>
                  <a:srgbClr val="FFFF00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For the following languages, if possible, please provide at </a:t>
            </a:r>
            <a:r>
              <a:rPr lang="en-GB" sz="1200" b="1" dirty="0">
                <a:solidFill>
                  <a:schemeClr val="bg1"/>
                </a:solidFill>
              </a:rPr>
              <a:t>least 2-week notice.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Tetum,  </a:t>
            </a:r>
            <a:r>
              <a:rPr lang="en-GB" sz="1200" b="1" dirty="0" err="1">
                <a:solidFill>
                  <a:schemeClr val="bg1"/>
                </a:solidFill>
              </a:rPr>
              <a:t>Fataluku</a:t>
            </a:r>
            <a:r>
              <a:rPr lang="en-GB" sz="1200" b="1" dirty="0">
                <a:solidFill>
                  <a:schemeClr val="bg1"/>
                </a:solidFill>
              </a:rPr>
              <a:t>, Indonesian, Kurdish, Badini, BSL, Konkani, Mandinka, Telugu, Tagalog, </a:t>
            </a:r>
            <a:r>
              <a:rPr lang="en-GB" sz="1200" b="1" dirty="0" err="1">
                <a:solidFill>
                  <a:schemeClr val="bg1"/>
                </a:solidFill>
              </a:rPr>
              <a:t>Turkmeni</a:t>
            </a:r>
            <a:r>
              <a:rPr lang="en-GB" sz="1200" b="1" dirty="0">
                <a:solidFill>
                  <a:schemeClr val="bg1"/>
                </a:solidFill>
              </a:rPr>
              <a:t>, Zaghawa, Tigrinya, Amharic </a:t>
            </a:r>
            <a:endParaRPr lang="en-GB" sz="1200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8734E0AF-B705-1131-A23F-4DE151E8D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892" y="8954800"/>
            <a:ext cx="2488014" cy="129620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B4A13C2-0319-56C4-78F2-A86F7D3AEA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561" t="13809" r="25609" b="19403"/>
          <a:stretch>
            <a:fillRect/>
          </a:stretch>
        </p:blipFill>
        <p:spPr>
          <a:xfrm>
            <a:off x="3798845" y="4271196"/>
            <a:ext cx="540321" cy="492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4E227-8837-2D10-AFF3-D562F4D4044B}"/>
              </a:ext>
            </a:extLst>
          </p:cNvPr>
          <p:cNvSpPr txBox="1"/>
          <p:nvPr/>
        </p:nvSpPr>
        <p:spPr>
          <a:xfrm>
            <a:off x="246042" y="850125"/>
            <a:ext cx="6912864" cy="344710"/>
          </a:xfrm>
          <a:prstGeom prst="rect">
            <a:avLst/>
          </a:prstGeom>
          <a:noFill/>
        </p:spPr>
        <p:txBody>
          <a:bodyPr wrap="square" lIns="36576" tIns="18288" rIns="36576" bIns="18288" anchor="ctr">
            <a:spAutoFit/>
          </a:bodyPr>
          <a:lstStyle/>
          <a:p>
            <a:pPr algn="ctr"/>
            <a:r>
              <a:rPr sz="2000" b="0" i="0" u="sng" dirty="0">
                <a:solidFill>
                  <a:srgbClr val="FF0000"/>
                </a:solidFill>
                <a:latin typeface="Arial"/>
              </a:rPr>
              <a:t>Confidential: </a:t>
            </a:r>
            <a:r>
              <a:rPr lang="en-GB" sz="2000" b="0" i="0" u="sng" dirty="0">
                <a:solidFill>
                  <a:srgbClr val="FF0000"/>
                </a:solidFill>
                <a:latin typeface="Arial"/>
              </a:rPr>
              <a:t>F</a:t>
            </a:r>
            <a:r>
              <a:rPr sz="2000" b="0" i="0" u="sng" dirty="0">
                <a:solidFill>
                  <a:srgbClr val="FF0000"/>
                </a:solidFill>
                <a:latin typeface="Arial"/>
              </a:rPr>
              <a:t>or </a:t>
            </a:r>
            <a:r>
              <a:rPr lang="en-GB" sz="2000" b="0" i="0" u="sng" dirty="0">
                <a:solidFill>
                  <a:srgbClr val="FF0000"/>
                </a:solidFill>
                <a:latin typeface="Arial"/>
              </a:rPr>
              <a:t>Authorised</a:t>
            </a:r>
            <a:r>
              <a:rPr sz="2000" b="0" i="0" u="sng" dirty="0">
                <a:solidFill>
                  <a:srgbClr val="FF0000"/>
                </a:solidFill>
                <a:latin typeface="Arial"/>
              </a:rPr>
              <a:t> </a:t>
            </a:r>
            <a:r>
              <a:rPr lang="en-GB" sz="2000" b="0" i="0" u="sng" dirty="0">
                <a:solidFill>
                  <a:srgbClr val="FF0000"/>
                </a:solidFill>
                <a:latin typeface="Arial"/>
              </a:rPr>
              <a:t>Service Users Only</a:t>
            </a:r>
            <a:endParaRPr sz="2000" b="0" i="0" u="sng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475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Interpreter Services User Guide</dc:title>
  <dc:subject>Editable one-page WCAG-compliant PowerPoint user guide with icons</dc:subject>
  <dc:creator>OpenAI</dc:creator>
  <cp:keywords/>
  <dc:description>generated using python-pptx</dc:description>
  <cp:lastModifiedBy>Emal Haidari, (Absolute Interpreting and Translations Ltd)</cp:lastModifiedBy>
  <cp:revision>30</cp:revision>
  <dcterms:created xsi:type="dcterms:W3CDTF">2013-01-27T09:14:16Z</dcterms:created>
  <dcterms:modified xsi:type="dcterms:W3CDTF">2026-06-06T07:41:39Z</dcterms:modified>
  <cp:category/>
</cp:coreProperties>
</file>