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  <p:sldMasterId id="2147486193" r:id="rId2"/>
  </p:sldMasterIdLst>
  <p:notesMasterIdLst>
    <p:notesMasterId r:id="rId21"/>
  </p:notesMasterIdLst>
  <p:handoutMasterIdLst>
    <p:handoutMasterId r:id="rId22"/>
  </p:handoutMasterIdLst>
  <p:sldIdLst>
    <p:sldId id="778" r:id="rId3"/>
    <p:sldId id="842" r:id="rId4"/>
    <p:sldId id="804" r:id="rId5"/>
    <p:sldId id="272" r:id="rId6"/>
    <p:sldId id="256" r:id="rId7"/>
    <p:sldId id="257" r:id="rId8"/>
    <p:sldId id="258" r:id="rId9"/>
    <p:sldId id="259" r:id="rId10"/>
    <p:sldId id="260" r:id="rId11"/>
    <p:sldId id="261" r:id="rId12"/>
    <p:sldId id="271" r:id="rId13"/>
    <p:sldId id="273" r:id="rId14"/>
    <p:sldId id="274" r:id="rId15"/>
    <p:sldId id="262" r:id="rId16"/>
    <p:sldId id="263" r:id="rId17"/>
    <p:sldId id="264" r:id="rId18"/>
    <p:sldId id="275" r:id="rId19"/>
    <p:sldId id="265" r:id="rId20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10048"/>
    <a:srgbClr val="CC0066"/>
    <a:srgbClr val="CC3399"/>
    <a:srgbClr val="CC0099"/>
    <a:srgbClr val="FFFFCC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7B30C-1622-4AB0-A71F-E9F50742A04E}" v="4" dt="2026-04-29T05:25:19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77768" autoAdjust="0"/>
  </p:normalViewPr>
  <p:slideViewPr>
    <p:cSldViewPr showGuides="1">
      <p:cViewPr varScale="1">
        <p:scale>
          <a:sx n="56" d="100"/>
          <a:sy n="56" d="100"/>
        </p:scale>
        <p:origin x="195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>
        <p:scale>
          <a:sx n="150" d="100"/>
          <a:sy n="150" d="100"/>
        </p:scale>
        <p:origin x="-738" y="6264"/>
      </p:cViewPr>
      <p:guideLst>
        <p:guide orient="horz" pos="3127"/>
        <p:guide pos="214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Crosby" userId="9d454d2d-683d-4460-addf-fab30f536b8c" providerId="ADAL" clId="{88691AED-2B20-4635-AEC1-30835CE36116}"/>
    <pc:docChg chg="modSld">
      <pc:chgData name="Jane Crosby" userId="9d454d2d-683d-4460-addf-fab30f536b8c" providerId="ADAL" clId="{88691AED-2B20-4635-AEC1-30835CE36116}" dt="2026-04-29T06:16:00.495" v="0" actId="14100"/>
      <pc:docMkLst>
        <pc:docMk/>
      </pc:docMkLst>
      <pc:sldChg chg="modSp mod">
        <pc:chgData name="Jane Crosby" userId="9d454d2d-683d-4460-addf-fab30f536b8c" providerId="ADAL" clId="{88691AED-2B20-4635-AEC1-30835CE36116}" dt="2026-04-29T06:16:00.495" v="0" actId="14100"/>
        <pc:sldMkLst>
          <pc:docMk/>
          <pc:sldMk cId="0" sldId="265"/>
        </pc:sldMkLst>
        <pc:spChg chg="mod">
          <ac:chgData name="Jane Crosby" userId="9d454d2d-683d-4460-addf-fab30f536b8c" providerId="ADAL" clId="{88691AED-2B20-4635-AEC1-30835CE36116}" dt="2026-04-29T06:16:00.495" v="0" actId="14100"/>
          <ac:spMkLst>
            <pc:docMk/>
            <pc:sldMk cId="0" sldId="265"/>
            <ac:spMk id="9" creationId="{7B69184B-6E78-2E91-0844-CD1AE09DA794}"/>
          </ac:spMkLst>
        </pc:spChg>
      </pc:sldChg>
    </pc:docChg>
  </pc:docChgLst>
  <pc:docChgLst>
    <pc:chgData name="Jane Crosby" userId="8681e821c248f7f6" providerId="LiveId" clId="{EBBF4873-5DDA-403E-853F-FAF840846F0F}"/>
    <pc:docChg chg="undo redo custSel addSld delSld modSld sldOrd">
      <pc:chgData name="Jane Crosby" userId="8681e821c248f7f6" providerId="LiveId" clId="{EBBF4873-5DDA-403E-853F-FAF840846F0F}" dt="2026-04-29T06:11:07.764" v="82" actId="2"/>
      <pc:docMkLst>
        <pc:docMk/>
      </pc:docMkLst>
      <pc:sldChg chg="modSp mod">
        <pc:chgData name="Jane Crosby" userId="8681e821c248f7f6" providerId="LiveId" clId="{EBBF4873-5DDA-403E-853F-FAF840846F0F}" dt="2026-04-28T06:16:52.648" v="40" actId="20577"/>
        <pc:sldMkLst>
          <pc:docMk/>
          <pc:sldMk cId="0" sldId="256"/>
        </pc:sldMkLst>
        <pc:spChg chg="mod">
          <ac:chgData name="Jane Crosby" userId="8681e821c248f7f6" providerId="LiveId" clId="{EBBF4873-5DDA-403E-853F-FAF840846F0F}" dt="2026-04-28T06:16:52.648" v="4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29T06:11:04.784" v="79" actId="2"/>
        <pc:sldMkLst>
          <pc:docMk/>
          <pc:sldMk cId="0" sldId="258"/>
        </pc:sldMkLst>
        <pc:spChg chg="mod">
          <ac:chgData name="Jane Crosby" userId="8681e821c248f7f6" providerId="LiveId" clId="{EBBF4873-5DDA-403E-853F-FAF840846F0F}" dt="2026-04-29T06:11:04.784" v="79" actId="2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29T06:11:06.074" v="80" actId="2"/>
        <pc:sldMkLst>
          <pc:docMk/>
          <pc:sldMk cId="0" sldId="259"/>
        </pc:sldMkLst>
        <pc:spChg chg="mod">
          <ac:chgData name="Jane Crosby" userId="8681e821c248f7f6" providerId="LiveId" clId="{EBBF4873-5DDA-403E-853F-FAF840846F0F}" dt="2026-04-29T06:11:06.074" v="80" actId="2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28T06:13:44.068" v="24" actId="255"/>
        <pc:sldMkLst>
          <pc:docMk/>
          <pc:sldMk cId="0" sldId="262"/>
        </pc:sldMkLst>
        <pc:spChg chg="mod">
          <ac:chgData name="Jane Crosby" userId="8681e821c248f7f6" providerId="LiveId" clId="{EBBF4873-5DDA-403E-853F-FAF840846F0F}" dt="2026-04-28T06:13:44.068" v="24" actId="255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29T06:11:07.059" v="81" actId="2"/>
        <pc:sldMkLst>
          <pc:docMk/>
          <pc:sldMk cId="0" sldId="263"/>
        </pc:sldMkLst>
        <pc:spChg chg="mod">
          <ac:chgData name="Jane Crosby" userId="8681e821c248f7f6" providerId="LiveId" clId="{EBBF4873-5DDA-403E-853F-FAF840846F0F}" dt="2026-04-29T06:11:07.059" v="81" actId="2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Jane Crosby" userId="8681e821c248f7f6" providerId="LiveId" clId="{EBBF4873-5DDA-403E-853F-FAF840846F0F}" dt="2026-04-29T06:11:07.764" v="82" actId="2"/>
        <pc:sldMkLst>
          <pc:docMk/>
          <pc:sldMk cId="0" sldId="264"/>
        </pc:sldMkLst>
        <pc:spChg chg="mod">
          <ac:chgData name="Jane Crosby" userId="8681e821c248f7f6" providerId="LiveId" clId="{EBBF4873-5DDA-403E-853F-FAF840846F0F}" dt="2026-04-29T06:11:07.764" v="82" actId="2"/>
          <ac:spMkLst>
            <pc:docMk/>
            <pc:sldMk cId="0" sldId="264"/>
            <ac:spMk id="3" creationId="{00000000-0000-0000-0000-000000000000}"/>
          </ac:spMkLst>
        </pc:spChg>
      </pc:sldChg>
      <pc:sldChg chg="addSp delSp modSp mod">
        <pc:chgData name="Jane Crosby" userId="8681e821c248f7f6" providerId="LiveId" clId="{EBBF4873-5DDA-403E-853F-FAF840846F0F}" dt="2026-04-29T05:29:48.952" v="78" actId="14100"/>
        <pc:sldMkLst>
          <pc:docMk/>
          <pc:sldMk cId="0" sldId="265"/>
        </pc:sldMkLst>
        <pc:spChg chg="mod">
          <ac:chgData name="Jane Crosby" userId="8681e821c248f7f6" providerId="LiveId" clId="{EBBF4873-5DDA-403E-853F-FAF840846F0F}" dt="2026-04-29T05:29:22.695" v="70"/>
          <ac:spMkLst>
            <pc:docMk/>
            <pc:sldMk cId="0" sldId="265"/>
            <ac:spMk id="3" creationId="{00000000-0000-0000-0000-000000000000}"/>
          </ac:spMkLst>
        </pc:spChg>
        <pc:spChg chg="add del mod">
          <ac:chgData name="Jane Crosby" userId="8681e821c248f7f6" providerId="LiveId" clId="{EBBF4873-5DDA-403E-853F-FAF840846F0F}" dt="2026-04-29T05:27:33.216" v="56" actId="22"/>
          <ac:spMkLst>
            <pc:docMk/>
            <pc:sldMk cId="0" sldId="265"/>
            <ac:spMk id="5" creationId="{32127415-5AFC-B6FB-C90E-94C6E3E768D8}"/>
          </ac:spMkLst>
        </pc:spChg>
        <pc:spChg chg="add del mod">
          <ac:chgData name="Jane Crosby" userId="8681e821c248f7f6" providerId="LiveId" clId="{EBBF4873-5DDA-403E-853F-FAF840846F0F}" dt="2026-04-29T05:29:36.385" v="76" actId="14100"/>
          <ac:spMkLst>
            <pc:docMk/>
            <pc:sldMk cId="0" sldId="265"/>
            <ac:spMk id="7" creationId="{CEBBA71A-0E17-0751-5548-CD27681EB9AC}"/>
          </ac:spMkLst>
        </pc:spChg>
        <pc:spChg chg="add mod">
          <ac:chgData name="Jane Crosby" userId="8681e821c248f7f6" providerId="LiveId" clId="{EBBF4873-5DDA-403E-853F-FAF840846F0F}" dt="2026-04-29T05:29:48.952" v="78" actId="14100"/>
          <ac:spMkLst>
            <pc:docMk/>
            <pc:sldMk cId="0" sldId="265"/>
            <ac:spMk id="9" creationId="{7B69184B-6E78-2E91-0844-CD1AE09DA794}"/>
          </ac:spMkLst>
        </pc:spChg>
      </pc:sldChg>
      <pc:sldChg chg="del">
        <pc:chgData name="Jane Crosby" userId="8681e821c248f7f6" providerId="LiveId" clId="{EBBF4873-5DDA-403E-853F-FAF840846F0F}" dt="2026-04-28T05:59:10.859" v="0" actId="2696"/>
        <pc:sldMkLst>
          <pc:docMk/>
          <pc:sldMk cId="0" sldId="266"/>
        </pc:sldMkLst>
      </pc:sldChg>
      <pc:sldChg chg="del">
        <pc:chgData name="Jane Crosby" userId="8681e821c248f7f6" providerId="LiveId" clId="{EBBF4873-5DDA-403E-853F-FAF840846F0F}" dt="2026-04-28T06:06:14.776" v="4" actId="2696"/>
        <pc:sldMkLst>
          <pc:docMk/>
          <pc:sldMk cId="0" sldId="267"/>
        </pc:sldMkLst>
      </pc:sldChg>
      <pc:sldChg chg="del">
        <pc:chgData name="Jane Crosby" userId="8681e821c248f7f6" providerId="LiveId" clId="{EBBF4873-5DDA-403E-853F-FAF840846F0F}" dt="2026-04-28T06:06:11.927" v="3" actId="2696"/>
        <pc:sldMkLst>
          <pc:docMk/>
          <pc:sldMk cId="0" sldId="268"/>
        </pc:sldMkLst>
      </pc:sldChg>
      <pc:sldChg chg="del">
        <pc:chgData name="Jane Crosby" userId="8681e821c248f7f6" providerId="LiveId" clId="{EBBF4873-5DDA-403E-853F-FAF840846F0F}" dt="2026-04-28T06:06:09.622" v="2" actId="2696"/>
        <pc:sldMkLst>
          <pc:docMk/>
          <pc:sldMk cId="0" sldId="269"/>
        </pc:sldMkLst>
      </pc:sldChg>
      <pc:sldChg chg="del">
        <pc:chgData name="Jane Crosby" userId="8681e821c248f7f6" providerId="LiveId" clId="{EBBF4873-5DDA-403E-853F-FAF840846F0F}" dt="2026-04-28T06:06:06.802" v="1" actId="2696"/>
        <pc:sldMkLst>
          <pc:docMk/>
          <pc:sldMk cId="0" sldId="270"/>
        </pc:sldMkLst>
      </pc:sldChg>
      <pc:sldChg chg="ord">
        <pc:chgData name="Jane Crosby" userId="8681e821c248f7f6" providerId="LiveId" clId="{EBBF4873-5DDA-403E-853F-FAF840846F0F}" dt="2026-04-28T06:14:54.661" v="31"/>
        <pc:sldMkLst>
          <pc:docMk/>
          <pc:sldMk cId="0" sldId="271"/>
        </pc:sldMkLst>
      </pc:sldChg>
      <pc:sldChg chg="modSp mod">
        <pc:chgData name="Jane Crosby" userId="8681e821c248f7f6" providerId="LiveId" clId="{EBBF4873-5DDA-403E-853F-FAF840846F0F}" dt="2026-04-28T06:13:03.385" v="22" actId="12"/>
        <pc:sldMkLst>
          <pc:docMk/>
          <pc:sldMk cId="0" sldId="272"/>
        </pc:sldMkLst>
        <pc:spChg chg="mod">
          <ac:chgData name="Jane Crosby" userId="8681e821c248f7f6" providerId="LiveId" clId="{EBBF4873-5DDA-403E-853F-FAF840846F0F}" dt="2026-04-28T06:13:03.385" v="22" actId="12"/>
          <ac:spMkLst>
            <pc:docMk/>
            <pc:sldMk cId="0" sldId="272"/>
            <ac:spMk id="3" creationId="{00000000-0000-0000-0000-000000000000}"/>
          </ac:spMkLst>
        </pc:spChg>
      </pc:sldChg>
      <pc:sldChg chg="ord">
        <pc:chgData name="Jane Crosby" userId="8681e821c248f7f6" providerId="LiveId" clId="{EBBF4873-5DDA-403E-853F-FAF840846F0F}" dt="2026-04-28T06:15:23.541" v="33"/>
        <pc:sldMkLst>
          <pc:docMk/>
          <pc:sldMk cId="0" sldId="273"/>
        </pc:sldMkLst>
      </pc:sldChg>
      <pc:sldChg chg="ord">
        <pc:chgData name="Jane Crosby" userId="8681e821c248f7f6" providerId="LiveId" clId="{EBBF4873-5DDA-403E-853F-FAF840846F0F}" dt="2026-04-28T06:14:32.010" v="29"/>
        <pc:sldMkLst>
          <pc:docMk/>
          <pc:sldMk cId="0" sldId="274"/>
        </pc:sldMkLst>
      </pc:sldChg>
      <pc:sldChg chg="modSp mod">
        <pc:chgData name="Jane Crosby" userId="8681e821c248f7f6" providerId="LiveId" clId="{EBBF4873-5DDA-403E-853F-FAF840846F0F}" dt="2026-04-28T06:21:14.609" v="45" actId="6549"/>
        <pc:sldMkLst>
          <pc:docMk/>
          <pc:sldMk cId="0" sldId="275"/>
        </pc:sldMkLst>
        <pc:spChg chg="mod">
          <ac:chgData name="Jane Crosby" userId="8681e821c248f7f6" providerId="LiveId" clId="{EBBF4873-5DDA-403E-853F-FAF840846F0F}" dt="2026-04-28T06:21:14.609" v="45" actId="6549"/>
          <ac:spMkLst>
            <pc:docMk/>
            <pc:sldMk cId="0" sldId="275"/>
            <ac:spMk id="2" creationId="{00000000-0000-0000-0000-000000000000}"/>
          </ac:spMkLst>
        </pc:spChg>
        <pc:spChg chg="mod">
          <ac:chgData name="Jane Crosby" userId="8681e821c248f7f6" providerId="LiveId" clId="{EBBF4873-5DDA-403E-853F-FAF840846F0F}" dt="2026-04-28T06:21:02.351" v="44" actId="12"/>
          <ac:spMkLst>
            <pc:docMk/>
            <pc:sldMk cId="0" sldId="275"/>
            <ac:spMk id="3" creationId="{00000000-0000-0000-0000-000000000000}"/>
          </ac:spMkLst>
        </pc:spChg>
      </pc:sldChg>
      <pc:sldChg chg="new add del">
        <pc:chgData name="Jane Crosby" userId="8681e821c248f7f6" providerId="LiveId" clId="{EBBF4873-5DDA-403E-853F-FAF840846F0F}" dt="2026-04-29T05:27:38.885" v="58" actId="2696"/>
        <pc:sldMkLst>
          <pc:docMk/>
          <pc:sldMk cId="2035000650" sldId="276"/>
        </pc:sldMkLst>
      </pc:sldChg>
      <pc:sldChg chg="modSp add mod">
        <pc:chgData name="Jane Crosby" userId="8681e821c248f7f6" providerId="LiveId" clId="{EBBF4873-5DDA-403E-853F-FAF840846F0F}" dt="2026-04-29T05:29:32.036" v="74" actId="20577"/>
        <pc:sldMkLst>
          <pc:docMk/>
          <pc:sldMk cId="0" sldId="778"/>
        </pc:sldMkLst>
        <pc:spChg chg="mod">
          <ac:chgData name="Jane Crosby" userId="8681e821c248f7f6" providerId="LiveId" clId="{EBBF4873-5DDA-403E-853F-FAF840846F0F}" dt="2026-04-29T05:29:32.036" v="74" actId="20577"/>
          <ac:spMkLst>
            <pc:docMk/>
            <pc:sldMk cId="0" sldId="778"/>
            <ac:spMk id="15363" creationId="{9CAE56DF-F07B-6976-D3B6-376EF3AECC50}"/>
          </ac:spMkLst>
        </pc:spChg>
      </pc:sldChg>
      <pc:sldChg chg="add">
        <pc:chgData name="Jane Crosby" userId="8681e821c248f7f6" providerId="LiveId" clId="{EBBF4873-5DDA-403E-853F-FAF840846F0F}" dt="2026-04-29T05:25:19.444" v="48"/>
        <pc:sldMkLst>
          <pc:docMk/>
          <pc:sldMk cId="0" sldId="804"/>
        </pc:sldMkLst>
      </pc:sldChg>
      <pc:sldChg chg="add">
        <pc:chgData name="Jane Crosby" userId="8681e821c248f7f6" providerId="LiveId" clId="{EBBF4873-5DDA-403E-853F-FAF840846F0F}" dt="2026-04-29T05:24:53.910" v="47"/>
        <pc:sldMkLst>
          <pc:docMk/>
          <pc:sldMk cId="0" sldId="84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>
            <a:extLst>
              <a:ext uri="{FF2B5EF4-FFF2-40B4-BE49-F238E27FC236}">
                <a16:creationId xmlns:a16="http://schemas.microsoft.com/office/drawing/2014/main" id="{22972F2E-59F2-5144-497F-3757486E9E3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ctr" anchorCtr="0" compatLnSpc="1">
            <a:prstTxWarp prst="textNoShape">
              <a:avLst/>
            </a:prstTxWarp>
          </a:bodyPr>
          <a:lstStyle>
            <a:lvl1pPr defTabSz="897270" eaLnBrk="0" hangingPunct="0">
              <a:spcBef>
                <a:spcPct val="50000"/>
              </a:spcBef>
              <a:buClrTx/>
              <a:buFontTx/>
              <a:buNone/>
              <a:defRPr sz="1100">
                <a:solidFill>
                  <a:schemeClr val="tx1"/>
                </a:solidFill>
                <a:latin typeface="Arial Unicode MS" pitchFamily="34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69379" name="Rectangle 3">
            <a:extLst>
              <a:ext uri="{FF2B5EF4-FFF2-40B4-BE49-F238E27FC236}">
                <a16:creationId xmlns:a16="http://schemas.microsoft.com/office/drawing/2014/main" id="{7EB38711-FAA9-A04E-B9CE-CE2CA1355CA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ctr" anchorCtr="0" compatLnSpc="1">
            <a:prstTxWarp prst="textNoShape">
              <a:avLst/>
            </a:prstTxWarp>
          </a:bodyPr>
          <a:lstStyle>
            <a:lvl1pPr algn="r" defTabSz="897270" eaLnBrk="0" hangingPunct="0">
              <a:spcBef>
                <a:spcPct val="50000"/>
              </a:spcBef>
              <a:buClrTx/>
              <a:buFontTx/>
              <a:buNone/>
              <a:defRPr sz="1100">
                <a:solidFill>
                  <a:schemeClr val="bg2"/>
                </a:solidFill>
                <a:latin typeface="Arial Unicode MS" pitchFamily="34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69380" name="Rectangle 4">
            <a:extLst>
              <a:ext uri="{FF2B5EF4-FFF2-40B4-BE49-F238E27FC236}">
                <a16:creationId xmlns:a16="http://schemas.microsoft.com/office/drawing/2014/main" id="{6D2FEF57-55A3-F7C5-0DE6-F085BBAEDA2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b" anchorCtr="0" compatLnSpc="1">
            <a:prstTxWarp prst="textNoShape">
              <a:avLst/>
            </a:prstTxWarp>
          </a:bodyPr>
          <a:lstStyle>
            <a:lvl1pPr defTabSz="897270" eaLnBrk="0" hangingPunct="0">
              <a:spcBef>
                <a:spcPct val="50000"/>
              </a:spcBef>
              <a:buClrTx/>
              <a:buFontTx/>
              <a:buNone/>
              <a:defRPr sz="1100">
                <a:solidFill>
                  <a:schemeClr val="tx1"/>
                </a:solidFill>
                <a:latin typeface="Arial Unicode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email: n.christiansen@drsolicitors.com</a:t>
            </a:r>
          </a:p>
        </p:txBody>
      </p:sp>
      <p:sp>
        <p:nvSpPr>
          <p:cNvPr id="869381" name="Rectangle 5">
            <a:extLst>
              <a:ext uri="{FF2B5EF4-FFF2-40B4-BE49-F238E27FC236}">
                <a16:creationId xmlns:a16="http://schemas.microsoft.com/office/drawing/2014/main" id="{32636781-7B44-3978-47EA-B55EFD72DC2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b" anchorCtr="0" compatLnSpc="1">
            <a:prstTxWarp prst="textNoShape">
              <a:avLst/>
            </a:prstTxWarp>
          </a:bodyPr>
          <a:lstStyle>
            <a:lvl1pPr algn="r" defTabSz="896938">
              <a:spcBef>
                <a:spcPct val="50000"/>
              </a:spcBef>
              <a:defRPr sz="1100">
                <a:latin typeface="Arial Unicode MS" pitchFamily="34" charset="-128"/>
              </a:defRPr>
            </a:lvl1pPr>
          </a:lstStyle>
          <a:p>
            <a:fld id="{5D32E63F-7684-4117-94C7-D0224181DFC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>
            <a:extLst>
              <a:ext uri="{FF2B5EF4-FFF2-40B4-BE49-F238E27FC236}">
                <a16:creationId xmlns:a16="http://schemas.microsoft.com/office/drawing/2014/main" id="{5744F7A1-01E6-862A-1B1E-629DA7A42F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ctr" anchorCtr="0" compatLnSpc="1">
            <a:prstTxWarp prst="textNoShape">
              <a:avLst/>
            </a:prstTxWarp>
          </a:bodyPr>
          <a:lstStyle>
            <a:lvl1pPr defTabSz="897270" eaLnBrk="0" hangingPunct="0">
              <a:spcBef>
                <a:spcPct val="50000"/>
              </a:spcBef>
              <a:buClrTx/>
              <a:buFontTx/>
              <a:buNone/>
              <a:defRPr sz="11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Merger Options Workshop</a:t>
            </a:r>
          </a:p>
        </p:txBody>
      </p:sp>
      <p:sp>
        <p:nvSpPr>
          <p:cNvPr id="485379" name="Rectangle 3">
            <a:extLst>
              <a:ext uri="{FF2B5EF4-FFF2-40B4-BE49-F238E27FC236}">
                <a16:creationId xmlns:a16="http://schemas.microsoft.com/office/drawing/2014/main" id="{3CE49D80-0109-6FD4-A805-99404D70A9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ctr" anchorCtr="0" compatLnSpc="1">
            <a:prstTxWarp prst="textNoShape">
              <a:avLst/>
            </a:prstTxWarp>
          </a:bodyPr>
          <a:lstStyle>
            <a:lvl1pPr algn="r" defTabSz="897270" eaLnBrk="0" hangingPunct="0">
              <a:spcBef>
                <a:spcPct val="50000"/>
              </a:spcBef>
              <a:buClrTx/>
              <a:buFontTx/>
              <a:buNone/>
              <a:defRPr sz="11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19/5/2015</a:t>
            </a:r>
            <a:endParaRPr lang="en-GB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777E547F-F4D3-FA81-5837-B603CCA5E07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5381" name="Rectangle 5">
            <a:extLst>
              <a:ext uri="{FF2B5EF4-FFF2-40B4-BE49-F238E27FC236}">
                <a16:creationId xmlns:a16="http://schemas.microsoft.com/office/drawing/2014/main" id="{55776741-9A33-77CE-F59B-D540F48D93B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40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85382" name="Rectangle 6">
            <a:extLst>
              <a:ext uri="{FF2B5EF4-FFF2-40B4-BE49-F238E27FC236}">
                <a16:creationId xmlns:a16="http://schemas.microsoft.com/office/drawing/2014/main" id="{6D92C5DF-029E-649B-78B6-5EA26BD8B21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b" anchorCtr="0" compatLnSpc="1">
            <a:prstTxWarp prst="textNoShape">
              <a:avLst/>
            </a:prstTxWarp>
          </a:bodyPr>
          <a:lstStyle>
            <a:lvl1pPr defTabSz="897270" eaLnBrk="0" hangingPunct="0">
              <a:spcBef>
                <a:spcPct val="50000"/>
              </a:spcBef>
              <a:buClrTx/>
              <a:buFontTx/>
              <a:buNone/>
              <a:defRPr sz="11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email: n.christiansen@drsolicitors.com</a:t>
            </a:r>
          </a:p>
        </p:txBody>
      </p:sp>
      <p:sp>
        <p:nvSpPr>
          <p:cNvPr id="485383" name="Rectangle 7">
            <a:extLst>
              <a:ext uri="{FF2B5EF4-FFF2-40B4-BE49-F238E27FC236}">
                <a16:creationId xmlns:a16="http://schemas.microsoft.com/office/drawing/2014/main" id="{B4019555-A16F-D472-B913-D67489898D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89735" tIns="44867" rIns="89735" bIns="44867" numCol="1" anchor="b" anchorCtr="0" compatLnSpc="1">
            <a:prstTxWarp prst="textNoShape">
              <a:avLst/>
            </a:prstTxWarp>
          </a:bodyPr>
          <a:lstStyle>
            <a:lvl1pPr algn="r" defTabSz="896938">
              <a:spcBef>
                <a:spcPct val="50000"/>
              </a:spcBef>
              <a:defRPr sz="1100">
                <a:solidFill>
                  <a:schemeClr val="bg2"/>
                </a:solidFill>
              </a:defRPr>
            </a:lvl1pPr>
          </a:lstStyle>
          <a:p>
            <a:fld id="{726ADCC0-88B7-4471-99BD-F59720C9445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CDF7BAF-A0EA-8857-9644-9EFF6AAA26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994F2364-5B5E-E769-D545-839E496C6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615851D-B884-EEBD-9BAF-5E29C73C0D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509DEF6-2F8D-8FCA-7C99-DEE30DC7F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3A34A9A3-7C60-EE95-E13B-7A4F65E534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69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969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969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969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969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896938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E02569D-A05A-4DD9-9E27-B7425BBE4565}" type="slidenum">
              <a:rPr kumimoji="0" lang="en-GB" alt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896938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80808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8CE38D3-B376-5673-9D31-B93EF369DC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99A73B7A-399B-FDD8-CF5B-7174DDC62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5">
            <a:extLst>
              <a:ext uri="{FF2B5EF4-FFF2-40B4-BE49-F238E27FC236}">
                <a16:creationId xmlns:a16="http://schemas.microsoft.com/office/drawing/2014/main" id="{971BFCBD-6B7C-10CB-ED93-B8200182CB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31" t="-769" r="9732"/>
          <a:stretch>
            <a:fillRect/>
          </a:stretch>
        </p:blipFill>
        <p:spPr bwMode="auto">
          <a:xfrm>
            <a:off x="0" y="5408613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78093" name="Rectangle 1037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741488" y="1804988"/>
            <a:ext cx="4533900" cy="1079500"/>
          </a:xfrm>
        </p:spPr>
        <p:txBody>
          <a:bodyPr lIns="91440" rIns="91440"/>
          <a:lstStyle>
            <a:lvl1pPr>
              <a:defRPr sz="2900">
                <a:latin typeface="Calibri" pitchFamily="34" charset="0"/>
              </a:defRPr>
            </a:lvl1pPr>
          </a:lstStyle>
          <a:p>
            <a:r>
              <a:rPr lang="en-GB" dirty="0"/>
              <a:t>Enter Title Here</a:t>
            </a:r>
          </a:p>
        </p:txBody>
      </p:sp>
      <p:sp>
        <p:nvSpPr>
          <p:cNvPr id="2478102" name="Rectangle 1046"/>
          <p:cNvSpPr>
            <a:spLocks noGrp="1" noChangeArrowheads="1"/>
          </p:cNvSpPr>
          <p:nvPr>
            <p:ph type="subTitle" sz="quarter" idx="1"/>
          </p:nvPr>
        </p:nvSpPr>
        <p:spPr bwMode="blackWhite">
          <a:xfrm>
            <a:off x="1736685" y="3518520"/>
            <a:ext cx="4495800" cy="990600"/>
          </a:xfrm>
          <a:ln w="12700"/>
        </p:spPr>
        <p:txBody>
          <a:bodyPr/>
          <a:lstStyle>
            <a:lvl1pPr marL="0" indent="0">
              <a:defRPr sz="2800">
                <a:solidFill>
                  <a:srgbClr val="003354"/>
                </a:solidFill>
                <a:latin typeface="Calibri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FAEBC07F-4815-226B-63D3-5572DD57B82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613" y="0"/>
            <a:ext cx="2732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6072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101CAA2-AA61-BDE8-B65A-5D1E10A52CB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39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ED578DA-8108-9A44-2D07-DB9EA7050C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914400"/>
            <a:ext cx="21082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914400"/>
            <a:ext cx="61722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106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6" descr="Logo.jpg">
            <a:extLst>
              <a:ext uri="{FF2B5EF4-FFF2-40B4-BE49-F238E27FC236}">
                <a16:creationId xmlns:a16="http://schemas.microsoft.com/office/drawing/2014/main" id="{CB75F611-CCF5-3260-4A65-721ED33F08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638175"/>
            <a:ext cx="360362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A7E8EB16-F9DB-0893-A2BA-2128F56EC3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31" t="-769" r="9732"/>
          <a:stretch>
            <a:fillRect/>
          </a:stretch>
        </p:blipFill>
        <p:spPr bwMode="auto">
          <a:xfrm>
            <a:off x="0" y="5408613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78093" name="Rectangle 1037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741488" y="1804988"/>
            <a:ext cx="4533900" cy="1079500"/>
          </a:xfrm>
        </p:spPr>
        <p:txBody>
          <a:bodyPr lIns="91440" rIns="91440"/>
          <a:lstStyle>
            <a:lvl1pPr>
              <a:defRPr sz="2900">
                <a:latin typeface="Calibri" pitchFamily="34" charset="0"/>
              </a:defRPr>
            </a:lvl1pPr>
          </a:lstStyle>
          <a:p>
            <a:r>
              <a:rPr lang="en-GB" dirty="0"/>
              <a:t>Enter Title Here</a:t>
            </a:r>
          </a:p>
        </p:txBody>
      </p:sp>
      <p:sp>
        <p:nvSpPr>
          <p:cNvPr id="2478102" name="Rectangle 1046"/>
          <p:cNvSpPr>
            <a:spLocks noGrp="1" noChangeArrowheads="1"/>
          </p:cNvSpPr>
          <p:nvPr>
            <p:ph type="subTitle" sz="quarter" idx="1"/>
          </p:nvPr>
        </p:nvSpPr>
        <p:spPr bwMode="blackWhite">
          <a:xfrm>
            <a:off x="1736685" y="3518520"/>
            <a:ext cx="4495800" cy="990600"/>
          </a:xfrm>
          <a:ln w="12700"/>
        </p:spPr>
        <p:txBody>
          <a:bodyPr/>
          <a:lstStyle>
            <a:lvl1pPr marL="0" indent="0">
              <a:defRPr sz="2800">
                <a:solidFill>
                  <a:srgbClr val="003354"/>
                </a:solidFill>
                <a:latin typeface="Calibri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8354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F4B6B9-A8AF-9D2D-3A58-9306F0EE9D6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F500D4-BCCB-0D68-662A-BCC91CD9E34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536950" y="6489700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© DR Solicitors 2025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610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95C9EA-220D-1D79-80D8-2B36766A843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623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345E11-B65F-AF66-0226-F708B650AD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052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3B13EF9-AB73-051E-218D-036AB974952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216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01997E-A607-C980-9ABF-E2097E1FA3B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661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057D14-B524-964D-0913-88C760898A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</p:spTree>
    <p:extLst>
      <p:ext uri="{BB962C8B-B14F-4D97-AF65-F5344CB8AC3E}">
        <p14:creationId xmlns:p14="http://schemas.microsoft.com/office/powerpoint/2010/main" val="2563264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36A546-2A03-5AED-420B-FD012A8E89F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675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66F041-EBC6-C818-126F-6607E4E65C2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C452F7-D704-CF7E-26F0-7C9E4C66E9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536950" y="6489700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© DR Solicitors 2025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2183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267362-CDE5-752D-FC25-7B4A92C72C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309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1CEC65-136D-420E-DCEB-B9C77A35B0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6012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5201DB-4A56-A3A2-5EE9-ABC565055D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914400"/>
            <a:ext cx="21082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914400"/>
            <a:ext cx="61722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24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D4DB8A9-12E1-ABAB-284E-4D4EE5B819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42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547C93-6D8F-DF1B-6AE4-58B1CA3B17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81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5C9B738-7267-23AC-7118-FF5BE01F9D0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7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7EF355-FFAE-57E4-2FB3-07147D33CC2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9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11C5BC-150E-4082-635D-9B34841E6F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</p:spTree>
    <p:extLst>
      <p:ext uri="{BB962C8B-B14F-4D97-AF65-F5344CB8AC3E}">
        <p14:creationId xmlns:p14="http://schemas.microsoft.com/office/powerpoint/2010/main" val="261802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7D97352-A2B6-CC2C-22E0-C9AD4A7A8C3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161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A09A2C-6D60-E063-DBB4-E743B0FB9F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092950" y="6465888"/>
            <a:ext cx="1800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400" dirty="0">
                <a:solidFill>
                  <a:srgbClr val="003354"/>
                </a:solidFill>
                <a:latin typeface="Calibri" pitchFamily="34" charset="0"/>
              </a:rPr>
              <a:t>Tel: 01483 511555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90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53">
            <a:extLst>
              <a:ext uri="{FF2B5EF4-FFF2-40B4-BE49-F238E27FC236}">
                <a16:creationId xmlns:a16="http://schemas.microsoft.com/office/drawing/2014/main" id="{06366EBC-DAD3-7702-92DA-830C2E10A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4413" cy="388938"/>
          </a:xfrm>
          <a:prstGeom prst="rect">
            <a:avLst/>
          </a:prstGeom>
          <a:gradFill rotWithShape="1">
            <a:gsLst>
              <a:gs pos="0">
                <a:srgbClr val="0760A4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–"/>
              <a:defRPr/>
            </a:pPr>
            <a:endParaRPr lang="en-US" altLang="en-US" dirty="0"/>
          </a:p>
        </p:txBody>
      </p:sp>
      <p:sp>
        <p:nvSpPr>
          <p:cNvPr id="1027" name="Line 2054">
            <a:extLst>
              <a:ext uri="{FF2B5EF4-FFF2-40B4-BE49-F238E27FC236}">
                <a16:creationId xmlns:a16="http://schemas.microsoft.com/office/drawing/2014/main" id="{FE28AE1F-2344-E769-B562-CCF63B9FC05D}"/>
              </a:ext>
            </a:extLst>
          </p:cNvPr>
          <p:cNvSpPr>
            <a:spLocks noChangeShapeType="1"/>
          </p:cNvSpPr>
          <p:nvPr/>
        </p:nvSpPr>
        <p:spPr bwMode="gray">
          <a:xfrm>
            <a:off x="457200" y="0"/>
            <a:ext cx="0" cy="48101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28" name="Line 2055">
            <a:extLst>
              <a:ext uri="{FF2B5EF4-FFF2-40B4-BE49-F238E27FC236}">
                <a16:creationId xmlns:a16="http://schemas.microsoft.com/office/drawing/2014/main" id="{EC0E0E73-8468-70F3-8059-BB55EAD805A9}"/>
              </a:ext>
            </a:extLst>
          </p:cNvPr>
          <p:cNvSpPr>
            <a:spLocks noChangeShapeType="1"/>
          </p:cNvSpPr>
          <p:nvPr/>
        </p:nvSpPr>
        <p:spPr bwMode="gray">
          <a:xfrm>
            <a:off x="914400" y="0"/>
            <a:ext cx="0" cy="471488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29" name="Line 2056">
            <a:extLst>
              <a:ext uri="{FF2B5EF4-FFF2-40B4-BE49-F238E27FC236}">
                <a16:creationId xmlns:a16="http://schemas.microsoft.com/office/drawing/2014/main" id="{CEF0E74A-0644-A22B-4041-3287DD18FBC1}"/>
              </a:ext>
            </a:extLst>
          </p:cNvPr>
          <p:cNvSpPr>
            <a:spLocks noChangeShapeType="1"/>
          </p:cNvSpPr>
          <p:nvPr/>
        </p:nvSpPr>
        <p:spPr bwMode="gray">
          <a:xfrm>
            <a:off x="1371600" y="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0" name="Line 2057">
            <a:extLst>
              <a:ext uri="{FF2B5EF4-FFF2-40B4-BE49-F238E27FC236}">
                <a16:creationId xmlns:a16="http://schemas.microsoft.com/office/drawing/2014/main" id="{5ACCEB25-A4C3-D564-E59B-85D57DB99EFD}"/>
              </a:ext>
            </a:extLst>
          </p:cNvPr>
          <p:cNvSpPr>
            <a:spLocks noChangeShapeType="1"/>
          </p:cNvSpPr>
          <p:nvPr/>
        </p:nvSpPr>
        <p:spPr bwMode="gray">
          <a:xfrm>
            <a:off x="1828800" y="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1" name="Rectangle 2065">
            <a:extLst>
              <a:ext uri="{FF2B5EF4-FFF2-40B4-BE49-F238E27FC236}">
                <a16:creationId xmlns:a16="http://schemas.microsoft.com/office/drawing/2014/main" id="{4071466E-7397-7C48-AF6D-BFA7FEB21B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914400"/>
            <a:ext cx="843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Header text</a:t>
            </a:r>
          </a:p>
        </p:txBody>
      </p:sp>
      <p:sp>
        <p:nvSpPr>
          <p:cNvPr id="1032" name="Line 2067">
            <a:extLst>
              <a:ext uri="{FF2B5EF4-FFF2-40B4-BE49-F238E27FC236}">
                <a16:creationId xmlns:a16="http://schemas.microsoft.com/office/drawing/2014/main" id="{24EAD8B7-9DAB-7166-257D-21304193F34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" y="1484313"/>
            <a:ext cx="8423275" cy="0"/>
          </a:xfrm>
          <a:prstGeom prst="line">
            <a:avLst/>
          </a:prstGeom>
          <a:noFill/>
          <a:ln w="25400">
            <a:solidFill>
              <a:srgbClr val="EFA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 dirty="0"/>
          </a:p>
        </p:txBody>
      </p:sp>
      <p:sp>
        <p:nvSpPr>
          <p:cNvPr id="1033" name="Rectangle 2082">
            <a:extLst>
              <a:ext uri="{FF2B5EF4-FFF2-40B4-BE49-F238E27FC236}">
                <a16:creationId xmlns:a16="http://schemas.microsoft.com/office/drawing/2014/main" id="{10CFB4C8-5AC9-FD6D-DF32-E5032014B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69063"/>
            <a:ext cx="2284413" cy="388937"/>
          </a:xfrm>
          <a:prstGeom prst="rect">
            <a:avLst/>
          </a:prstGeom>
          <a:gradFill rotWithShape="1">
            <a:gsLst>
              <a:gs pos="0">
                <a:srgbClr val="EFA000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–"/>
              <a:defRPr/>
            </a:pPr>
            <a:endParaRPr lang="en-US" altLang="en-US" dirty="0"/>
          </a:p>
        </p:txBody>
      </p:sp>
      <p:sp>
        <p:nvSpPr>
          <p:cNvPr id="1034" name="Line 2083">
            <a:extLst>
              <a:ext uri="{FF2B5EF4-FFF2-40B4-BE49-F238E27FC236}">
                <a16:creationId xmlns:a16="http://schemas.microsoft.com/office/drawing/2014/main" id="{5BEC7403-00E1-DA21-78DB-3DD708F1B488}"/>
              </a:ext>
            </a:extLst>
          </p:cNvPr>
          <p:cNvSpPr>
            <a:spLocks noChangeShapeType="1"/>
          </p:cNvSpPr>
          <p:nvPr/>
        </p:nvSpPr>
        <p:spPr bwMode="gray">
          <a:xfrm>
            <a:off x="457200" y="6375400"/>
            <a:ext cx="0" cy="48101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5" name="Line 2084">
            <a:extLst>
              <a:ext uri="{FF2B5EF4-FFF2-40B4-BE49-F238E27FC236}">
                <a16:creationId xmlns:a16="http://schemas.microsoft.com/office/drawing/2014/main" id="{E170A54E-B0ED-3946-B499-D91BB61A5518}"/>
              </a:ext>
            </a:extLst>
          </p:cNvPr>
          <p:cNvSpPr>
            <a:spLocks noChangeShapeType="1"/>
          </p:cNvSpPr>
          <p:nvPr/>
        </p:nvSpPr>
        <p:spPr bwMode="gray">
          <a:xfrm>
            <a:off x="914400" y="6384925"/>
            <a:ext cx="0" cy="471488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6" name="Line 2085">
            <a:extLst>
              <a:ext uri="{FF2B5EF4-FFF2-40B4-BE49-F238E27FC236}">
                <a16:creationId xmlns:a16="http://schemas.microsoft.com/office/drawing/2014/main" id="{48B78715-5124-E1A3-B24A-132A12D3362E}"/>
              </a:ext>
            </a:extLst>
          </p:cNvPr>
          <p:cNvSpPr>
            <a:spLocks noChangeShapeType="1"/>
          </p:cNvSpPr>
          <p:nvPr/>
        </p:nvSpPr>
        <p:spPr bwMode="gray">
          <a:xfrm>
            <a:off x="1371600" y="639445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7" name="Line 2086">
            <a:extLst>
              <a:ext uri="{FF2B5EF4-FFF2-40B4-BE49-F238E27FC236}">
                <a16:creationId xmlns:a16="http://schemas.microsoft.com/office/drawing/2014/main" id="{448C64BF-BEB6-FD05-B713-4190A05612D5}"/>
              </a:ext>
            </a:extLst>
          </p:cNvPr>
          <p:cNvSpPr>
            <a:spLocks noChangeShapeType="1"/>
          </p:cNvSpPr>
          <p:nvPr/>
        </p:nvSpPr>
        <p:spPr bwMode="gray">
          <a:xfrm>
            <a:off x="1828800" y="639445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8" name="Rectangle 2093">
            <a:extLst>
              <a:ext uri="{FF2B5EF4-FFF2-40B4-BE49-F238E27FC236}">
                <a16:creationId xmlns:a16="http://schemas.microsoft.com/office/drawing/2014/main" id="{7D1FE42A-49F8-50E2-E56B-B1A62E6102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440961C0-0F85-45FD-19B0-7B681EAE77B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613" y="0"/>
            <a:ext cx="2732087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182" r:id="rId1"/>
    <p:sldLayoutId id="2147486183" r:id="rId2"/>
    <p:sldLayoutId id="2147486184" r:id="rId3"/>
    <p:sldLayoutId id="2147486185" r:id="rId4"/>
    <p:sldLayoutId id="2147486186" r:id="rId5"/>
    <p:sldLayoutId id="2147486187" r:id="rId6"/>
    <p:sldLayoutId id="2147486188" r:id="rId7"/>
    <p:sldLayoutId id="2147486189" r:id="rId8"/>
    <p:sldLayoutId id="2147486190" r:id="rId9"/>
    <p:sldLayoutId id="2147486191" r:id="rId10"/>
    <p:sldLayoutId id="21474861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285750" indent="-1841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Calibri" pitchFamily="34" charset="0"/>
        </a:defRPr>
      </a:lvl2pPr>
      <a:lvl3pPr marL="673100" indent="-1936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Calibri" pitchFamily="34" charset="0"/>
        </a:defRPr>
      </a:lvl3pPr>
      <a:lvl4pPr marL="1054100" indent="-1936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Calibri" pitchFamily="34" charset="0"/>
        </a:defRPr>
      </a:lvl4pPr>
      <a:lvl5pPr marL="1435100" indent="-1952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Calibri" pitchFamily="34" charset="0"/>
        </a:defRPr>
      </a:lvl5pPr>
      <a:lvl6pPr marL="18923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6pPr>
      <a:lvl7pPr marL="23495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7pPr>
      <a:lvl8pPr marL="28067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8pPr>
      <a:lvl9pPr marL="32639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53">
            <a:extLst>
              <a:ext uri="{FF2B5EF4-FFF2-40B4-BE49-F238E27FC236}">
                <a16:creationId xmlns:a16="http://schemas.microsoft.com/office/drawing/2014/main" id="{DB88672A-BD5C-9865-AB6E-070F50F32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84413" cy="388938"/>
          </a:xfrm>
          <a:prstGeom prst="rect">
            <a:avLst/>
          </a:prstGeom>
          <a:gradFill rotWithShape="1">
            <a:gsLst>
              <a:gs pos="0">
                <a:srgbClr val="0760A4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–"/>
              <a:defRPr/>
            </a:pPr>
            <a:endParaRPr lang="en-US" altLang="en-US" dirty="0"/>
          </a:p>
        </p:txBody>
      </p:sp>
      <p:sp>
        <p:nvSpPr>
          <p:cNvPr id="1027" name="Line 2054">
            <a:extLst>
              <a:ext uri="{FF2B5EF4-FFF2-40B4-BE49-F238E27FC236}">
                <a16:creationId xmlns:a16="http://schemas.microsoft.com/office/drawing/2014/main" id="{5B9340A5-F2FD-D596-7C8F-989D448E5138}"/>
              </a:ext>
            </a:extLst>
          </p:cNvPr>
          <p:cNvSpPr>
            <a:spLocks noChangeShapeType="1"/>
          </p:cNvSpPr>
          <p:nvPr/>
        </p:nvSpPr>
        <p:spPr bwMode="gray">
          <a:xfrm>
            <a:off x="457200" y="0"/>
            <a:ext cx="0" cy="48101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28" name="Line 2055">
            <a:extLst>
              <a:ext uri="{FF2B5EF4-FFF2-40B4-BE49-F238E27FC236}">
                <a16:creationId xmlns:a16="http://schemas.microsoft.com/office/drawing/2014/main" id="{8DF5D5EE-E9E4-69FC-B2D2-B28B238B0883}"/>
              </a:ext>
            </a:extLst>
          </p:cNvPr>
          <p:cNvSpPr>
            <a:spLocks noChangeShapeType="1"/>
          </p:cNvSpPr>
          <p:nvPr/>
        </p:nvSpPr>
        <p:spPr bwMode="gray">
          <a:xfrm>
            <a:off x="914400" y="0"/>
            <a:ext cx="0" cy="471488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29" name="Line 2056">
            <a:extLst>
              <a:ext uri="{FF2B5EF4-FFF2-40B4-BE49-F238E27FC236}">
                <a16:creationId xmlns:a16="http://schemas.microsoft.com/office/drawing/2014/main" id="{1331646E-BC41-5D5F-6F20-5E79F7125A90}"/>
              </a:ext>
            </a:extLst>
          </p:cNvPr>
          <p:cNvSpPr>
            <a:spLocks noChangeShapeType="1"/>
          </p:cNvSpPr>
          <p:nvPr/>
        </p:nvSpPr>
        <p:spPr bwMode="gray">
          <a:xfrm>
            <a:off x="1371600" y="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0" name="Line 2057">
            <a:extLst>
              <a:ext uri="{FF2B5EF4-FFF2-40B4-BE49-F238E27FC236}">
                <a16:creationId xmlns:a16="http://schemas.microsoft.com/office/drawing/2014/main" id="{44FEAEF4-E887-1C54-563B-076D05CEDA01}"/>
              </a:ext>
            </a:extLst>
          </p:cNvPr>
          <p:cNvSpPr>
            <a:spLocks noChangeShapeType="1"/>
          </p:cNvSpPr>
          <p:nvPr/>
        </p:nvSpPr>
        <p:spPr bwMode="gray">
          <a:xfrm>
            <a:off x="1828800" y="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1" name="Rectangle 2065">
            <a:extLst>
              <a:ext uri="{FF2B5EF4-FFF2-40B4-BE49-F238E27FC236}">
                <a16:creationId xmlns:a16="http://schemas.microsoft.com/office/drawing/2014/main" id="{1193DC6C-DD25-3202-740F-F224D65109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914400"/>
            <a:ext cx="843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Header text</a:t>
            </a:r>
          </a:p>
        </p:txBody>
      </p:sp>
      <p:sp>
        <p:nvSpPr>
          <p:cNvPr id="1032" name="Line 2067">
            <a:extLst>
              <a:ext uri="{FF2B5EF4-FFF2-40B4-BE49-F238E27FC236}">
                <a16:creationId xmlns:a16="http://schemas.microsoft.com/office/drawing/2014/main" id="{8A58A0B6-D4EB-2CDE-D834-58712392A7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" y="1484313"/>
            <a:ext cx="8423275" cy="0"/>
          </a:xfrm>
          <a:prstGeom prst="line">
            <a:avLst/>
          </a:prstGeom>
          <a:noFill/>
          <a:ln w="25400">
            <a:solidFill>
              <a:srgbClr val="EFA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GB" dirty="0"/>
          </a:p>
        </p:txBody>
      </p:sp>
      <p:sp>
        <p:nvSpPr>
          <p:cNvPr id="1033" name="Rectangle 2082">
            <a:extLst>
              <a:ext uri="{FF2B5EF4-FFF2-40B4-BE49-F238E27FC236}">
                <a16:creationId xmlns:a16="http://schemas.microsoft.com/office/drawing/2014/main" id="{5F14B2D0-1412-75ED-1A33-FFEAEEA86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69063"/>
            <a:ext cx="2284413" cy="388937"/>
          </a:xfrm>
          <a:prstGeom prst="rect">
            <a:avLst/>
          </a:prstGeom>
          <a:gradFill rotWithShape="1">
            <a:gsLst>
              <a:gs pos="0">
                <a:srgbClr val="EFA000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Tx/>
              <a:buChar char="–"/>
              <a:defRPr/>
            </a:pPr>
            <a:endParaRPr lang="en-US" altLang="en-US" dirty="0"/>
          </a:p>
        </p:txBody>
      </p:sp>
      <p:sp>
        <p:nvSpPr>
          <p:cNvPr id="1034" name="Line 2083">
            <a:extLst>
              <a:ext uri="{FF2B5EF4-FFF2-40B4-BE49-F238E27FC236}">
                <a16:creationId xmlns:a16="http://schemas.microsoft.com/office/drawing/2014/main" id="{18B35AC6-DBA7-F9BE-EAC1-CACCF5673BD0}"/>
              </a:ext>
            </a:extLst>
          </p:cNvPr>
          <p:cNvSpPr>
            <a:spLocks noChangeShapeType="1"/>
          </p:cNvSpPr>
          <p:nvPr/>
        </p:nvSpPr>
        <p:spPr bwMode="gray">
          <a:xfrm>
            <a:off x="457200" y="6375400"/>
            <a:ext cx="0" cy="48101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5" name="Line 2084">
            <a:extLst>
              <a:ext uri="{FF2B5EF4-FFF2-40B4-BE49-F238E27FC236}">
                <a16:creationId xmlns:a16="http://schemas.microsoft.com/office/drawing/2014/main" id="{F93A5BE2-98EC-2660-2904-09DFEED93F3F}"/>
              </a:ext>
            </a:extLst>
          </p:cNvPr>
          <p:cNvSpPr>
            <a:spLocks noChangeShapeType="1"/>
          </p:cNvSpPr>
          <p:nvPr/>
        </p:nvSpPr>
        <p:spPr bwMode="gray">
          <a:xfrm>
            <a:off x="914400" y="6384925"/>
            <a:ext cx="0" cy="471488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6" name="Line 2085">
            <a:extLst>
              <a:ext uri="{FF2B5EF4-FFF2-40B4-BE49-F238E27FC236}">
                <a16:creationId xmlns:a16="http://schemas.microsoft.com/office/drawing/2014/main" id="{4BEEAA70-591A-39A2-F01B-DDA4E848A3BD}"/>
              </a:ext>
            </a:extLst>
          </p:cNvPr>
          <p:cNvSpPr>
            <a:spLocks noChangeShapeType="1"/>
          </p:cNvSpPr>
          <p:nvPr/>
        </p:nvSpPr>
        <p:spPr bwMode="gray">
          <a:xfrm>
            <a:off x="1371600" y="639445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7" name="Line 2086">
            <a:extLst>
              <a:ext uri="{FF2B5EF4-FFF2-40B4-BE49-F238E27FC236}">
                <a16:creationId xmlns:a16="http://schemas.microsoft.com/office/drawing/2014/main" id="{1D157065-41ED-439B-3741-EA7201809A16}"/>
              </a:ext>
            </a:extLst>
          </p:cNvPr>
          <p:cNvSpPr>
            <a:spLocks noChangeShapeType="1"/>
          </p:cNvSpPr>
          <p:nvPr/>
        </p:nvSpPr>
        <p:spPr bwMode="gray">
          <a:xfrm>
            <a:off x="1828800" y="6394450"/>
            <a:ext cx="0" cy="461963"/>
          </a:xfrm>
          <a:prstGeom prst="line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GB" dirty="0"/>
          </a:p>
        </p:txBody>
      </p:sp>
      <p:sp>
        <p:nvSpPr>
          <p:cNvPr id="1038" name="Rectangle 2093">
            <a:extLst>
              <a:ext uri="{FF2B5EF4-FFF2-40B4-BE49-F238E27FC236}">
                <a16:creationId xmlns:a16="http://schemas.microsoft.com/office/drawing/2014/main" id="{02AE83AE-C71C-F2B8-4194-B4097EB01D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1039" name="Picture 15" descr="Logo.jpg">
            <a:extLst>
              <a:ext uri="{FF2B5EF4-FFF2-40B4-BE49-F238E27FC236}">
                <a16:creationId xmlns:a16="http://schemas.microsoft.com/office/drawing/2014/main" id="{DF93ECDD-566C-9C8D-F7F1-4626176B928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650" y="-3175"/>
            <a:ext cx="32004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38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94" r:id="rId1"/>
    <p:sldLayoutId id="2147486195" r:id="rId2"/>
    <p:sldLayoutId id="2147486196" r:id="rId3"/>
    <p:sldLayoutId id="2147486197" r:id="rId4"/>
    <p:sldLayoutId id="2147486198" r:id="rId5"/>
    <p:sldLayoutId id="2147486199" r:id="rId6"/>
    <p:sldLayoutId id="2147486200" r:id="rId7"/>
    <p:sldLayoutId id="2147486201" r:id="rId8"/>
    <p:sldLayoutId id="2147486202" r:id="rId9"/>
    <p:sldLayoutId id="2147486203" r:id="rId10"/>
    <p:sldLayoutId id="214748620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354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285750" indent="-1841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Calibri" pitchFamily="34" charset="0"/>
        </a:defRPr>
      </a:lvl2pPr>
      <a:lvl3pPr marL="673100" indent="-1936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Calibri" pitchFamily="34" charset="0"/>
        </a:defRPr>
      </a:lvl3pPr>
      <a:lvl4pPr marL="1054100" indent="-193675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Calibri" pitchFamily="34" charset="0"/>
        </a:defRPr>
      </a:lvl4pPr>
      <a:lvl5pPr marL="1435100" indent="-1952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Calibri" pitchFamily="34" charset="0"/>
        </a:defRPr>
      </a:lvl5pPr>
      <a:lvl6pPr marL="18923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6pPr>
      <a:lvl7pPr marL="23495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7pPr>
      <a:lvl8pPr marL="28067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8pPr>
      <a:lvl9pPr marL="3263900" indent="-195263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177">
            <a:extLst>
              <a:ext uri="{FF2B5EF4-FFF2-40B4-BE49-F238E27FC236}">
                <a16:creationId xmlns:a16="http://schemas.microsoft.com/office/drawing/2014/main" id="{7C746767-D2CC-B948-926C-18F1C92E7EB3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91680" y="4374105"/>
            <a:ext cx="45339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900" b="1" i="0" u="none" strike="noStrike" kern="1200" cap="none" spc="0" normalizeH="0" baseline="0" noProof="0" dirty="0">
              <a:ln>
                <a:noFill/>
              </a:ln>
              <a:solidFill>
                <a:srgbClr val="5378B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363" name="Rectangle 7184">
            <a:extLst>
              <a:ext uri="{FF2B5EF4-FFF2-40B4-BE49-F238E27FC236}">
                <a16:creationId xmlns:a16="http://schemas.microsoft.com/office/drawing/2014/main" id="{9CAE56DF-F07B-6976-D3B6-376EF3AECC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2038" y="2889250"/>
            <a:ext cx="7515225" cy="768350"/>
          </a:xfrm>
        </p:spPr>
        <p:txBody>
          <a:bodyPr/>
          <a:lstStyle/>
          <a:p>
            <a:pPr eaLnBrk="1" hangingPunct="1"/>
            <a:r>
              <a:rPr lang="en-GB" sz="2800" dirty="0"/>
              <a:t>Employment Law Update Part Two – GP Practices</a:t>
            </a:r>
            <a:endParaRPr lang="en-GB" altLang="en-US" sz="2800" i="1" dirty="0"/>
          </a:p>
        </p:txBody>
      </p:sp>
      <p:sp>
        <p:nvSpPr>
          <p:cNvPr id="5" name="Rectangle 7184">
            <a:extLst>
              <a:ext uri="{FF2B5EF4-FFF2-40B4-BE49-F238E27FC236}">
                <a16:creationId xmlns:a16="http://schemas.microsoft.com/office/drawing/2014/main" id="{62F1D58D-9940-402D-D792-E2D159EC1CB6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062038" y="4147537"/>
            <a:ext cx="3941762" cy="76835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003354"/>
                </a:solidFill>
                <a:latin typeface="Calibri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Jane Crosby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j.crosby@drsolicitors.com</a:t>
            </a:r>
          </a:p>
        </p:txBody>
      </p:sp>
      <p:sp>
        <p:nvSpPr>
          <p:cNvPr id="2" name="Rectangle 7184">
            <a:extLst>
              <a:ext uri="{FF2B5EF4-FFF2-40B4-BE49-F238E27FC236}">
                <a16:creationId xmlns:a16="http://schemas.microsoft.com/office/drawing/2014/main" id="{6536F64F-6F0C-D505-C747-46EF294A26A4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5156200" y="4147537"/>
            <a:ext cx="3941762" cy="76835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rgbClr val="003354"/>
                </a:solidFill>
                <a:latin typeface="Calibri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3354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Elizabeth Duan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e.duan@drsolicitors.com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Practical Impact for GP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FTC expiry likely to require fair reason and formal process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Applies to short-term roles (6–12 months)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Higher risk for repeated renewals and ongoing roles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Regular patterns may trigger guaranteed hours rights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Use FTCs only where genuinely temporary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Plan ahead and avoid last-minute contract endings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Prepare to offer permanent roles where appropriate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Trade Union Reforms – ERA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Stronger statutory trade union access rights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Easier union recognition and electronic balloting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Increased likelihood of union engagement in GP/PCN settings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Greater scrutiny of employer decision-making and consultation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Need for consistent HR processes and documentation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Manager training on handling union interactions essential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Trade Unions – Practical Impact for GP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Increased likelihood of union engagement in disputes and restructures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Greater emphasis on consultation and collective processes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Risk of collective grievances and coordinated action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Importance of clear communication and documentation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Need for consistent treatment across staff groups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Early engagement reduces risk of escalation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Pregnancy &amp; Maternity – ERA 2025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Strengthened protections against dismissal during pregnancy and maternity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Dismissal in non-redundancy situations likely to be heavily restricted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Extended protection period beyond maternity leave (expected)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Greater tribunal scrutiny of employer decision-making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Risk of automatic unfair dismissal and discrimination claims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GP practices: ensure robust processes, documentation and manager training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Bereavement Leave – Changes under ERA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sz="2000" dirty="0">
                <a:latin typeface="Calibri"/>
              </a:rPr>
              <a:t>Expansion of statutory bereavement leave beyond parental bereavement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Likely entitlement to a period of protected leave for close family loss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Day-one right (no qualifying service) expected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Right to time off + potential statutory pay (subject to final regulations)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Protection from detriment or dismissal for taking bereavement leave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Greater flexibility on how leave is taken (not limited to a single block)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Employer obligations: clear policies, sensitive handling, record-keeping</a:t>
            </a:r>
          </a:p>
          <a:p>
            <a:pPr>
              <a:defRPr sz="2400"/>
            </a:pPr>
            <a:r>
              <a:rPr sz="2000" dirty="0">
                <a:latin typeface="Calibri"/>
              </a:rPr>
              <a:t>• GP practices: plan cover arrangements and train managers on compassionate responses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Menopause – Legal Position &amp; Tribunal Scrutiny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lang="en-GB" sz="2400" dirty="0">
                <a:latin typeface="Calibri"/>
              </a:rPr>
              <a:t>	</a:t>
            </a:r>
            <a:r>
              <a:rPr sz="2400" dirty="0">
                <a:latin typeface="Calibri"/>
              </a:rPr>
              <a:t>Merchant v BT plc [2012] – failure to investigate symptoms = sex discrimination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lang="en-GB" sz="2400" dirty="0">
                <a:latin typeface="Calibri"/>
              </a:rPr>
              <a:t>	</a:t>
            </a:r>
            <a:r>
              <a:rPr sz="2400" dirty="0">
                <a:latin typeface="Calibri"/>
              </a:rPr>
              <a:t>Rooney v Leicester City Council [2021] – menopause can be a disability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lang="en-GB" sz="2400" dirty="0">
                <a:latin typeface="Calibri"/>
              </a:rPr>
              <a:t>	</a:t>
            </a:r>
            <a:r>
              <a:rPr sz="2400" dirty="0">
                <a:latin typeface="Calibri"/>
              </a:rPr>
              <a:t>Legal risks: sex discrimination, disability discrimination, harassment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lang="en-GB" sz="2400" dirty="0">
                <a:latin typeface="Calibri"/>
              </a:rPr>
              <a:t>	</a:t>
            </a:r>
            <a:r>
              <a:rPr sz="2400" dirty="0">
                <a:latin typeface="Calibri"/>
              </a:rPr>
              <a:t>Employee protections: fair treatment and reasonable adjustments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lang="en-GB" sz="2400" dirty="0">
                <a:latin typeface="Calibri"/>
              </a:rPr>
              <a:t>	</a:t>
            </a:r>
            <a:r>
              <a:rPr sz="2400" dirty="0">
                <a:latin typeface="Calibri"/>
              </a:rPr>
              <a:t>Tribunals increasingly scrutinising menopause-related decisions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Menopause – Practical Impact in GP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Rigid absence triggers without flexibility = high risk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Performance issues must consider underlying health factors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Employees may be reluctant to disclose symptoms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Adjustments: flexible working, workload changes, environment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Train managers and adopt supportive, individualised approach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Risk Scenarios for GP Practices (ERA 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Regular locum treated as casual but working consistent weekly sessions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Fixed-term contract ends at 6–12 months without consultation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Rolling FTCs used for ongoing admin or nursing roles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Last-minute cancellation of shifts without compensation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Pregnant employee dismissed or managed without robust evidence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Failure to consider menopause in absence or performance processes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Applying rigid sickness triggers without discretion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Changes to terms without proper consultation (fire and rehire risk)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Collective issues escalated via trade unions or PCNs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sz="2000" dirty="0">
                <a:latin typeface="Calibri"/>
              </a:rPr>
              <a:t>Lack of documentation to support decisions challenged at tribunal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Questions &amp;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Any questions?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Contact us for further advice and support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BBA71A-0E17-0751-5548-CD27681EB9AC}"/>
              </a:ext>
            </a:extLst>
          </p:cNvPr>
          <p:cNvSpPr txBox="1"/>
          <p:nvPr/>
        </p:nvSpPr>
        <p:spPr>
          <a:xfrm>
            <a:off x="685800" y="2843935"/>
            <a:ext cx="61722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Elizabeth Duan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e.duan@drsolicitors.com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69184B-6E78-2E91-0844-CD1AE09DA794}"/>
              </a:ext>
            </a:extLst>
          </p:cNvPr>
          <p:cNvSpPr txBox="1"/>
          <p:nvPr/>
        </p:nvSpPr>
        <p:spPr>
          <a:xfrm>
            <a:off x="3896924" y="2843936"/>
            <a:ext cx="29610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Jane Crosby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3354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j.crosby@drsolicitors.com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777F8AB-93A2-CD22-7CF2-9F69563AC6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DR Solicitors Services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F981D7E-441E-03C9-E0BD-50D598C84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5475" y="1673225"/>
            <a:ext cx="7816850" cy="661988"/>
          </a:xfrm>
        </p:spPr>
        <p:txBody>
          <a:bodyPr/>
          <a:lstStyle/>
          <a:p>
            <a:pPr marL="0" indent="0" eaLnBrk="1" hangingPunct="1"/>
            <a:r>
              <a:rPr lang="en-GB" altLang="en-US" sz="2000" dirty="0"/>
              <a:t>Our </a:t>
            </a:r>
            <a:r>
              <a:rPr lang="en-GB" altLang="en-US" sz="2000" b="1" dirty="0"/>
              <a:t>award-winning</a:t>
            </a:r>
            <a:r>
              <a:rPr lang="en-GB" altLang="en-US" sz="2000" dirty="0"/>
              <a:t> expertise is associated with all areas of law required to run a professional healthcare provider. Our recent work includes:</a:t>
            </a:r>
          </a:p>
          <a:p>
            <a:pPr marL="0" indent="0" eaLnBrk="1" hangingPunct="1"/>
            <a:endParaRPr lang="en-US" altLang="en-US" sz="2000" dirty="0"/>
          </a:p>
        </p:txBody>
      </p:sp>
      <p:sp>
        <p:nvSpPr>
          <p:cNvPr id="6" name="Round Diagonal Corner Rectangle 5">
            <a:extLst>
              <a:ext uri="{FF2B5EF4-FFF2-40B4-BE49-F238E27FC236}">
                <a16:creationId xmlns:a16="http://schemas.microsoft.com/office/drawing/2014/main" id="{37859E0C-D5EE-AD18-F374-2F434A535162}"/>
              </a:ext>
            </a:extLst>
          </p:cNvPr>
          <p:cNvSpPr/>
          <p:nvPr/>
        </p:nvSpPr>
        <p:spPr bwMode="auto">
          <a:xfrm rot="5400000">
            <a:off x="1354144" y="1741313"/>
            <a:ext cx="630070" cy="211523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1004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0" tIns="0" rIns="108000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Partnership</a:t>
            </a:r>
          </a:p>
        </p:txBody>
      </p:sp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9AE2AE35-182C-59E0-6A72-0DB39A3DC54C}"/>
              </a:ext>
            </a:extLst>
          </p:cNvPr>
          <p:cNvSpPr/>
          <p:nvPr/>
        </p:nvSpPr>
        <p:spPr bwMode="auto">
          <a:xfrm rot="5400000">
            <a:off x="1354144" y="2506397"/>
            <a:ext cx="630070" cy="211523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EFA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0" tIns="0" rIns="108000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Property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ound Diagonal Corner Rectangle 7">
            <a:extLst>
              <a:ext uri="{FF2B5EF4-FFF2-40B4-BE49-F238E27FC236}">
                <a16:creationId xmlns:a16="http://schemas.microsoft.com/office/drawing/2014/main" id="{B7585B0F-DF3A-0854-5141-852D69CBCE0F}"/>
              </a:ext>
            </a:extLst>
          </p:cNvPr>
          <p:cNvSpPr/>
          <p:nvPr/>
        </p:nvSpPr>
        <p:spPr bwMode="auto">
          <a:xfrm rot="5400000">
            <a:off x="1354144" y="3271481"/>
            <a:ext cx="630070" cy="211523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A1AA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0" tIns="0" rIns="108000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NHS Commercial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C8BC349B-1BBF-C915-9E94-B18F9606EED4}"/>
              </a:ext>
            </a:extLst>
          </p:cNvPr>
          <p:cNvSpPr/>
          <p:nvPr/>
        </p:nvSpPr>
        <p:spPr bwMode="auto">
          <a:xfrm rot="5400000">
            <a:off x="1354144" y="4036565"/>
            <a:ext cx="630070" cy="211523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00A4C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0" tIns="0" rIns="108000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Employment</a:t>
            </a:r>
          </a:p>
        </p:txBody>
      </p:sp>
      <p:sp>
        <p:nvSpPr>
          <p:cNvPr id="10" name="Round Diagonal Corner Rectangle 9">
            <a:extLst>
              <a:ext uri="{FF2B5EF4-FFF2-40B4-BE49-F238E27FC236}">
                <a16:creationId xmlns:a16="http://schemas.microsoft.com/office/drawing/2014/main" id="{5DB6BC01-F9CC-4F98-0878-AC9CCDF04AB6}"/>
              </a:ext>
            </a:extLst>
          </p:cNvPr>
          <p:cNvSpPr/>
          <p:nvPr/>
        </p:nvSpPr>
        <p:spPr bwMode="auto">
          <a:xfrm rot="5400000">
            <a:off x="1354145" y="4801651"/>
            <a:ext cx="630070" cy="2115237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0760A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lIns="0" tIns="0" rIns="108000" bIns="0" anchor="b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Disputes</a:t>
            </a:r>
          </a:p>
        </p:txBody>
      </p:sp>
      <p:sp>
        <p:nvSpPr>
          <p:cNvPr id="12" name="Round Diagonal Corner Rectangle 11">
            <a:extLst>
              <a:ext uri="{FF2B5EF4-FFF2-40B4-BE49-F238E27FC236}">
                <a16:creationId xmlns:a16="http://schemas.microsoft.com/office/drawing/2014/main" id="{B229ABF8-36F6-7960-8576-59DEABAF3074}"/>
              </a:ext>
            </a:extLst>
          </p:cNvPr>
          <p:cNvSpPr/>
          <p:nvPr/>
        </p:nvSpPr>
        <p:spPr bwMode="auto">
          <a:xfrm rot="5400000">
            <a:off x="5382091" y="233647"/>
            <a:ext cx="630070" cy="5130567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" cap="flat" cmpd="sng" algn="ctr">
            <a:solidFill>
              <a:srgbClr val="C100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anchor="b"/>
          <a:lstStyle/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Partnership deeds</a:t>
            </a:r>
          </a:p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Super-partnerships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ound Diagonal Corner Rectangle 12">
            <a:extLst>
              <a:ext uri="{FF2B5EF4-FFF2-40B4-BE49-F238E27FC236}">
                <a16:creationId xmlns:a16="http://schemas.microsoft.com/office/drawing/2014/main" id="{A5A6203C-7E34-A933-B67D-523036E2012B}"/>
              </a:ext>
            </a:extLst>
          </p:cNvPr>
          <p:cNvSpPr/>
          <p:nvPr/>
        </p:nvSpPr>
        <p:spPr bwMode="auto">
          <a:xfrm rot="5400000">
            <a:off x="5382091" y="998731"/>
            <a:ext cx="630070" cy="5130567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" cap="flat" cmpd="sng" algn="ctr">
            <a:solidFill>
              <a:srgbClr val="EFA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anchor="b"/>
          <a:lstStyle/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Surgery developments, purchases &amp; sales</a:t>
            </a:r>
          </a:p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Leasehold negotiations &amp; transfers</a:t>
            </a:r>
          </a:p>
        </p:txBody>
      </p:sp>
      <p:sp>
        <p:nvSpPr>
          <p:cNvPr id="14" name="Round Diagonal Corner Rectangle 13">
            <a:extLst>
              <a:ext uri="{FF2B5EF4-FFF2-40B4-BE49-F238E27FC236}">
                <a16:creationId xmlns:a16="http://schemas.microsoft.com/office/drawing/2014/main" id="{0016DE6D-65B5-64B2-2766-72B482EC5AFB}"/>
              </a:ext>
            </a:extLst>
          </p:cNvPr>
          <p:cNvSpPr/>
          <p:nvPr/>
        </p:nvSpPr>
        <p:spPr bwMode="auto">
          <a:xfrm rot="5400000">
            <a:off x="5382091" y="1763816"/>
            <a:ext cx="630070" cy="5130567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" cap="flat" cmpd="sng" algn="ctr">
            <a:solidFill>
              <a:srgbClr val="A1A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anchor="b"/>
          <a:lstStyle/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GMS, PMS, APMS, NHS negotiation &amp; disputes</a:t>
            </a:r>
          </a:p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PCNs &amp; Federations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Round Diagonal Corner Rectangle 14">
            <a:extLst>
              <a:ext uri="{FF2B5EF4-FFF2-40B4-BE49-F238E27FC236}">
                <a16:creationId xmlns:a16="http://schemas.microsoft.com/office/drawing/2014/main" id="{18DD356C-66BA-7EB2-81FB-4C21198A8439}"/>
              </a:ext>
            </a:extLst>
          </p:cNvPr>
          <p:cNvSpPr/>
          <p:nvPr/>
        </p:nvSpPr>
        <p:spPr bwMode="auto">
          <a:xfrm rot="5400000">
            <a:off x="5382091" y="2528901"/>
            <a:ext cx="630070" cy="5130567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" cap="flat" cmpd="sng" algn="ctr">
            <a:solidFill>
              <a:srgbClr val="00A4C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anchor="b"/>
          <a:lstStyle/>
          <a:p>
            <a:pPr marL="117475" marR="0" lvl="0" indent="-11747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Clinical &amp; non-clinical employment contracts</a:t>
            </a:r>
          </a:p>
          <a:p>
            <a:pPr marL="117475" marR="0" lvl="0" indent="-11747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Business reorganisations</a:t>
            </a:r>
          </a:p>
        </p:txBody>
      </p:sp>
      <p:sp>
        <p:nvSpPr>
          <p:cNvPr id="16" name="Round Diagonal Corner Rectangle 15">
            <a:extLst>
              <a:ext uri="{FF2B5EF4-FFF2-40B4-BE49-F238E27FC236}">
                <a16:creationId xmlns:a16="http://schemas.microsoft.com/office/drawing/2014/main" id="{06FD778E-B763-D409-4E6B-BDB25BD3D9EC}"/>
              </a:ext>
            </a:extLst>
          </p:cNvPr>
          <p:cNvSpPr/>
          <p:nvPr/>
        </p:nvSpPr>
        <p:spPr bwMode="auto">
          <a:xfrm rot="5400000">
            <a:off x="5382091" y="3293985"/>
            <a:ext cx="630070" cy="5130567"/>
          </a:xfrm>
          <a:prstGeom prst="round2DiagRect">
            <a:avLst>
              <a:gd name="adj1" fmla="val 50000"/>
              <a:gd name="adj2" fmla="val 0"/>
            </a:avLst>
          </a:prstGeom>
          <a:noFill/>
          <a:ln w="3175" cap="flat" cmpd="sng" algn="ctr">
            <a:solidFill>
              <a:srgbClr val="0760A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0" anchor="b"/>
          <a:lstStyle/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Partnership &amp; contractual disputes &amp; litigation</a:t>
            </a:r>
          </a:p>
          <a:p>
            <a:pPr marL="133350" marR="0" lvl="0" indent="-1333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78B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Employment tribunals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5C38DBA-D57F-A225-6538-D65A2FF96A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Speaker Profiles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E8A993D-B402-8441-F66C-91D6B51E7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722438"/>
            <a:ext cx="87312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spcBef>
                <a:spcPct val="20000"/>
              </a:spcBef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66725" indent="-365125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3925" indent="-365125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  <a:p>
            <a:pPr marL="466725" marR="0" lvl="1" indent="-3651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378B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GB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9461" name="Picture 2">
            <a:extLst>
              <a:ext uri="{FF2B5EF4-FFF2-40B4-BE49-F238E27FC236}">
                <a16:creationId xmlns:a16="http://schemas.microsoft.com/office/drawing/2014/main" id="{A419494B-9D80-30F3-B958-FC73266A9D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3795840"/>
            <a:ext cx="13081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BFBE50-36D5-B43C-2374-D94868D1D81F}"/>
              </a:ext>
            </a:extLst>
          </p:cNvPr>
          <p:cNvSpPr txBox="1"/>
          <p:nvPr/>
        </p:nvSpPr>
        <p:spPr>
          <a:xfrm>
            <a:off x="2046288" y="1516634"/>
            <a:ext cx="6723062" cy="246836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720000" marR="0" lvl="1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2075" marR="0" lvl="1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Jane Crosby</a:t>
            </a:r>
          </a:p>
          <a:p>
            <a:pPr marL="377825" marR="0" lvl="1" indent="-2857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 years of experience in dealing with commercial litigation and employment law matters</a:t>
            </a:r>
          </a:p>
          <a:p>
            <a:pPr marL="377825" marR="0" lvl="1" indent="-2857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strong track record of successfully pursuing and defending actions of varying complexity</a:t>
            </a:r>
          </a:p>
          <a:p>
            <a:pPr marL="377825" marR="0" lvl="1" indent="-2857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Familiar with all forms of alternative dispute resolution</a:t>
            </a:r>
          </a:p>
          <a:p>
            <a:pPr marL="377825" marR="0" lvl="1" indent="-285750" algn="l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Quoted in national newspapers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F9568E-5AE7-39CA-6A1E-24597B66437F}"/>
              </a:ext>
            </a:extLst>
          </p:cNvPr>
          <p:cNvSpPr txBox="1"/>
          <p:nvPr/>
        </p:nvSpPr>
        <p:spPr>
          <a:xfrm>
            <a:off x="2046288" y="3929190"/>
            <a:ext cx="6723062" cy="1127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92075" marR="0" lvl="1" indent="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Elizabeth Duan</a:t>
            </a:r>
          </a:p>
          <a:p>
            <a:pPr marL="377825" marR="0" lvl="1" indent="-28575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Legal Director at DR Solicitors </a:t>
            </a:r>
          </a:p>
          <a:p>
            <a:pPr marL="377825" marR="0" lvl="1" indent="-28575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Commercial property solicitor with over 10 years experience </a:t>
            </a:r>
          </a:p>
          <a:p>
            <a:pPr marL="377825" marR="0" lvl="1" indent="-28575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Specialist in primary care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3880D3-9533-FA5A-A083-48D86B11C4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" y="1823022"/>
            <a:ext cx="1257300" cy="1257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defRPr sz="2400"/>
            </a:pPr>
            <a:r>
              <a:rPr sz="2400" dirty="0">
                <a:latin typeface="Calibri"/>
              </a:rPr>
              <a:t>• </a:t>
            </a:r>
            <a:r>
              <a:rPr lang="en-GB" sz="2400" dirty="0">
                <a:latin typeface="Calibri"/>
              </a:rPr>
              <a:t>Reminder</a:t>
            </a:r>
            <a:r>
              <a:rPr sz="2400" dirty="0">
                <a:latin typeface="Calibri"/>
              </a:rPr>
              <a:t> of key Employment Rights Act 2025 changes</a:t>
            </a:r>
          </a:p>
          <a:p>
            <a:pPr marL="0" indent="0">
              <a:defRPr sz="2400"/>
            </a:pPr>
            <a:r>
              <a:rPr sz="2400" dirty="0">
                <a:latin typeface="Calibri"/>
              </a:rPr>
              <a:t>• Zero-hours contracts – reforms and GP impact</a:t>
            </a:r>
          </a:p>
          <a:p>
            <a:pPr marL="0" indent="0">
              <a:defRPr sz="2400"/>
            </a:pPr>
            <a:r>
              <a:rPr sz="2400" dirty="0">
                <a:latin typeface="Calibri"/>
              </a:rPr>
              <a:t>• Fixed-term contracts – risk and practical implications</a:t>
            </a:r>
          </a:p>
          <a:p>
            <a:pPr marL="0" indent="0">
              <a:defRPr sz="2400"/>
            </a:pPr>
            <a:r>
              <a:rPr sz="2400" dirty="0">
                <a:latin typeface="Calibri"/>
              </a:rPr>
              <a:t>• Trade union developments and employer obligations</a:t>
            </a:r>
          </a:p>
          <a:p>
            <a:pPr marL="0" indent="0">
              <a:defRPr sz="2400"/>
            </a:pPr>
            <a:r>
              <a:rPr sz="2400" dirty="0">
                <a:latin typeface="Calibri"/>
              </a:rPr>
              <a:t>• Bereavement leave – new rights and responsibilities</a:t>
            </a:r>
          </a:p>
          <a:p>
            <a:pPr marL="0" indent="0">
              <a:defRPr sz="2400"/>
            </a:pPr>
            <a:r>
              <a:rPr sz="2400" dirty="0">
                <a:latin typeface="Calibri"/>
              </a:rPr>
              <a:t>• Menopause – tribunal risk and best practice</a:t>
            </a:r>
          </a:p>
          <a:p>
            <a:pPr marL="0" indent="0">
              <a:defRPr sz="2400"/>
            </a:pPr>
            <a:r>
              <a:rPr sz="2400" dirty="0">
                <a:latin typeface="Calibri"/>
              </a:rPr>
              <a:t>• Questions &amp; discussion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Reminder of  Changes Expected – October 2026/2027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</a:t>
            </a:r>
            <a:r>
              <a:rPr sz="1800" dirty="0">
                <a:latin typeface="Calibri"/>
              </a:rPr>
              <a:t>Fire-and-rehire heavily restricted – permitted only in exceptional cases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Enhanced duty to prevent third-party harassment (Oct 2026)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Tribunal claim time limits likely extended (e.g. 3 to 6 months)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Stronger protections for zero-hours and casual workers (2027) – right to</a:t>
            </a:r>
            <a:r>
              <a:rPr lang="en-GB" sz="1800" dirty="0">
                <a:latin typeface="Calibri"/>
              </a:rPr>
              <a:t> </a:t>
            </a:r>
            <a:r>
              <a:rPr sz="1800" dirty="0">
                <a:latin typeface="Calibri"/>
              </a:rPr>
              <a:t>guaranteed work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Cap of unfair dismissal likely to be removed from 1 Jan 2027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Reduced qualifying period for unfair dismissal (Jan 2027)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Regulation of umbrella companies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Changes to statutory flexible working requests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Changes to bereavement leave</a:t>
            </a:r>
          </a:p>
          <a:p>
            <a:pPr>
              <a:defRPr sz="2400"/>
            </a:pPr>
            <a:r>
              <a:rPr sz="1800" dirty="0">
                <a:latin typeface="Calibri"/>
              </a:rPr>
              <a:t>• Increased pregnancy and maternity protections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What are Zero Hours Contracts?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No obligation on employer to provide work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No obligation on individual to accept work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Work offered as and when needed (e.g. locum shifts)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Often labelled self-employed/casual but may be ‘workers’ in law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Entitled to key rights (holiday pay, NMW)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Risk where arrangements become regular in practice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Courts look at reality over labels (e.g. Pimlico Plumbers)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Upcoming Changes (ERA 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Shift towards more predictable and balanced working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Duty to offer guaranteed hours where patterns emerge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Requirement to give reasonable notice of shifts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Compensation for cancelled or changed shifts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Protection from detriment for refusing work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Addresses ‘one-sided flexibility’ in labour market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Consultation 2026 | Likely implementation 2027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Impact on GP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Reduced reliance on long-term ad hoc locum arrangements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Regular locums may trigger guaranteed session obligations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More structured rota planning required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Financial risks (compensation, holiday pay claims)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Greater scrutiny of worker status (reality vs contract)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Need to review workforce model and contracts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400"/>
            </a:pPr>
            <a:r>
              <a:rPr dirty="0"/>
              <a:t>Fixed-Term Contracts – Current Legal Position (GP Practices)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sz="2400" dirty="0">
                <a:latin typeface="Calibri"/>
              </a:rPr>
              <a:t>• Contract ends on a set date or completion of a task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Used for maternity cover, sickness, ARRS roles, short-term demand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Expiry = dismissal in law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Unfair dismissal rights after 2 years’ service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Must show fair reason (redundancy or SOSR)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Consultation and consideration of alternatives required</a:t>
            </a:r>
          </a:p>
          <a:p>
            <a:pPr>
              <a:defRPr sz="2400"/>
            </a:pPr>
            <a:r>
              <a:rPr sz="2400" dirty="0">
                <a:latin typeface="Calibri"/>
              </a:rPr>
              <a:t>• Risk currently limited by 2-year qualifying period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s template">
  <a:themeElements>
    <a:clrScheme name="drs template.pot 9">
      <a:dk1>
        <a:srgbClr val="000000"/>
      </a:dk1>
      <a:lt1>
        <a:srgbClr val="FFFFFF"/>
      </a:lt1>
      <a:dk2>
        <a:srgbClr val="5378B3"/>
      </a:dk2>
      <a:lt2>
        <a:srgbClr val="999999"/>
      </a:lt2>
      <a:accent1>
        <a:srgbClr val="061DC8"/>
      </a:accent1>
      <a:accent2>
        <a:srgbClr val="C7CDFD"/>
      </a:accent2>
      <a:accent3>
        <a:srgbClr val="FFFFFF"/>
      </a:accent3>
      <a:accent4>
        <a:srgbClr val="000000"/>
      </a:accent4>
      <a:accent5>
        <a:srgbClr val="AAABE0"/>
      </a:accent5>
      <a:accent6>
        <a:srgbClr val="B4BAE5"/>
      </a:accent6>
      <a:hlink>
        <a:srgbClr val="669900"/>
      </a:hlink>
      <a:folHlink>
        <a:srgbClr val="8CC800"/>
      </a:folHlink>
    </a:clrScheme>
    <a:fontScheme name="drs template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Char char="–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Char char="–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rs template.po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rs template.po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8">
        <a:dk1>
          <a:srgbClr val="000000"/>
        </a:dk1>
        <a:lt1>
          <a:srgbClr val="FFFFFF"/>
        </a:lt1>
        <a:dk2>
          <a:srgbClr val="5378B3"/>
        </a:dk2>
        <a:lt2>
          <a:srgbClr val="999999"/>
        </a:lt2>
        <a:accent1>
          <a:srgbClr val="061DC8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AAABE0"/>
        </a:accent5>
        <a:accent6>
          <a:srgbClr val="B4BAE5"/>
        </a:accent6>
        <a:hlink>
          <a:srgbClr val="669900"/>
        </a:hlink>
        <a:folHlink>
          <a:srgbClr val="66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9">
        <a:dk1>
          <a:srgbClr val="000000"/>
        </a:dk1>
        <a:lt1>
          <a:srgbClr val="FFFFFF"/>
        </a:lt1>
        <a:dk2>
          <a:srgbClr val="5378B3"/>
        </a:dk2>
        <a:lt2>
          <a:srgbClr val="999999"/>
        </a:lt2>
        <a:accent1>
          <a:srgbClr val="061DC8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AAABE0"/>
        </a:accent5>
        <a:accent6>
          <a:srgbClr val="B4BAE5"/>
        </a:accent6>
        <a:hlink>
          <a:srgbClr val="669900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rs template">
  <a:themeElements>
    <a:clrScheme name="drs template.pot 9">
      <a:dk1>
        <a:srgbClr val="000000"/>
      </a:dk1>
      <a:lt1>
        <a:srgbClr val="FFFFFF"/>
      </a:lt1>
      <a:dk2>
        <a:srgbClr val="5378B3"/>
      </a:dk2>
      <a:lt2>
        <a:srgbClr val="999999"/>
      </a:lt2>
      <a:accent1>
        <a:srgbClr val="061DC8"/>
      </a:accent1>
      <a:accent2>
        <a:srgbClr val="C7CDFD"/>
      </a:accent2>
      <a:accent3>
        <a:srgbClr val="FFFFFF"/>
      </a:accent3>
      <a:accent4>
        <a:srgbClr val="000000"/>
      </a:accent4>
      <a:accent5>
        <a:srgbClr val="AAABE0"/>
      </a:accent5>
      <a:accent6>
        <a:srgbClr val="B4BAE5"/>
      </a:accent6>
      <a:hlink>
        <a:srgbClr val="669900"/>
      </a:hlink>
      <a:folHlink>
        <a:srgbClr val="8CC800"/>
      </a:folHlink>
    </a:clrScheme>
    <a:fontScheme name="drs template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Char char="–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Char char="–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rs template.po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rs template.po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8">
        <a:dk1>
          <a:srgbClr val="000000"/>
        </a:dk1>
        <a:lt1>
          <a:srgbClr val="FFFFFF"/>
        </a:lt1>
        <a:dk2>
          <a:srgbClr val="5378B3"/>
        </a:dk2>
        <a:lt2>
          <a:srgbClr val="999999"/>
        </a:lt2>
        <a:accent1>
          <a:srgbClr val="061DC8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AAABE0"/>
        </a:accent5>
        <a:accent6>
          <a:srgbClr val="B4BAE5"/>
        </a:accent6>
        <a:hlink>
          <a:srgbClr val="669900"/>
        </a:hlink>
        <a:folHlink>
          <a:srgbClr val="66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rs template.pot 9">
        <a:dk1>
          <a:srgbClr val="000000"/>
        </a:dk1>
        <a:lt1>
          <a:srgbClr val="FFFFFF"/>
        </a:lt1>
        <a:dk2>
          <a:srgbClr val="5378B3"/>
        </a:dk2>
        <a:lt2>
          <a:srgbClr val="999999"/>
        </a:lt2>
        <a:accent1>
          <a:srgbClr val="061DC8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AAABE0"/>
        </a:accent5>
        <a:accent6>
          <a:srgbClr val="B4BAE5"/>
        </a:accent6>
        <a:hlink>
          <a:srgbClr val="669900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21</TotalTime>
  <Words>1189</Words>
  <Application>Microsoft Office PowerPoint</Application>
  <PresentationFormat>On-screen Show (4:3)</PresentationFormat>
  <Paragraphs>163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Unicode MS</vt:lpstr>
      <vt:lpstr>Calibri</vt:lpstr>
      <vt:lpstr>Wingdings</vt:lpstr>
      <vt:lpstr>drs template</vt:lpstr>
      <vt:lpstr>1_drs template</vt:lpstr>
      <vt:lpstr>Employment Law Update Part Two – GP Practices</vt:lpstr>
      <vt:lpstr>DR Solicitors Services</vt:lpstr>
      <vt:lpstr>Speaker Profiles</vt:lpstr>
      <vt:lpstr>Agenda</vt:lpstr>
      <vt:lpstr>Reminder of  Changes Expected – October 2026/2027</vt:lpstr>
      <vt:lpstr>What are Zero Hours Contracts?</vt:lpstr>
      <vt:lpstr>Upcoming Changes (ERA 2025)</vt:lpstr>
      <vt:lpstr>Impact on GP Practices</vt:lpstr>
      <vt:lpstr>Fixed-Term Contracts – Current Legal Position (GP Practices)</vt:lpstr>
      <vt:lpstr>Practical Impact for GP Practices</vt:lpstr>
      <vt:lpstr>Trade Union Reforms – ERA 2025</vt:lpstr>
      <vt:lpstr>Trade Unions – Practical Impact for GP Practices</vt:lpstr>
      <vt:lpstr>Pregnancy &amp; Maternity – ERA 2025 Changes</vt:lpstr>
      <vt:lpstr>Bereavement Leave – Changes under ERA 2025</vt:lpstr>
      <vt:lpstr>Menopause – Legal Position &amp; Tribunal Scrutiny</vt:lpstr>
      <vt:lpstr>Menopause – Practical Impact in GP Practices</vt:lpstr>
      <vt:lpstr>Risk Scenarios for GP Practices (ERA 2025)</vt:lpstr>
      <vt:lpstr>Questions &amp;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Jane Crosby</cp:lastModifiedBy>
  <cp:revision>2</cp:revision>
  <dcterms:created xsi:type="dcterms:W3CDTF">2014-03-17T12:15:44Z</dcterms:created>
  <dcterms:modified xsi:type="dcterms:W3CDTF">2026-04-29T06:16:09Z</dcterms:modified>
</cp:coreProperties>
</file>