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66" r:id="rId12"/>
    <p:sldId id="269" r:id="rId13"/>
    <p:sldId id="265" r:id="rId14"/>
    <p:sldId id="276" r:id="rId15"/>
    <p:sldId id="270" r:id="rId16"/>
    <p:sldId id="272" r:id="rId17"/>
    <p:sldId id="277" r:id="rId18"/>
    <p:sldId id="273" r:id="rId19"/>
    <p:sldId id="278" r:id="rId20"/>
    <p:sldId id="279" r:id="rId21"/>
    <p:sldId id="280" r:id="rId22"/>
    <p:sldId id="281" r:id="rId23"/>
    <p:sldId id="26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Crosby" userId="8681e821c248f7f6" providerId="LiveId" clId="{EBBF4873-5DDA-403E-853F-FAF840846F0F}"/>
    <pc:docChg chg="undo custSel addSld delSld modSld sldOrd">
      <pc:chgData name="Jane Crosby" userId="8681e821c248f7f6" providerId="LiveId" clId="{EBBF4873-5DDA-403E-853F-FAF840846F0F}" dt="2026-04-19T16:59:25.678" v="2133" actId="255"/>
      <pc:docMkLst>
        <pc:docMk/>
      </pc:docMkLst>
      <pc:sldChg chg="modSp mod">
        <pc:chgData name="Jane Crosby" userId="8681e821c248f7f6" providerId="LiveId" clId="{EBBF4873-5DDA-403E-853F-FAF840846F0F}" dt="2026-04-19T15:22:50.747" v="890" actId="6549"/>
        <pc:sldMkLst>
          <pc:docMk/>
          <pc:sldMk cId="0" sldId="256"/>
        </pc:sldMkLst>
        <pc:spChg chg="mod">
          <ac:chgData name="Jane Crosby" userId="8681e821c248f7f6" providerId="LiveId" clId="{EBBF4873-5DDA-403E-853F-FAF840846F0F}" dt="2026-04-19T15:22:50.747" v="890" actId="6549"/>
          <ac:spMkLst>
            <pc:docMk/>
            <pc:sldMk cId="0" sldId="256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5:21:42.791" v="87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5:22:20.625" v="889" actId="6549"/>
        <pc:sldMkLst>
          <pc:docMk/>
          <pc:sldMk cId="0" sldId="257"/>
        </pc:sldMkLst>
        <pc:spChg chg="mod">
          <ac:chgData name="Jane Crosby" userId="8681e821c248f7f6" providerId="LiveId" clId="{EBBF4873-5DDA-403E-853F-FAF840846F0F}" dt="2026-04-19T15:22:20.625" v="889" actId="6549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5:24:27.884" v="909" actId="20577"/>
        <pc:sldMkLst>
          <pc:docMk/>
          <pc:sldMk cId="0" sldId="261"/>
        </pc:sldMkLst>
        <pc:spChg chg="mod">
          <ac:chgData name="Jane Crosby" userId="8681e821c248f7f6" providerId="LiveId" clId="{EBBF4873-5DDA-403E-853F-FAF840846F0F}" dt="2026-04-19T15:24:27.884" v="909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6:56:40.632" v="2129" actId="20577"/>
        <pc:sldMkLst>
          <pc:docMk/>
          <pc:sldMk cId="0" sldId="262"/>
        </pc:sldMkLst>
        <pc:spChg chg="mod">
          <ac:chgData name="Jane Crosby" userId="8681e821c248f7f6" providerId="LiveId" clId="{EBBF4873-5DDA-403E-853F-FAF840846F0F}" dt="2026-04-19T16:56:40.632" v="2129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6:55:50.802" v="2104" actId="20577"/>
        <pc:sldMkLst>
          <pc:docMk/>
          <pc:sldMk cId="0" sldId="263"/>
        </pc:sldMkLst>
        <pc:spChg chg="mod">
          <ac:chgData name="Jane Crosby" userId="8681e821c248f7f6" providerId="LiveId" clId="{EBBF4873-5DDA-403E-853F-FAF840846F0F}" dt="2026-04-19T16:55:50.802" v="2104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5:25:22.002" v="924" actId="20577"/>
        <pc:sldMkLst>
          <pc:docMk/>
          <pc:sldMk cId="0" sldId="264"/>
        </pc:sldMkLst>
        <pc:spChg chg="mod">
          <ac:chgData name="Jane Crosby" userId="8681e821c248f7f6" providerId="LiveId" clId="{EBBF4873-5DDA-403E-853F-FAF840846F0F}" dt="2026-04-19T15:25:22.002" v="924" actId="20577"/>
          <ac:spMkLst>
            <pc:docMk/>
            <pc:sldMk cId="0" sldId="264"/>
            <ac:spMk id="2" creationId="{00000000-0000-0000-0000-000000000000}"/>
          </ac:spMkLst>
        </pc:spChg>
      </pc:sldChg>
      <pc:sldChg chg="modSp mod ord">
        <pc:chgData name="Jane Crosby" userId="8681e821c248f7f6" providerId="LiveId" clId="{EBBF4873-5DDA-403E-853F-FAF840846F0F}" dt="2026-04-19T16:27:35.869" v="1449" actId="20577"/>
        <pc:sldMkLst>
          <pc:docMk/>
          <pc:sldMk cId="0" sldId="265"/>
        </pc:sldMkLst>
        <pc:spChg chg="mod">
          <ac:chgData name="Jane Crosby" userId="8681e821c248f7f6" providerId="LiveId" clId="{EBBF4873-5DDA-403E-853F-FAF840846F0F}" dt="2026-04-19T16:16:00.205" v="1381" actId="6549"/>
          <ac:spMkLst>
            <pc:docMk/>
            <pc:sldMk cId="0" sldId="265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6:27:35.869" v="1449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6:16:10.403" v="1388" actId="6549"/>
        <pc:sldMkLst>
          <pc:docMk/>
          <pc:sldMk cId="0" sldId="266"/>
        </pc:sldMkLst>
        <pc:spChg chg="mod">
          <ac:chgData name="Jane Crosby" userId="8681e821c248f7f6" providerId="LiveId" clId="{EBBF4873-5DDA-403E-853F-FAF840846F0F}" dt="2026-04-19T16:16:10.403" v="1388" actId="6549"/>
          <ac:spMkLst>
            <pc:docMk/>
            <pc:sldMk cId="0" sldId="266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5:27:50.319" v="958" actId="6549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5:29:19.161" v="1068" actId="20577"/>
        <pc:sldMkLst>
          <pc:docMk/>
          <pc:sldMk cId="0" sldId="269"/>
        </pc:sldMkLst>
        <pc:spChg chg="mod">
          <ac:chgData name="Jane Crosby" userId="8681e821c248f7f6" providerId="LiveId" clId="{EBBF4873-5DDA-403E-853F-FAF840846F0F}" dt="2026-04-19T15:28:39.080" v="1012" actId="6549"/>
          <ac:spMkLst>
            <pc:docMk/>
            <pc:sldMk cId="0" sldId="269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5:29:19.161" v="1068" actId="20577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6:54:21.988" v="2024" actId="313"/>
        <pc:sldMkLst>
          <pc:docMk/>
          <pc:sldMk cId="0" sldId="270"/>
        </pc:sldMkLst>
        <pc:spChg chg="mod">
          <ac:chgData name="Jane Crosby" userId="8681e821c248f7f6" providerId="LiveId" clId="{EBBF4873-5DDA-403E-853F-FAF840846F0F}" dt="2026-04-19T16:28:10.510" v="1461" actId="20577"/>
          <ac:spMkLst>
            <pc:docMk/>
            <pc:sldMk cId="0" sldId="270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6:54:21.988" v="2024" actId="313"/>
          <ac:spMkLst>
            <pc:docMk/>
            <pc:sldMk cId="0" sldId="270"/>
            <ac:spMk id="3" creationId="{00000000-0000-0000-0000-000000000000}"/>
          </ac:spMkLst>
        </pc:spChg>
      </pc:sldChg>
      <pc:sldChg chg="modSp del mod ord">
        <pc:chgData name="Jane Crosby" userId="8681e821c248f7f6" providerId="LiveId" clId="{EBBF4873-5DDA-403E-853F-FAF840846F0F}" dt="2026-04-19T16:26:45.129" v="1445" actId="2696"/>
        <pc:sldMkLst>
          <pc:docMk/>
          <pc:sldMk cId="0" sldId="271"/>
        </pc:sldMkLst>
        <pc:spChg chg="mod">
          <ac:chgData name="Jane Crosby" userId="8681e821c248f7f6" providerId="LiveId" clId="{EBBF4873-5DDA-403E-853F-FAF840846F0F}" dt="2026-04-19T15:30:59.531" v="1152" actId="20577"/>
          <ac:spMkLst>
            <pc:docMk/>
            <pc:sldMk cId="0" sldId="271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6:26:15.426" v="1442" actId="21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6:46:15.420" v="1705" actId="20577"/>
        <pc:sldMkLst>
          <pc:docMk/>
          <pc:sldMk cId="0" sldId="272"/>
        </pc:sldMkLst>
        <pc:spChg chg="mod">
          <ac:chgData name="Jane Crosby" userId="8681e821c248f7f6" providerId="LiveId" clId="{EBBF4873-5DDA-403E-853F-FAF840846F0F}" dt="2026-04-19T15:33:41.256" v="1187" actId="27636"/>
          <ac:spMkLst>
            <pc:docMk/>
            <pc:sldMk cId="0" sldId="272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6:46:15.420" v="1705" actId="20577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5:34:13.585" v="1202" actId="20577"/>
        <pc:sldMkLst>
          <pc:docMk/>
          <pc:sldMk cId="0" sldId="273"/>
        </pc:sldMkLst>
        <pc:spChg chg="mod">
          <ac:chgData name="Jane Crosby" userId="8681e821c248f7f6" providerId="LiveId" clId="{EBBF4873-5DDA-403E-853F-FAF840846F0F}" dt="2026-04-19T15:34:13.585" v="1202" actId="20577"/>
          <ac:spMkLst>
            <pc:docMk/>
            <pc:sldMk cId="0" sldId="273"/>
            <ac:spMk id="2" creationId="{00000000-0000-0000-0000-000000000000}"/>
          </ac:spMkLst>
        </pc:spChg>
      </pc:sldChg>
      <pc:sldChg chg="modSp mod ord">
        <pc:chgData name="Jane Crosby" userId="8681e821c248f7f6" providerId="LiveId" clId="{EBBF4873-5DDA-403E-853F-FAF840846F0F}" dt="2026-04-19T16:20:46.122" v="1431"/>
        <pc:sldMkLst>
          <pc:docMk/>
          <pc:sldMk cId="0" sldId="274"/>
        </pc:sldMkLst>
        <pc:spChg chg="mod">
          <ac:chgData name="Jane Crosby" userId="8681e821c248f7f6" providerId="LiveId" clId="{EBBF4873-5DDA-403E-853F-FAF840846F0F}" dt="2026-04-19T15:34:25.613" v="1241" actId="6549"/>
          <ac:spMkLst>
            <pc:docMk/>
            <pc:sldMk cId="0" sldId="274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5:35:56.486" v="1327" actId="5793"/>
          <ac:spMkLst>
            <pc:docMk/>
            <pc:sldMk cId="0" sldId="274"/>
            <ac:spMk id="3" creationId="{00000000-0000-0000-0000-000000000000}"/>
          </ac:spMkLst>
        </pc:spChg>
      </pc:sldChg>
      <pc:sldChg chg="modSp del mod ord">
        <pc:chgData name="Jane Crosby" userId="8681e821c248f7f6" providerId="LiveId" clId="{EBBF4873-5DDA-403E-853F-FAF840846F0F}" dt="2026-04-19T16:30:29.099" v="1468" actId="2696"/>
        <pc:sldMkLst>
          <pc:docMk/>
          <pc:sldMk cId="0" sldId="275"/>
        </pc:sldMkLst>
        <pc:spChg chg="mod">
          <ac:chgData name="Jane Crosby" userId="8681e821c248f7f6" providerId="LiveId" clId="{EBBF4873-5DDA-403E-853F-FAF840846F0F}" dt="2026-04-19T16:17:12.661" v="1390" actId="6549"/>
          <ac:spMkLst>
            <pc:docMk/>
            <pc:sldMk cId="0" sldId="275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6:27:01.663" v="1446" actId="6549"/>
          <ac:spMkLst>
            <pc:docMk/>
            <pc:sldMk cId="0" sldId="275"/>
            <ac:spMk id="3" creationId="{00000000-0000-0000-0000-000000000000}"/>
          </ac:spMkLst>
        </pc:spChg>
      </pc:sldChg>
      <pc:sldChg chg="modSp mod ord">
        <pc:chgData name="Jane Crosby" userId="8681e821c248f7f6" providerId="LiveId" clId="{EBBF4873-5DDA-403E-853F-FAF840846F0F}" dt="2026-04-19T16:29:04.906" v="1465" actId="6549"/>
        <pc:sldMkLst>
          <pc:docMk/>
          <pc:sldMk cId="0" sldId="276"/>
        </pc:sldMkLst>
        <pc:spChg chg="mod">
          <ac:chgData name="Jane Crosby" userId="8681e821c248f7f6" providerId="LiveId" clId="{EBBF4873-5DDA-403E-853F-FAF840846F0F}" dt="2026-04-19T15:36:42.578" v="1329" actId="27636"/>
          <ac:spMkLst>
            <pc:docMk/>
            <pc:sldMk cId="0" sldId="276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6:29:04.906" v="1465" actId="6549"/>
          <ac:spMkLst>
            <pc:docMk/>
            <pc:sldMk cId="0" sldId="276"/>
            <ac:spMk id="3" creationId="{00000000-0000-0000-0000-000000000000}"/>
          </ac:spMkLst>
        </pc:spChg>
      </pc:sldChg>
      <pc:sldChg chg="modSp mod ord">
        <pc:chgData name="Jane Crosby" userId="8681e821c248f7f6" providerId="LiveId" clId="{EBBF4873-5DDA-403E-853F-FAF840846F0F}" dt="2026-04-19T16:22:49.549" v="1437"/>
        <pc:sldMkLst>
          <pc:docMk/>
          <pc:sldMk cId="0" sldId="277"/>
        </pc:sldMkLst>
        <pc:spChg chg="mod">
          <ac:chgData name="Jane Crosby" userId="8681e821c248f7f6" providerId="LiveId" clId="{EBBF4873-5DDA-403E-853F-FAF840846F0F}" dt="2026-04-19T16:17:33.364" v="1394" actId="6549"/>
          <ac:spMkLst>
            <pc:docMk/>
            <pc:sldMk cId="0" sldId="277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5:37:36.354" v="1340" actId="6549"/>
          <ac:spMkLst>
            <pc:docMk/>
            <pc:sldMk cId="0" sldId="277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5:37:57.774" v="1354" actId="20577"/>
        <pc:sldMkLst>
          <pc:docMk/>
          <pc:sldMk cId="0" sldId="278"/>
        </pc:sldMkLst>
        <pc:spChg chg="mod">
          <ac:chgData name="Jane Crosby" userId="8681e821c248f7f6" providerId="LiveId" clId="{EBBF4873-5DDA-403E-853F-FAF840846F0F}" dt="2026-04-19T15:37:57.774" v="1354" actId="20577"/>
          <ac:spMkLst>
            <pc:docMk/>
            <pc:sldMk cId="0" sldId="278"/>
            <ac:spMk id="2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6:59:07.211" v="2132" actId="27636"/>
        <pc:sldMkLst>
          <pc:docMk/>
          <pc:sldMk cId="0" sldId="280"/>
        </pc:sldMkLst>
        <pc:spChg chg="mod">
          <ac:chgData name="Jane Crosby" userId="8681e821c248f7f6" providerId="LiveId" clId="{EBBF4873-5DDA-403E-853F-FAF840846F0F}" dt="2026-04-19T16:59:03.278" v="2130" actId="255"/>
          <ac:spMkLst>
            <pc:docMk/>
            <pc:sldMk cId="0" sldId="280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6:59:07.211" v="2132" actId="27636"/>
          <ac:spMkLst>
            <pc:docMk/>
            <pc:sldMk cId="0" sldId="280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19T16:59:25.678" v="2133" actId="255"/>
        <pc:sldMkLst>
          <pc:docMk/>
          <pc:sldMk cId="0" sldId="281"/>
        </pc:sldMkLst>
        <pc:spChg chg="mod">
          <ac:chgData name="Jane Crosby" userId="8681e821c248f7f6" providerId="LiveId" clId="{EBBF4873-5DDA-403E-853F-FAF840846F0F}" dt="2026-04-19T16:19:02.604" v="1429" actId="20577"/>
          <ac:spMkLst>
            <pc:docMk/>
            <pc:sldMk cId="0" sldId="281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19T16:59:25.678" v="2133" actId="255"/>
          <ac:spMkLst>
            <pc:docMk/>
            <pc:sldMk cId="0" sldId="28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FEA02-5A74-4756-9A1E-636301239348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8C167-56CC-411F-887E-5258F4297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523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D8C167-56CC-411F-887E-5258F4297500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003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Employment Law Update – GP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Overview of key employment law developments affecting GP practices</a:t>
            </a:r>
          </a:p>
          <a:p>
            <a:r>
              <a:rPr dirty="0"/>
              <a:t>Legislative changes in force during 2025</a:t>
            </a:r>
          </a:p>
          <a:p>
            <a:r>
              <a:rPr dirty="0"/>
              <a:t>Employment Rights </a:t>
            </a:r>
            <a:r>
              <a:rPr lang="en-GB" dirty="0"/>
              <a:t>Act 2025</a:t>
            </a:r>
            <a:r>
              <a:rPr dirty="0"/>
              <a:t> – current position and employer impact</a:t>
            </a:r>
            <a:endParaRPr lang="en-GB" dirty="0"/>
          </a:p>
          <a:p>
            <a:r>
              <a:rPr lang="en-GB" dirty="0"/>
              <a:t>Questions &amp; Answers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Employment Rights </a:t>
            </a:r>
            <a:r>
              <a:rPr lang="en-GB" dirty="0"/>
              <a:t>Act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Royal Assent : December 2025</a:t>
            </a:r>
            <a:endParaRPr dirty="0"/>
          </a:p>
          <a:p>
            <a:r>
              <a:rPr dirty="0"/>
              <a:t>Earliest implementation expected: 2026</a:t>
            </a:r>
          </a:p>
          <a:p>
            <a:r>
              <a:rPr dirty="0"/>
              <a:t>Likely phased commencement via secondary legislation</a:t>
            </a:r>
            <a:endParaRPr lang="en-GB" dirty="0"/>
          </a:p>
          <a:p>
            <a:r>
              <a:rPr lang="en-GB" dirty="0"/>
              <a:t>Key changes in force: April 2026</a:t>
            </a:r>
          </a:p>
          <a:p>
            <a:r>
              <a:rPr lang="en-GB" dirty="0"/>
              <a:t>Further changes expected October 2026</a:t>
            </a:r>
          </a:p>
          <a:p>
            <a:r>
              <a:rPr lang="en-GB" dirty="0"/>
              <a:t>Major reforms effective January 2027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Employment Rights </a:t>
            </a:r>
            <a:r>
              <a:rPr lang="en-GB" dirty="0"/>
              <a:t>Act</a:t>
            </a:r>
            <a:r>
              <a:rPr dirty="0"/>
              <a:t> – Wider Employer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Reduced tolerance for informal contractual change</a:t>
            </a:r>
          </a:p>
          <a:p>
            <a:r>
              <a:rPr dirty="0"/>
              <a:t>Greater emphasis on consultation and evidence</a:t>
            </a:r>
          </a:p>
          <a:p>
            <a:r>
              <a:rPr dirty="0"/>
              <a:t>Increased exposure for poorly managed restructures</a:t>
            </a:r>
          </a:p>
          <a:p>
            <a:r>
              <a:rPr dirty="0"/>
              <a:t>Relevance for GP practices facing funding </a:t>
            </a:r>
            <a:r>
              <a:rPr lang="en-GB" dirty="0"/>
              <a:t>pressures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Employment Rights </a:t>
            </a:r>
            <a:r>
              <a:rPr lang="en-GB" dirty="0"/>
              <a:t>Act</a:t>
            </a:r>
            <a:r>
              <a:rPr dirty="0"/>
              <a:t> – </a:t>
            </a:r>
            <a:r>
              <a:rPr lang="en-GB" dirty="0"/>
              <a:t>Some of the major changes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Employment Rights Act </a:t>
            </a:r>
            <a:r>
              <a:rPr lang="en-GB" dirty="0"/>
              <a:t>2025 introduces phased reforms</a:t>
            </a:r>
          </a:p>
          <a:p>
            <a:r>
              <a:rPr dirty="0"/>
              <a:t>Focused on job security, fairness and enforcement</a:t>
            </a:r>
          </a:p>
          <a:p>
            <a:r>
              <a:rPr dirty="0"/>
              <a:t>Direct impact on how employers manage change</a:t>
            </a:r>
          </a:p>
          <a:p>
            <a:r>
              <a:rPr dirty="0"/>
              <a:t>Relevant now when planning workforce decisions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Employment Rights </a:t>
            </a:r>
            <a:r>
              <a:rPr lang="en-GB" dirty="0"/>
              <a:t>Act</a:t>
            </a:r>
            <a:r>
              <a:rPr dirty="0"/>
              <a:t> – </a:t>
            </a:r>
            <a:r>
              <a:rPr lang="en-GB" dirty="0"/>
              <a:t>Dismissal and </a:t>
            </a:r>
            <a:r>
              <a:rPr lang="en-GB" dirty="0" err="1"/>
              <a:t>Rengagement</a:t>
            </a:r>
            <a:r>
              <a:rPr lang="en-GB" dirty="0"/>
              <a:t> (“</a:t>
            </a:r>
            <a:r>
              <a:rPr dirty="0"/>
              <a:t>Fire and Rehire</a:t>
            </a:r>
            <a:r>
              <a:rPr lang="en-GB" dirty="0"/>
              <a:t>“)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Dismissal and re-engagement currently assessed under s.98 ERA 1996</a:t>
            </a:r>
          </a:p>
          <a:p>
            <a:r>
              <a:rPr sz="2400" dirty="0"/>
              <a:t>Lawful only where fair reason and fair process established</a:t>
            </a:r>
            <a:endParaRPr lang="en-GB" sz="2400" dirty="0"/>
          </a:p>
          <a:p>
            <a:r>
              <a:rPr lang="en-GB" sz="2400" dirty="0"/>
              <a:t>New statutory restrictions introduced by ERA 2025</a:t>
            </a:r>
          </a:p>
          <a:p>
            <a:r>
              <a:rPr sz="2400" dirty="0"/>
              <a:t>Dismissal expected to be a genuine last resort</a:t>
            </a:r>
          </a:p>
          <a:p>
            <a:r>
              <a:rPr sz="2400" dirty="0"/>
              <a:t>Increased tribunal scrutiny </a:t>
            </a:r>
            <a:r>
              <a:rPr lang="en-GB" sz="2400" dirty="0"/>
              <a:t>anticipated</a:t>
            </a:r>
          </a:p>
          <a:p>
            <a:r>
              <a:rPr lang="en-GB" sz="2400" dirty="0"/>
              <a:t>Highly relevant for contractual change in GP practices</a:t>
            </a:r>
          </a:p>
          <a:p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Fire and Rehire – Potential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Implementation delayed to January 2027</a:t>
            </a:r>
          </a:p>
          <a:p>
            <a:r>
              <a:rPr dirty="0"/>
              <a:t>Statutory code or guidance likely before commencement</a:t>
            </a:r>
            <a:endParaRPr lang="en-GB" dirty="0"/>
          </a:p>
          <a:p>
            <a:r>
              <a:rPr lang="en-GB" dirty="0"/>
              <a:t>Restrictions expected to apply from 2026 onwards</a:t>
            </a:r>
          </a:p>
          <a:p>
            <a:r>
              <a:rPr dirty="0"/>
              <a:t>Tribunal scrutiny increasing ahead of formal change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ERA 2025 - </a:t>
            </a:r>
            <a:r>
              <a:rPr dirty="0"/>
              <a:t>Unfair Dismissal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Qualifying period </a:t>
            </a:r>
            <a:r>
              <a:rPr sz="2400" dirty="0" err="1"/>
              <a:t>reduc</a:t>
            </a:r>
            <a:r>
              <a:rPr lang="en-GB" sz="2400" dirty="0" err="1"/>
              <a:t>ing</a:t>
            </a:r>
            <a:r>
              <a:rPr lang="en-GB" sz="2400" dirty="0"/>
              <a:t> from 2 years to 6 months.</a:t>
            </a:r>
          </a:p>
          <a:p>
            <a:r>
              <a:rPr lang="en-GB" sz="2400" dirty="0"/>
              <a:t>Expected implementation: January 2027</a:t>
            </a:r>
          </a:p>
          <a:p>
            <a:r>
              <a:rPr lang="en-GB" sz="2400" dirty="0"/>
              <a:t>Retrospective effect so applies to all employees commencing roles from 1 July 2026</a:t>
            </a:r>
          </a:p>
          <a:p>
            <a:r>
              <a:rPr sz="2400" dirty="0"/>
              <a:t>Protection expected to arise much earlier in employment</a:t>
            </a:r>
          </a:p>
          <a:p>
            <a:r>
              <a:rPr sz="2400" dirty="0"/>
              <a:t>Probationary dismissals carry increased legal risk</a:t>
            </a:r>
          </a:p>
          <a:p>
            <a:r>
              <a:rPr sz="2400" dirty="0"/>
              <a:t>Greater emphasis on early documentation and 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Collective Consultation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E</a:t>
            </a:r>
            <a:r>
              <a:rPr sz="2400" dirty="0" err="1"/>
              <a:t>xpansion</a:t>
            </a:r>
            <a:r>
              <a:rPr sz="2400" dirty="0"/>
              <a:t> of collective consultation duties</a:t>
            </a:r>
          </a:p>
          <a:p>
            <a:r>
              <a:rPr sz="2400" dirty="0"/>
              <a:t>Potential lowering of thresholds</a:t>
            </a:r>
          </a:p>
          <a:p>
            <a:r>
              <a:rPr sz="2400" dirty="0"/>
              <a:t>Possible aggregation across associated employers</a:t>
            </a:r>
          </a:p>
          <a:p>
            <a:r>
              <a:rPr sz="2400" dirty="0"/>
              <a:t>Increased exposure to protective awards</a:t>
            </a:r>
            <a:r>
              <a:rPr lang="en-GB" sz="2400" dirty="0"/>
              <a:t> will increase to 180 days from 90 days.</a:t>
            </a:r>
            <a:endParaRPr sz="2400" dirty="0"/>
          </a:p>
          <a:p>
            <a:r>
              <a:rPr sz="2400" dirty="0"/>
              <a:t>Key risk for PCNs and federations</a:t>
            </a:r>
            <a:endParaRPr lang="en-GB" sz="2400" dirty="0"/>
          </a:p>
          <a:p>
            <a:r>
              <a:rPr lang="en-GB" sz="2400" dirty="0"/>
              <a:t>Expected implementation: 2027</a:t>
            </a:r>
          </a:p>
          <a:p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ER</a:t>
            </a:r>
            <a:r>
              <a:rPr lang="en-GB" dirty="0"/>
              <a:t>A</a:t>
            </a:r>
            <a:r>
              <a:rPr dirty="0"/>
              <a:t>: Collective Consultation – Potential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Proposed expansion of consultation obligations</a:t>
            </a:r>
            <a:r>
              <a:rPr lang="en-GB" dirty="0"/>
              <a:t>.</a:t>
            </a:r>
          </a:p>
          <a:p>
            <a:r>
              <a:rPr lang="en-GB" dirty="0"/>
              <a:t>Implementation delayed to January 2027</a:t>
            </a:r>
          </a:p>
          <a:p>
            <a:r>
              <a:rPr dirty="0"/>
              <a:t>Aggregation across employers subject to regulations</a:t>
            </a:r>
          </a:p>
          <a:p>
            <a:r>
              <a:rPr dirty="0"/>
              <a:t>Protective awards likely to increase from commencement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Enforcement &amp; Remedies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Stronger enforcement mechanisms proposed</a:t>
            </a:r>
          </a:p>
          <a:p>
            <a:r>
              <a:rPr dirty="0"/>
              <a:t>Increased tribunal scrutiny of decision-making</a:t>
            </a:r>
          </a:p>
          <a:p>
            <a:r>
              <a:rPr dirty="0"/>
              <a:t>Higher compensation exposure for employers</a:t>
            </a:r>
          </a:p>
          <a:p>
            <a:r>
              <a:rPr dirty="0"/>
              <a:t>Reduced tolerance for informal practices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Summary of </a:t>
            </a:r>
            <a:r>
              <a:rPr dirty="0"/>
              <a:t>Key Changes – April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Statutory Sick Pay payable from day one (waiting days abolished)</a:t>
            </a:r>
          </a:p>
          <a:p>
            <a:r>
              <a:rPr sz="2400" dirty="0"/>
              <a:t>Lower Earnings Limit removed – wider SSP eligibility</a:t>
            </a:r>
          </a:p>
          <a:p>
            <a:r>
              <a:rPr sz="2400" dirty="0"/>
              <a:t>SSP weekly rate increases to £123.25</a:t>
            </a:r>
          </a:p>
          <a:p>
            <a:r>
              <a:rPr sz="2400" dirty="0"/>
              <a:t>Day-one rights for paternity and certain parental leave</a:t>
            </a:r>
          </a:p>
          <a:p>
            <a:r>
              <a:rPr sz="2400" dirty="0"/>
              <a:t>Shared parental leave under review for greater flexibility</a:t>
            </a:r>
          </a:p>
          <a:p>
            <a:r>
              <a:rPr sz="2400" dirty="0"/>
              <a:t>National Living Wage rises to £12.71 (higher % rises for younger workers)</a:t>
            </a:r>
          </a:p>
          <a:p>
            <a:r>
              <a:rPr sz="2400" dirty="0"/>
              <a:t>Protective award for collective redundancy failures increases to 180 days’ pay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Employment Law – Key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Stronger statutory protections for workers</a:t>
            </a:r>
          </a:p>
          <a:p>
            <a:r>
              <a:rPr dirty="0"/>
              <a:t>Greater focus on procedural fairness</a:t>
            </a:r>
          </a:p>
          <a:p>
            <a:r>
              <a:rPr dirty="0"/>
              <a:t>Increased tribunal scrutiny of employer decision-making</a:t>
            </a:r>
          </a:p>
          <a:p>
            <a:r>
              <a:rPr dirty="0"/>
              <a:t>Higher financial and reputational risk for employers</a:t>
            </a:r>
            <a:endParaRPr lang="en-GB" dirty="0"/>
          </a:p>
          <a:p>
            <a:r>
              <a:rPr lang="en-GB" dirty="0" err="1"/>
              <a:t>Acas</a:t>
            </a:r>
            <a:r>
              <a:rPr lang="en-GB" dirty="0"/>
              <a:t> conciliation period increased from 6 weeks to up to 12 weeks for new claims (1</a:t>
            </a:r>
            <a:r>
              <a:rPr lang="en-GB" baseline="30000" dirty="0"/>
              <a:t>st</a:t>
            </a:r>
            <a:r>
              <a:rPr lang="en-GB" dirty="0"/>
              <a:t> December 2025). 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Other Important Reforms – April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/>
              <a:t>Sexual harassment disclosures become protected whistleblowing</a:t>
            </a:r>
          </a:p>
          <a:p>
            <a:r>
              <a:rPr sz="2800" dirty="0"/>
              <a:t>Easier trade union recognition and electronic ballots</a:t>
            </a:r>
          </a:p>
          <a:p>
            <a:r>
              <a:rPr sz="2800" dirty="0"/>
              <a:t>Stronger statutory trade union access rights</a:t>
            </a:r>
          </a:p>
          <a:p>
            <a:r>
              <a:rPr sz="2800" dirty="0"/>
              <a:t>Creation of a Fair Work Agency to </a:t>
            </a:r>
            <a:r>
              <a:rPr sz="2800" dirty="0" err="1"/>
              <a:t>centralise</a:t>
            </a:r>
            <a:r>
              <a:rPr sz="2800" dirty="0"/>
              <a:t> enforcement</a:t>
            </a:r>
          </a:p>
          <a:p>
            <a:r>
              <a:rPr sz="2800" dirty="0"/>
              <a:t>Increased enforcement of SSP, holiday pay and core rights</a:t>
            </a:r>
            <a:endParaRPr lang="en-GB" sz="2800" dirty="0"/>
          </a:p>
          <a:p>
            <a:endParaRPr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dirty="0"/>
              <a:t>Major Changes Expected – October 2026</a:t>
            </a:r>
            <a:r>
              <a:rPr lang="en-GB" sz="2800" dirty="0"/>
              <a:t>/2027</a:t>
            </a:r>
            <a:endParaRPr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1288"/>
            <a:ext cx="8229600" cy="4964875"/>
          </a:xfrm>
        </p:spPr>
        <p:txBody>
          <a:bodyPr>
            <a:normAutofit/>
          </a:bodyPr>
          <a:lstStyle/>
          <a:p>
            <a:r>
              <a:rPr sz="2000" dirty="0"/>
              <a:t>Fire-and-rehire heavily restricted – permitted only in exceptional cases</a:t>
            </a:r>
          </a:p>
          <a:p>
            <a:r>
              <a:rPr sz="2000" dirty="0"/>
              <a:t>Enhanced duty to prevent third-party harassment</a:t>
            </a:r>
            <a:r>
              <a:rPr lang="en-GB" sz="2000" dirty="0"/>
              <a:t> (Oct 2026)</a:t>
            </a:r>
            <a:endParaRPr sz="2000" dirty="0"/>
          </a:p>
          <a:p>
            <a:r>
              <a:rPr sz="2000" dirty="0"/>
              <a:t>Tribunal claim time limits likely extended (e.g. 3 to 6 months)</a:t>
            </a:r>
          </a:p>
          <a:p>
            <a:r>
              <a:rPr sz="2000" dirty="0"/>
              <a:t>Stronger protections for zero-hours and casual workers</a:t>
            </a:r>
            <a:r>
              <a:rPr lang="en-GB" sz="2000" dirty="0"/>
              <a:t> (2027) – right to guaranteed work</a:t>
            </a:r>
          </a:p>
          <a:p>
            <a:r>
              <a:rPr lang="en-GB" sz="2000" dirty="0"/>
              <a:t>Cap of unfair dismissal(currently lower of a years pay or £118,223) likely to be removed from 1 Jan 2027</a:t>
            </a:r>
          </a:p>
          <a:p>
            <a:r>
              <a:rPr lang="en-GB" sz="2000" dirty="0"/>
              <a:t>The reduced qualifying period for ordinary unfair dismissal Jan 2027</a:t>
            </a:r>
          </a:p>
          <a:p>
            <a:r>
              <a:rPr lang="en-GB" sz="2000" dirty="0"/>
              <a:t>Regulation of umbrella companies</a:t>
            </a:r>
          </a:p>
          <a:p>
            <a:r>
              <a:rPr lang="en-GB" sz="2000" dirty="0"/>
              <a:t>Changes to the statutory flexible working requests.</a:t>
            </a:r>
          </a:p>
          <a:p>
            <a:r>
              <a:rPr lang="en-GB" sz="2000" dirty="0"/>
              <a:t>Changes to Bereavement Leave</a:t>
            </a:r>
          </a:p>
          <a:p>
            <a:r>
              <a:rPr lang="en-GB" sz="2000" dirty="0"/>
              <a:t>Increased Pregnancy and Maternity Rights  - restricted grounds for dismissal in non- redundancy situations. </a:t>
            </a:r>
          </a:p>
          <a:p>
            <a:endParaRPr lang="en-GB" sz="2000" dirty="0"/>
          </a:p>
          <a:p>
            <a:endParaRPr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23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What </a:t>
            </a:r>
            <a:r>
              <a:rPr lang="en-GB" dirty="0"/>
              <a:t>you should</a:t>
            </a:r>
            <a:r>
              <a:rPr dirty="0"/>
              <a:t> </a:t>
            </a:r>
            <a:r>
              <a:rPr lang="en-GB" dirty="0"/>
              <a:t>d</a:t>
            </a:r>
            <a:r>
              <a:rPr dirty="0"/>
              <a:t>o </a:t>
            </a:r>
            <a:r>
              <a:rPr lang="en-GB" dirty="0"/>
              <a:t>n</a:t>
            </a:r>
            <a:r>
              <a:rPr dirty="0"/>
              <a:t>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/>
              <a:t>Audit contracts and policies (SSP, parental leave, redundancy,)</a:t>
            </a:r>
          </a:p>
          <a:p>
            <a:r>
              <a:rPr sz="2000" dirty="0"/>
              <a:t>Update redundancy consultation procedures and records</a:t>
            </a:r>
          </a:p>
          <a:p>
            <a:r>
              <a:rPr sz="2000" dirty="0"/>
              <a:t>Train managers on whistleblowing and harassment prevention</a:t>
            </a:r>
          </a:p>
          <a:p>
            <a:r>
              <a:rPr sz="2000" dirty="0"/>
              <a:t>Review zero-hours and casual working arrangements</a:t>
            </a:r>
          </a:p>
          <a:p>
            <a:r>
              <a:rPr sz="2000" dirty="0"/>
              <a:t>Update payroll systems for April 2026 increases</a:t>
            </a:r>
            <a:endParaRPr lang="en-GB" sz="2000" dirty="0"/>
          </a:p>
          <a:p>
            <a:r>
              <a:rPr lang="en-GB" sz="2000" dirty="0"/>
              <a:t>Review and update policies</a:t>
            </a:r>
          </a:p>
          <a:p>
            <a:r>
              <a:rPr lang="en-GB" sz="2000" dirty="0"/>
              <a:t>Avoid informal and undocumented changes with employees</a:t>
            </a:r>
          </a:p>
          <a:p>
            <a:r>
              <a:rPr lang="en-GB" sz="2000" dirty="0"/>
              <a:t>Stand alone probationary policy (5 months maximum to assess performance)?</a:t>
            </a:r>
          </a:p>
          <a:p>
            <a:r>
              <a:rPr lang="en-GB" sz="2000" dirty="0"/>
              <a:t>Prepare for Fair Work Agency inspections</a:t>
            </a:r>
          </a:p>
          <a:p>
            <a:r>
              <a:rPr lang="en-GB" sz="2000" dirty="0"/>
              <a:t>Compensation for cancelled shifts and reasonable notice of shifts</a:t>
            </a:r>
          </a:p>
          <a:p>
            <a:endParaRPr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24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Which changes present the greatest risk for your practice?</a:t>
            </a:r>
          </a:p>
          <a:p>
            <a:r>
              <a:t>Are any workforce changes currently planned?</a:t>
            </a:r>
          </a:p>
          <a:p>
            <a:r>
              <a:t>Would your current processes withstand tribunal scrutiny?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400495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Flexible Working – Detailed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Employment Rights Act 1996, ss.80F–80I</a:t>
            </a:r>
          </a:p>
          <a:p>
            <a:r>
              <a:rPr dirty="0"/>
              <a:t>Statutory right to request flexible working from day one</a:t>
            </a:r>
            <a:r>
              <a:rPr lang="en-GB" dirty="0"/>
              <a:t> (no 26 weeks service requirement)</a:t>
            </a:r>
            <a:endParaRPr dirty="0"/>
          </a:p>
          <a:p>
            <a:r>
              <a:rPr dirty="0"/>
              <a:t>Employees may submit two requests in any 12-month period</a:t>
            </a:r>
          </a:p>
          <a:p>
            <a:r>
              <a:rPr dirty="0"/>
              <a:t>Employer must consult before refusing a request</a:t>
            </a:r>
          </a:p>
          <a:p>
            <a:r>
              <a:rPr dirty="0"/>
              <a:t>Decision required within two months</a:t>
            </a:r>
          </a:p>
          <a:p>
            <a:r>
              <a:rPr dirty="0"/>
              <a:t>Refusals limited to statutory business grounds (s.80G)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Flexible Working – GP Practice Risk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Managing clinical cover and rota stability</a:t>
            </a:r>
          </a:p>
          <a:p>
            <a:r>
              <a:t>Consistency of decision-making across roles</a:t>
            </a:r>
          </a:p>
          <a:p>
            <a:r>
              <a:t>Risk of indirect sex discrimination (Equality Act 2010, s.19)</a:t>
            </a:r>
          </a:p>
          <a:p>
            <a:r>
              <a:t>Disability-related flexible working requests</a:t>
            </a:r>
          </a:p>
          <a:p>
            <a:r>
              <a:t>Importance of documenting consultation and reasons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Holiday Pay &amp; Working Time – Detailed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Governed by the Working Time Regulations 1998</a:t>
            </a:r>
          </a:p>
          <a:p>
            <a:r>
              <a:t>Holiday pay must reflect normal remuneration</a:t>
            </a:r>
          </a:p>
          <a:p>
            <a:r>
              <a:t>Includes regular overtime and additional sessions</a:t>
            </a:r>
          </a:p>
          <a:p>
            <a:r>
              <a:t>Special rules for irregular-hours and part-year workers</a:t>
            </a:r>
          </a:p>
          <a:p>
            <a:r>
              <a:t>Errors may give rise to unlawful deduction of wages claims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Holiday Pay – GP Practice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Salaried GPs undertaking additional sessions</a:t>
            </a:r>
          </a:p>
          <a:p>
            <a:r>
              <a:rPr dirty="0"/>
              <a:t>Practice nurses and HCAs working overtime</a:t>
            </a:r>
          </a:p>
          <a:p>
            <a:r>
              <a:rPr dirty="0"/>
              <a:t>PCN staff working across multiple practices</a:t>
            </a:r>
          </a:p>
          <a:p>
            <a:r>
              <a:rPr dirty="0"/>
              <a:t>Potential for backdated claims under ERA 1996, Part II</a:t>
            </a:r>
            <a:r>
              <a:rPr lang="en-GB" dirty="0"/>
              <a:t>. 2 years unlawful deduction(tribunal)/up to 6 years (contract claims).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Harassment – Legal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Harassment defined by Equality Act 2010, s.26</a:t>
            </a:r>
          </a:p>
          <a:p>
            <a:r>
              <a:rPr dirty="0"/>
              <a:t>Employer vicarious liability for acts of staff</a:t>
            </a:r>
          </a:p>
          <a:p>
            <a:r>
              <a:rPr dirty="0"/>
              <a:t>Liability extends to patient-to-staff conduct in some circumstances</a:t>
            </a:r>
            <a:r>
              <a:rPr lang="en-GB" dirty="0"/>
              <a:t>.  </a:t>
            </a:r>
            <a:endParaRPr dirty="0"/>
          </a:p>
          <a:p>
            <a:r>
              <a:rPr dirty="0" err="1"/>
              <a:t>Defence</a:t>
            </a:r>
            <a:r>
              <a:rPr dirty="0"/>
              <a:t> only where reasonable preventative steps taken</a:t>
            </a:r>
            <a:endParaRPr lang="en-GB" dirty="0"/>
          </a:p>
          <a:p>
            <a:r>
              <a:rPr lang="en-GB" dirty="0"/>
              <a:t>What does this all mean?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Harassment – Preventative Duty &amp;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Expectation of proactive prevention rather than reactive response</a:t>
            </a:r>
          </a:p>
          <a:p>
            <a:r>
              <a:rPr dirty="0"/>
              <a:t>Training, policies and enforcement essential</a:t>
            </a:r>
            <a:endParaRPr lang="en-GB" dirty="0"/>
          </a:p>
          <a:p>
            <a:r>
              <a:rPr lang="en-GB" dirty="0"/>
              <a:t>Develop an effective anti- harassment policy</a:t>
            </a:r>
          </a:p>
          <a:p>
            <a:r>
              <a:rPr lang="en-GB" dirty="0"/>
              <a:t>Encourage reporting</a:t>
            </a:r>
            <a:endParaRPr dirty="0"/>
          </a:p>
          <a:p>
            <a:r>
              <a:rPr dirty="0"/>
              <a:t>Prompt investigation of complaints</a:t>
            </a:r>
          </a:p>
          <a:p>
            <a:r>
              <a:rPr dirty="0"/>
              <a:t>Direct relevance to CQC well-led assessments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Employment Rights </a:t>
            </a:r>
            <a:r>
              <a:rPr lang="en-GB" dirty="0"/>
              <a:t>Act 2025</a:t>
            </a:r>
            <a:r>
              <a:rPr dirty="0"/>
              <a:t>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Proposed reform of Employment Rights Act 1996</a:t>
            </a:r>
          </a:p>
          <a:p>
            <a:r>
              <a:t>Central focus on job security and fairness</a:t>
            </a:r>
          </a:p>
          <a:p>
            <a:r>
              <a:t>Reduced reliance on dismissal to manage change</a:t>
            </a:r>
          </a:p>
          <a:p>
            <a:r>
              <a:t>Strengthened enforcement and remedies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6400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1116</Words>
  <Application>Microsoft Office PowerPoint</Application>
  <PresentationFormat>On-screen Show (4:3)</PresentationFormat>
  <Paragraphs>170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Aptos</vt:lpstr>
      <vt:lpstr>Arial</vt:lpstr>
      <vt:lpstr>Calibri</vt:lpstr>
      <vt:lpstr>Office Theme</vt:lpstr>
      <vt:lpstr>Employment Law Update – GP Practices</vt:lpstr>
      <vt:lpstr>Employment Law – Key Trends</vt:lpstr>
      <vt:lpstr>Flexible Working – Detailed Update</vt:lpstr>
      <vt:lpstr>Flexible Working – GP Practice Risk Areas</vt:lpstr>
      <vt:lpstr>Holiday Pay &amp; Working Time – Detailed Update</vt:lpstr>
      <vt:lpstr>Holiday Pay – GP Practice Exposure</vt:lpstr>
      <vt:lpstr>Harassment – Legal Framework</vt:lpstr>
      <vt:lpstr>Harassment – Preventative Duty &amp; Culture</vt:lpstr>
      <vt:lpstr>Employment Rights Act 2025 – Overview</vt:lpstr>
      <vt:lpstr>Employment Rights Act</vt:lpstr>
      <vt:lpstr>Employment Rights Act – Wider Employer Impact</vt:lpstr>
      <vt:lpstr>Employment Rights Act – Some of the major changes</vt:lpstr>
      <vt:lpstr>Employment Rights Act – Dismissal and Rengagement (“Fire and Rehire“)</vt:lpstr>
      <vt:lpstr>Fire and Rehire – Potential Timing</vt:lpstr>
      <vt:lpstr>ERA 2025 - Unfair Dismissal Protection</vt:lpstr>
      <vt:lpstr>Collective Consultation</vt:lpstr>
      <vt:lpstr>ERA: Collective Consultation – Potential Timing</vt:lpstr>
      <vt:lpstr>Enforcement &amp; Remedies</vt:lpstr>
      <vt:lpstr>Summary of Key Changes – April 2026</vt:lpstr>
      <vt:lpstr>Other Important Reforms – April 2026</vt:lpstr>
      <vt:lpstr>Major Changes Expected – October 2026/2027</vt:lpstr>
      <vt:lpstr>What you should do now</vt:lpstr>
      <vt:lpstr>Questions &amp; Discussion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Jane Crosby</cp:lastModifiedBy>
  <cp:revision>1</cp:revision>
  <dcterms:created xsi:type="dcterms:W3CDTF">2013-01-27T09:14:16Z</dcterms:created>
  <dcterms:modified xsi:type="dcterms:W3CDTF">2026-04-19T17:01:04Z</dcterms:modified>
  <cp:category/>
</cp:coreProperties>
</file>