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4"/>
  </p:notesMasterIdLst>
  <p:sldIdLst>
    <p:sldId id="256" r:id="rId5"/>
    <p:sldId id="275" r:id="rId6"/>
    <p:sldId id="335" r:id="rId7"/>
    <p:sldId id="287" r:id="rId8"/>
    <p:sldId id="337" r:id="rId9"/>
    <p:sldId id="334" r:id="rId10"/>
    <p:sldId id="338" r:id="rId11"/>
    <p:sldId id="284" r:id="rId12"/>
    <p:sldId id="297" r:id="rId13"/>
    <p:sldId id="343" r:id="rId14"/>
    <p:sldId id="317" r:id="rId15"/>
    <p:sldId id="318" r:id="rId16"/>
    <p:sldId id="340" r:id="rId17"/>
    <p:sldId id="344" r:id="rId18"/>
    <p:sldId id="341" r:id="rId19"/>
    <p:sldId id="342" r:id="rId20"/>
    <p:sldId id="291" r:id="rId21"/>
    <p:sldId id="292" r:id="rId22"/>
    <p:sldId id="336" r:id="rId23"/>
  </p:sldIdLst>
  <p:sldSz cx="9144000" cy="5715000" type="screen16x1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1280" y="36"/>
      </p:cViewPr>
      <p:guideLst>
        <p:guide orient="horz" pos="180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7CCC51-FC32-4437-A74D-1AB140ED7759}" type="datetimeFigureOut">
              <a:rPr lang="en-GB" smtClean="0"/>
              <a:t>20/11/2025</a:t>
            </a:fld>
            <a:endParaRPr lang="en-GB"/>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91D864-995C-45C7-952D-D3C65F5B0828}" type="slidenum">
              <a:rPr lang="en-GB" smtClean="0"/>
              <a:t>‹#›</a:t>
            </a:fld>
            <a:endParaRPr lang="en-GB"/>
          </a:p>
        </p:txBody>
      </p:sp>
    </p:spTree>
    <p:extLst>
      <p:ext uri="{BB962C8B-B14F-4D97-AF65-F5344CB8AC3E}">
        <p14:creationId xmlns:p14="http://schemas.microsoft.com/office/powerpoint/2010/main" val="2865009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Leanne - introduction</a:t>
            </a:r>
          </a:p>
          <a:p>
            <a:endParaRPr lang="en-GB"/>
          </a:p>
          <a:p>
            <a:r>
              <a:rPr lang="en-GB"/>
              <a:t>Clarify the meeting is for ADHD Adult Service - provider ‘bidders’ information event</a:t>
            </a:r>
          </a:p>
          <a:p>
            <a:endParaRPr lang="en-GB"/>
          </a:p>
          <a:p>
            <a:r>
              <a:rPr lang="en-GB"/>
              <a:t>Ask providers to put their name and organisation in the chat box</a:t>
            </a:r>
          </a:p>
          <a:p>
            <a:endParaRPr lang="en-GB"/>
          </a:p>
          <a:p>
            <a:r>
              <a:rPr lang="en-GB"/>
              <a:t>Remind them meeting is being recorded </a:t>
            </a:r>
          </a:p>
          <a:p>
            <a:endParaRPr lang="en-GB"/>
          </a:p>
          <a:p>
            <a:r>
              <a:rPr lang="en-GB"/>
              <a:t>Thank you to everyone who has come to the session and hope people will find it informative.</a:t>
            </a:r>
          </a:p>
        </p:txBody>
      </p:sp>
      <p:sp>
        <p:nvSpPr>
          <p:cNvPr id="4" name="Slide Number Placeholder 3"/>
          <p:cNvSpPr>
            <a:spLocks noGrp="1"/>
          </p:cNvSpPr>
          <p:nvPr>
            <p:ph type="sldNum" sz="quarter" idx="5"/>
          </p:nvPr>
        </p:nvSpPr>
        <p:spPr/>
        <p:txBody>
          <a:bodyPr/>
          <a:lstStyle/>
          <a:p>
            <a:fld id="{0991D864-995C-45C7-952D-D3C65F5B0828}" type="slidenum">
              <a:rPr lang="en-GB" smtClean="0"/>
              <a:t>1</a:t>
            </a:fld>
            <a:endParaRPr lang="en-GB"/>
          </a:p>
        </p:txBody>
      </p:sp>
    </p:spTree>
    <p:extLst>
      <p:ext uri="{BB962C8B-B14F-4D97-AF65-F5344CB8AC3E}">
        <p14:creationId xmlns:p14="http://schemas.microsoft.com/office/powerpoint/2010/main" val="32776052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Gavin</a:t>
            </a:r>
          </a:p>
        </p:txBody>
      </p:sp>
      <p:sp>
        <p:nvSpPr>
          <p:cNvPr id="4" name="Slide Number Placeholder 3"/>
          <p:cNvSpPr>
            <a:spLocks noGrp="1"/>
          </p:cNvSpPr>
          <p:nvPr>
            <p:ph type="sldNum" sz="quarter" idx="5"/>
          </p:nvPr>
        </p:nvSpPr>
        <p:spPr/>
        <p:txBody>
          <a:bodyPr/>
          <a:lstStyle/>
          <a:p>
            <a:fld id="{0991D864-995C-45C7-952D-D3C65F5B0828}" type="slidenum">
              <a:rPr lang="en-GB" smtClean="0"/>
              <a:t>10</a:t>
            </a:fld>
            <a:endParaRPr lang="en-GB"/>
          </a:p>
        </p:txBody>
      </p:sp>
    </p:spTree>
    <p:extLst>
      <p:ext uri="{BB962C8B-B14F-4D97-AF65-F5344CB8AC3E}">
        <p14:creationId xmlns:p14="http://schemas.microsoft.com/office/powerpoint/2010/main" val="18951199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Gavin</a:t>
            </a:r>
          </a:p>
        </p:txBody>
      </p:sp>
      <p:sp>
        <p:nvSpPr>
          <p:cNvPr id="4" name="Slide Number Placeholder 3"/>
          <p:cNvSpPr>
            <a:spLocks noGrp="1"/>
          </p:cNvSpPr>
          <p:nvPr>
            <p:ph type="sldNum" sz="quarter" idx="5"/>
          </p:nvPr>
        </p:nvSpPr>
        <p:spPr/>
        <p:txBody>
          <a:bodyPr/>
          <a:lstStyle/>
          <a:p>
            <a:fld id="{0991D864-995C-45C7-952D-D3C65F5B0828}" type="slidenum">
              <a:rPr lang="en-GB" smtClean="0"/>
              <a:t>11</a:t>
            </a:fld>
            <a:endParaRPr lang="en-GB"/>
          </a:p>
        </p:txBody>
      </p:sp>
    </p:spTree>
    <p:extLst>
      <p:ext uri="{BB962C8B-B14F-4D97-AF65-F5344CB8AC3E}">
        <p14:creationId xmlns:p14="http://schemas.microsoft.com/office/powerpoint/2010/main" val="24444291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Gavin</a:t>
            </a:r>
          </a:p>
        </p:txBody>
      </p:sp>
      <p:sp>
        <p:nvSpPr>
          <p:cNvPr id="4" name="Slide Number Placeholder 3"/>
          <p:cNvSpPr>
            <a:spLocks noGrp="1"/>
          </p:cNvSpPr>
          <p:nvPr>
            <p:ph type="sldNum" sz="quarter" idx="5"/>
          </p:nvPr>
        </p:nvSpPr>
        <p:spPr/>
        <p:txBody>
          <a:bodyPr/>
          <a:lstStyle/>
          <a:p>
            <a:fld id="{0991D864-995C-45C7-952D-D3C65F5B0828}" type="slidenum">
              <a:rPr lang="en-GB" smtClean="0"/>
              <a:t>12</a:t>
            </a:fld>
            <a:endParaRPr lang="en-GB"/>
          </a:p>
        </p:txBody>
      </p:sp>
    </p:spTree>
    <p:extLst>
      <p:ext uri="{BB962C8B-B14F-4D97-AF65-F5344CB8AC3E}">
        <p14:creationId xmlns:p14="http://schemas.microsoft.com/office/powerpoint/2010/main" val="3025705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Leanne to lead, any remaining questions please put in the chat box and we will answer after the session.</a:t>
            </a:r>
          </a:p>
        </p:txBody>
      </p:sp>
      <p:sp>
        <p:nvSpPr>
          <p:cNvPr id="4" name="Slide Number Placeholder 3"/>
          <p:cNvSpPr>
            <a:spLocks noGrp="1"/>
          </p:cNvSpPr>
          <p:nvPr>
            <p:ph type="sldNum" sz="quarter" idx="5"/>
          </p:nvPr>
        </p:nvSpPr>
        <p:spPr/>
        <p:txBody>
          <a:bodyPr/>
          <a:lstStyle/>
          <a:p>
            <a:fld id="{0991D864-995C-45C7-952D-D3C65F5B0828}" type="slidenum">
              <a:rPr lang="en-GB" smtClean="0"/>
              <a:t>17</a:t>
            </a:fld>
            <a:endParaRPr lang="en-GB"/>
          </a:p>
        </p:txBody>
      </p:sp>
    </p:spTree>
    <p:extLst>
      <p:ext uri="{BB962C8B-B14F-4D97-AF65-F5344CB8AC3E}">
        <p14:creationId xmlns:p14="http://schemas.microsoft.com/office/powerpoint/2010/main" val="25081474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a:t>
            </a:r>
          </a:p>
        </p:txBody>
      </p:sp>
      <p:sp>
        <p:nvSpPr>
          <p:cNvPr id="4" name="Slide Number Placeholder 3"/>
          <p:cNvSpPr>
            <a:spLocks noGrp="1"/>
          </p:cNvSpPr>
          <p:nvPr>
            <p:ph type="sldNum" sz="quarter" idx="5"/>
          </p:nvPr>
        </p:nvSpPr>
        <p:spPr/>
        <p:txBody>
          <a:bodyPr/>
          <a:lstStyle/>
          <a:p>
            <a:fld id="{0991D864-995C-45C7-952D-D3C65F5B0828}" type="slidenum">
              <a:rPr lang="en-GB" smtClean="0"/>
              <a:t>18</a:t>
            </a:fld>
            <a:endParaRPr lang="en-GB"/>
          </a:p>
        </p:txBody>
      </p:sp>
    </p:spTree>
    <p:extLst>
      <p:ext uri="{BB962C8B-B14F-4D97-AF65-F5344CB8AC3E}">
        <p14:creationId xmlns:p14="http://schemas.microsoft.com/office/powerpoint/2010/main" val="18522907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Leanne – introduce the agenda for the day.</a:t>
            </a:r>
          </a:p>
          <a:p>
            <a:endParaRPr lang="en-GB"/>
          </a:p>
          <a:p>
            <a:r>
              <a:rPr lang="en-GB"/>
              <a:t>Basic housekeeping – stay on mute. </a:t>
            </a:r>
          </a:p>
          <a:p>
            <a:endParaRPr lang="en-GB"/>
          </a:p>
          <a:p>
            <a:r>
              <a:rPr lang="en-GB"/>
              <a:t>There will be opportunities for Q and A session at the end of each section.</a:t>
            </a:r>
          </a:p>
          <a:p>
            <a:endParaRPr lang="en-GB"/>
          </a:p>
          <a:p>
            <a:r>
              <a:rPr lang="en-GB"/>
              <a:t>We are taking a detailed record of the event – any questions that we are unable to answer in the session , we will respond to after the session.</a:t>
            </a:r>
          </a:p>
          <a:p>
            <a:endParaRPr lang="en-GB"/>
          </a:p>
          <a:p>
            <a:r>
              <a:rPr lang="en-GB"/>
              <a:t>XXXXX will be monitoring the chat and will respond to messages</a:t>
            </a:r>
          </a:p>
          <a:p>
            <a:endParaRPr lang="en-GB"/>
          </a:p>
        </p:txBody>
      </p:sp>
      <p:sp>
        <p:nvSpPr>
          <p:cNvPr id="4" name="Slide Number Placeholder 3"/>
          <p:cNvSpPr>
            <a:spLocks noGrp="1"/>
          </p:cNvSpPr>
          <p:nvPr>
            <p:ph type="sldNum" sz="quarter" idx="5"/>
          </p:nvPr>
        </p:nvSpPr>
        <p:spPr/>
        <p:txBody>
          <a:bodyPr/>
          <a:lstStyle/>
          <a:p>
            <a:fld id="{0991D864-995C-45C7-952D-D3C65F5B0828}" type="slidenum">
              <a:rPr lang="en-GB" smtClean="0"/>
              <a:t>2</a:t>
            </a:fld>
            <a:endParaRPr lang="en-GB"/>
          </a:p>
        </p:txBody>
      </p:sp>
    </p:spTree>
    <p:extLst>
      <p:ext uri="{BB962C8B-B14F-4D97-AF65-F5344CB8AC3E}">
        <p14:creationId xmlns:p14="http://schemas.microsoft.com/office/powerpoint/2010/main" val="2692096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Leanne</a:t>
            </a:r>
          </a:p>
        </p:txBody>
      </p:sp>
      <p:sp>
        <p:nvSpPr>
          <p:cNvPr id="4" name="Slide Number Placeholder 3"/>
          <p:cNvSpPr>
            <a:spLocks noGrp="1"/>
          </p:cNvSpPr>
          <p:nvPr>
            <p:ph type="sldNum" sz="quarter" idx="5"/>
          </p:nvPr>
        </p:nvSpPr>
        <p:spPr/>
        <p:txBody>
          <a:bodyPr/>
          <a:lstStyle/>
          <a:p>
            <a:fld id="{0991D864-995C-45C7-952D-D3C65F5B0828}" type="slidenum">
              <a:rPr lang="en-GB" smtClean="0"/>
              <a:t>3</a:t>
            </a:fld>
            <a:endParaRPr lang="en-GB"/>
          </a:p>
        </p:txBody>
      </p:sp>
    </p:spTree>
    <p:extLst>
      <p:ext uri="{BB962C8B-B14F-4D97-AF65-F5344CB8AC3E}">
        <p14:creationId xmlns:p14="http://schemas.microsoft.com/office/powerpoint/2010/main" val="1106596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991D864-995C-45C7-952D-D3C65F5B0828}" type="slidenum">
              <a:rPr lang="en-GB" smtClean="0"/>
              <a:t>4</a:t>
            </a:fld>
            <a:endParaRPr lang="en-GB"/>
          </a:p>
        </p:txBody>
      </p:sp>
    </p:spTree>
    <p:extLst>
      <p:ext uri="{BB962C8B-B14F-4D97-AF65-F5344CB8AC3E}">
        <p14:creationId xmlns:p14="http://schemas.microsoft.com/office/powerpoint/2010/main" val="38349767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991D864-995C-45C7-952D-D3C65F5B0828}" type="slidenum">
              <a:rPr lang="en-GB" smtClean="0"/>
              <a:t>5</a:t>
            </a:fld>
            <a:endParaRPr lang="en-GB"/>
          </a:p>
        </p:txBody>
      </p:sp>
    </p:spTree>
    <p:extLst>
      <p:ext uri="{BB962C8B-B14F-4D97-AF65-F5344CB8AC3E}">
        <p14:creationId xmlns:p14="http://schemas.microsoft.com/office/powerpoint/2010/main" val="5511050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Leanne- explain it is a co-produced spec with people with Lived Experience</a:t>
            </a:r>
          </a:p>
          <a:p>
            <a:endParaRPr lang="en-GB"/>
          </a:p>
          <a:p>
            <a:r>
              <a:rPr lang="en-GB"/>
              <a:t>Summarise requirements</a:t>
            </a:r>
          </a:p>
          <a:p>
            <a:endParaRPr lang="en-GB"/>
          </a:p>
        </p:txBody>
      </p:sp>
      <p:sp>
        <p:nvSpPr>
          <p:cNvPr id="4" name="Slide Number Placeholder 3"/>
          <p:cNvSpPr>
            <a:spLocks noGrp="1"/>
          </p:cNvSpPr>
          <p:nvPr>
            <p:ph type="sldNum" sz="quarter" idx="5"/>
          </p:nvPr>
        </p:nvSpPr>
        <p:spPr/>
        <p:txBody>
          <a:bodyPr/>
          <a:lstStyle/>
          <a:p>
            <a:fld id="{0991D864-995C-45C7-952D-D3C65F5B0828}" type="slidenum">
              <a:rPr lang="en-GB" smtClean="0"/>
              <a:t>6</a:t>
            </a:fld>
            <a:endParaRPr lang="en-GB"/>
          </a:p>
        </p:txBody>
      </p:sp>
    </p:spTree>
    <p:extLst>
      <p:ext uri="{BB962C8B-B14F-4D97-AF65-F5344CB8AC3E}">
        <p14:creationId xmlns:p14="http://schemas.microsoft.com/office/powerpoint/2010/main" val="31893369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Summarise requirements</a:t>
            </a:r>
          </a:p>
          <a:p>
            <a:endParaRPr lang="en-GB"/>
          </a:p>
        </p:txBody>
      </p:sp>
      <p:sp>
        <p:nvSpPr>
          <p:cNvPr id="4" name="Slide Number Placeholder 3"/>
          <p:cNvSpPr>
            <a:spLocks noGrp="1"/>
          </p:cNvSpPr>
          <p:nvPr>
            <p:ph type="sldNum" sz="quarter" idx="5"/>
          </p:nvPr>
        </p:nvSpPr>
        <p:spPr/>
        <p:txBody>
          <a:bodyPr/>
          <a:lstStyle/>
          <a:p>
            <a:fld id="{0991D864-995C-45C7-952D-D3C65F5B0828}" type="slidenum">
              <a:rPr lang="en-GB" smtClean="0"/>
              <a:t>7</a:t>
            </a:fld>
            <a:endParaRPr lang="en-GB"/>
          </a:p>
        </p:txBody>
      </p:sp>
    </p:spTree>
    <p:extLst>
      <p:ext uri="{BB962C8B-B14F-4D97-AF65-F5344CB8AC3E}">
        <p14:creationId xmlns:p14="http://schemas.microsoft.com/office/powerpoint/2010/main" val="21969388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Leanne to lead </a:t>
            </a:r>
          </a:p>
          <a:p>
            <a:r>
              <a:rPr lang="en-GB"/>
              <a:t>Any remaining questions to be typed into the chat box and we will respond after the event.</a:t>
            </a:r>
          </a:p>
        </p:txBody>
      </p:sp>
      <p:sp>
        <p:nvSpPr>
          <p:cNvPr id="4" name="Slide Number Placeholder 3"/>
          <p:cNvSpPr>
            <a:spLocks noGrp="1"/>
          </p:cNvSpPr>
          <p:nvPr>
            <p:ph type="sldNum" sz="quarter" idx="5"/>
          </p:nvPr>
        </p:nvSpPr>
        <p:spPr/>
        <p:txBody>
          <a:bodyPr/>
          <a:lstStyle/>
          <a:p>
            <a:fld id="{0991D864-995C-45C7-952D-D3C65F5B0828}" type="slidenum">
              <a:rPr lang="en-GB" smtClean="0"/>
              <a:t>8</a:t>
            </a:fld>
            <a:endParaRPr lang="en-GB"/>
          </a:p>
        </p:txBody>
      </p:sp>
    </p:spTree>
    <p:extLst>
      <p:ext uri="{BB962C8B-B14F-4D97-AF65-F5344CB8AC3E}">
        <p14:creationId xmlns:p14="http://schemas.microsoft.com/office/powerpoint/2010/main" val="29689605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Gavin</a:t>
            </a:r>
          </a:p>
        </p:txBody>
      </p:sp>
      <p:sp>
        <p:nvSpPr>
          <p:cNvPr id="4" name="Slide Number Placeholder 3"/>
          <p:cNvSpPr>
            <a:spLocks noGrp="1"/>
          </p:cNvSpPr>
          <p:nvPr>
            <p:ph type="sldNum" sz="quarter" idx="5"/>
          </p:nvPr>
        </p:nvSpPr>
        <p:spPr/>
        <p:txBody>
          <a:bodyPr/>
          <a:lstStyle/>
          <a:p>
            <a:fld id="{0991D864-995C-45C7-952D-D3C65F5B0828}" type="slidenum">
              <a:rPr lang="en-GB" smtClean="0"/>
              <a:t>9</a:t>
            </a:fld>
            <a:endParaRPr lang="en-GB"/>
          </a:p>
        </p:txBody>
      </p:sp>
    </p:spTree>
    <p:extLst>
      <p:ext uri="{BB962C8B-B14F-4D97-AF65-F5344CB8AC3E}">
        <p14:creationId xmlns:p14="http://schemas.microsoft.com/office/powerpoint/2010/main" val="2959045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a:t>Click to edit Master title style</a:t>
            </a:r>
            <a:endParaRPr lang="en-GB"/>
          </a:p>
        </p:txBody>
      </p:sp>
      <p:sp>
        <p:nvSpPr>
          <p:cNvPr id="3" name="Subtitle 2"/>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6EF63A5-52F9-426F-BF3E-5C19472AE521}" type="datetimeFigureOut">
              <a:rPr lang="en-GB" smtClean="0"/>
              <a:t>20/11/2025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631671-6024-4404-BA44-5D69684D5209}" type="slidenum">
              <a:rPr lang="en-GB" smtClean="0"/>
              <a:t>‹#›</a:t>
            </a:fld>
            <a:endParaRPr lang="en-GB"/>
          </a:p>
        </p:txBody>
      </p:sp>
    </p:spTree>
    <p:extLst>
      <p:ext uri="{BB962C8B-B14F-4D97-AF65-F5344CB8AC3E}">
        <p14:creationId xmlns:p14="http://schemas.microsoft.com/office/powerpoint/2010/main" val="3085641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EF63A5-52F9-426F-BF3E-5C19472AE521}" type="datetimeFigureOut">
              <a:rPr lang="en-GB" smtClean="0"/>
              <a:t>20/11/2025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631671-6024-4404-BA44-5D69684D5209}" type="slidenum">
              <a:rPr lang="en-GB" smtClean="0"/>
              <a:t>‹#›</a:t>
            </a:fld>
            <a:endParaRPr lang="en-GB"/>
          </a:p>
        </p:txBody>
      </p:sp>
    </p:spTree>
    <p:extLst>
      <p:ext uri="{BB962C8B-B14F-4D97-AF65-F5344CB8AC3E}">
        <p14:creationId xmlns:p14="http://schemas.microsoft.com/office/powerpoint/2010/main" val="1229053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90500"/>
            <a:ext cx="2057400" cy="40640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90500"/>
            <a:ext cx="6019800" cy="4064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EF63A5-52F9-426F-BF3E-5C19472AE521}" type="datetimeFigureOut">
              <a:rPr lang="en-GB" smtClean="0"/>
              <a:t>20/11/2025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631671-6024-4404-BA44-5D69684D5209}" type="slidenum">
              <a:rPr lang="en-GB" smtClean="0"/>
              <a:t>‹#›</a:t>
            </a:fld>
            <a:endParaRPr lang="en-GB"/>
          </a:p>
        </p:txBody>
      </p:sp>
    </p:spTree>
    <p:extLst>
      <p:ext uri="{BB962C8B-B14F-4D97-AF65-F5344CB8AC3E}">
        <p14:creationId xmlns:p14="http://schemas.microsoft.com/office/powerpoint/2010/main" val="2901121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EF63A5-52F9-426F-BF3E-5C19472AE521}" type="datetimeFigureOut">
              <a:rPr lang="en-GB" smtClean="0"/>
              <a:t>20/11/2025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631671-6024-4404-BA44-5D69684D5209}" type="slidenum">
              <a:rPr lang="en-GB" smtClean="0"/>
              <a:t>‹#›</a:t>
            </a:fld>
            <a:endParaRPr lang="en-GB"/>
          </a:p>
        </p:txBody>
      </p:sp>
    </p:spTree>
    <p:extLst>
      <p:ext uri="{BB962C8B-B14F-4D97-AF65-F5344CB8AC3E}">
        <p14:creationId xmlns:p14="http://schemas.microsoft.com/office/powerpoint/2010/main" val="2131948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7"/>
            <a:ext cx="7772400" cy="1135063"/>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EF63A5-52F9-426F-BF3E-5C19472AE521}" type="datetimeFigureOut">
              <a:rPr lang="en-GB" smtClean="0"/>
              <a:t>20/11/2025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631671-6024-4404-BA44-5D69684D5209}" type="slidenum">
              <a:rPr lang="en-GB" smtClean="0"/>
              <a:t>‹#›</a:t>
            </a:fld>
            <a:endParaRPr lang="en-GB"/>
          </a:p>
        </p:txBody>
      </p:sp>
    </p:spTree>
    <p:extLst>
      <p:ext uri="{BB962C8B-B14F-4D97-AF65-F5344CB8AC3E}">
        <p14:creationId xmlns:p14="http://schemas.microsoft.com/office/powerpoint/2010/main" val="1143168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6EF63A5-52F9-426F-BF3E-5C19472AE521}" type="datetimeFigureOut">
              <a:rPr lang="en-GB" smtClean="0"/>
              <a:t>20/11/2025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3631671-6024-4404-BA44-5D69684D5209}" type="slidenum">
              <a:rPr lang="en-GB" smtClean="0"/>
              <a:t>‹#›</a:t>
            </a:fld>
            <a:endParaRPr lang="en-GB"/>
          </a:p>
        </p:txBody>
      </p:sp>
    </p:spTree>
    <p:extLst>
      <p:ext uri="{BB962C8B-B14F-4D97-AF65-F5344CB8AC3E}">
        <p14:creationId xmlns:p14="http://schemas.microsoft.com/office/powerpoint/2010/main" val="2454817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865"/>
            <a:ext cx="8229600" cy="9525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6EF63A5-52F9-426F-BF3E-5C19472AE521}" type="datetimeFigureOut">
              <a:rPr lang="en-GB" smtClean="0"/>
              <a:t>20/11/2025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3631671-6024-4404-BA44-5D69684D5209}" type="slidenum">
              <a:rPr lang="en-GB" smtClean="0"/>
              <a:t>‹#›</a:t>
            </a:fld>
            <a:endParaRPr lang="en-GB"/>
          </a:p>
        </p:txBody>
      </p:sp>
    </p:spTree>
    <p:extLst>
      <p:ext uri="{BB962C8B-B14F-4D97-AF65-F5344CB8AC3E}">
        <p14:creationId xmlns:p14="http://schemas.microsoft.com/office/powerpoint/2010/main" val="3331560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6EF63A5-52F9-426F-BF3E-5C19472AE521}" type="datetimeFigureOut">
              <a:rPr lang="en-GB" smtClean="0"/>
              <a:t>20/11/2025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3631671-6024-4404-BA44-5D69684D5209}" type="slidenum">
              <a:rPr lang="en-GB" smtClean="0"/>
              <a:t>‹#›</a:t>
            </a:fld>
            <a:endParaRPr lang="en-GB"/>
          </a:p>
        </p:txBody>
      </p:sp>
    </p:spTree>
    <p:extLst>
      <p:ext uri="{BB962C8B-B14F-4D97-AF65-F5344CB8AC3E}">
        <p14:creationId xmlns:p14="http://schemas.microsoft.com/office/powerpoint/2010/main" val="3574213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EF63A5-52F9-426F-BF3E-5C19472AE521}" type="datetimeFigureOut">
              <a:rPr lang="en-GB" smtClean="0"/>
              <a:t>20/11/2025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3631671-6024-4404-BA44-5D69684D5209}" type="slidenum">
              <a:rPr lang="en-GB" smtClean="0"/>
              <a:t>‹#›</a:t>
            </a:fld>
            <a:endParaRPr lang="en-GB"/>
          </a:p>
        </p:txBody>
      </p:sp>
    </p:spTree>
    <p:extLst>
      <p:ext uri="{BB962C8B-B14F-4D97-AF65-F5344CB8AC3E}">
        <p14:creationId xmlns:p14="http://schemas.microsoft.com/office/powerpoint/2010/main" val="4229268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27542"/>
            <a:ext cx="3008313" cy="968375"/>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EF63A5-52F9-426F-BF3E-5C19472AE521}" type="datetimeFigureOut">
              <a:rPr lang="en-GB" smtClean="0"/>
              <a:t>20/11/2025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3631671-6024-4404-BA44-5D69684D5209}" type="slidenum">
              <a:rPr lang="en-GB" smtClean="0"/>
              <a:t>‹#›</a:t>
            </a:fld>
            <a:endParaRPr lang="en-GB"/>
          </a:p>
        </p:txBody>
      </p:sp>
    </p:spTree>
    <p:extLst>
      <p:ext uri="{BB962C8B-B14F-4D97-AF65-F5344CB8AC3E}">
        <p14:creationId xmlns:p14="http://schemas.microsoft.com/office/powerpoint/2010/main" val="228295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EF63A5-52F9-426F-BF3E-5C19472AE521}" type="datetimeFigureOut">
              <a:rPr lang="en-GB" smtClean="0"/>
              <a:t>20/11/2025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3631671-6024-4404-BA44-5D69684D5209}" type="slidenum">
              <a:rPr lang="en-GB" smtClean="0"/>
              <a:t>‹#›</a:t>
            </a:fld>
            <a:endParaRPr lang="en-GB"/>
          </a:p>
        </p:txBody>
      </p:sp>
    </p:spTree>
    <p:extLst>
      <p:ext uri="{BB962C8B-B14F-4D97-AF65-F5344CB8AC3E}">
        <p14:creationId xmlns:p14="http://schemas.microsoft.com/office/powerpoint/2010/main" val="2511922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28865"/>
            <a:ext cx="8229600" cy="9525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333500"/>
            <a:ext cx="8229600" cy="37716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fld id="{26EF63A5-52F9-426F-BF3E-5C19472AE521}" type="datetimeFigureOut">
              <a:rPr lang="en-GB" smtClean="0"/>
              <a:t>20/11/2025</a:t>
            </a:fld>
            <a:endParaRPr lang="en-GB"/>
          </a:p>
        </p:txBody>
      </p:sp>
      <p:sp>
        <p:nvSpPr>
          <p:cNvPr id="5" name="Footer Placeholder 4"/>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D3631671-6024-4404-BA44-5D69684D5209}" type="slidenum">
              <a:rPr lang="en-GB" smtClean="0"/>
              <a:t>‹#›</a:t>
            </a:fld>
            <a:endParaRPr lang="en-GB"/>
          </a:p>
        </p:txBody>
      </p:sp>
    </p:spTree>
    <p:extLst>
      <p:ext uri="{BB962C8B-B14F-4D97-AF65-F5344CB8AC3E}">
        <p14:creationId xmlns:p14="http://schemas.microsoft.com/office/powerpoint/2010/main" val="28819612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eastmidstenders.org/"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hyperlink" Target="mailto:procontractsuppliers@proactis.com"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google.com/search?sca_esv=53569ca3ec5332b8&amp;cs=0&amp;q=healthcare+services&amp;sa=X&amp;ved=2ahUKEwiGvvfo6dKPAxUYYEEAHXUaLl8QxccNegQIAhAB&amp;mstk=AUtExfAKW20FV5q0E4chAP9AadQX9DRswjHAH30cun4vvqkpuMcJyg3G2HWoW8mYj7_ubZ7HXMJWRyFjGG9H1nLZzgGwfAOQKEdAN7UCKsZV3xksiwKKkaWkC8zvr60zOrYEgy4&amp;csui=3"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www.google.com/search?sca_esv=53569ca3ec5332b8&amp;cs=0&amp;q=Procurement+Act+2023%27s+Provider+Selection+Regime+%28PSR%29&amp;sa=X&amp;ved=2ahUKEwiGvvfo6dKPAxUYYEEAHXUaLl8QxccNegQIAhAC&amp;mstk=AUtExfAKW20FV5q0E4chAP9AadQX9DRswjHAH30cun4vvqkpuMcJyg3G2HWoW8mYj7_ubZ7HXMJWRyFjGG9H1nLZzgGwfAOQKEdAN7UCKsZV3xksiwKKkaWkC8zvr60zOrYEgy4&amp;csui=3"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rawpixel.com/image/517813/free-illustration-vector-coming-soon-opening-soon-announcement" TargetMode="External"/><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03489"/>
            <a:ext cx="7772400" cy="1225021"/>
          </a:xfrm>
        </p:spPr>
        <p:txBody>
          <a:bodyPr>
            <a:normAutofit fontScale="90000"/>
          </a:bodyPr>
          <a:lstStyle/>
          <a:p>
            <a:r>
              <a:rPr lang="en-GB" b="1" u="sng" dirty="0"/>
              <a:t>NHS Health Checks 2025</a:t>
            </a:r>
            <a:br>
              <a:rPr lang="en-GB" dirty="0"/>
            </a:br>
            <a:endParaRPr lang="en-GB" dirty="0"/>
          </a:p>
        </p:txBody>
      </p:sp>
      <p:sp>
        <p:nvSpPr>
          <p:cNvPr id="3" name="Subtitle 2"/>
          <p:cNvSpPr>
            <a:spLocks noGrp="1"/>
          </p:cNvSpPr>
          <p:nvPr>
            <p:ph type="subTitle" idx="1"/>
          </p:nvPr>
        </p:nvSpPr>
        <p:spPr>
          <a:xfrm>
            <a:off x="1371600" y="1949196"/>
            <a:ext cx="6400800" cy="1460500"/>
          </a:xfrm>
        </p:spPr>
        <p:txBody>
          <a:bodyPr>
            <a:normAutofit fontScale="77500" lnSpcReduction="20000"/>
          </a:bodyPr>
          <a:lstStyle/>
          <a:p>
            <a:r>
              <a:rPr lang="en-GB" dirty="0">
                <a:solidFill>
                  <a:schemeClr val="tx1"/>
                </a:solidFill>
              </a:rPr>
              <a:t>Tuesday 16</a:t>
            </a:r>
            <a:r>
              <a:rPr lang="en-GB" baseline="30000" dirty="0">
                <a:solidFill>
                  <a:schemeClr val="tx1"/>
                </a:solidFill>
              </a:rPr>
              <a:t>th</a:t>
            </a:r>
            <a:r>
              <a:rPr lang="en-GB" dirty="0">
                <a:solidFill>
                  <a:schemeClr val="tx1"/>
                </a:solidFill>
              </a:rPr>
              <a:t> September. 14:00</a:t>
            </a:r>
          </a:p>
          <a:p>
            <a:r>
              <a:rPr lang="en-GB" sz="2200" dirty="0">
                <a:solidFill>
                  <a:schemeClr val="tx1"/>
                </a:solidFill>
              </a:rPr>
              <a:t>With</a:t>
            </a:r>
          </a:p>
          <a:p>
            <a:r>
              <a:rPr lang="en-GB" dirty="0">
                <a:solidFill>
                  <a:schemeClr val="tx1"/>
                </a:solidFill>
              </a:rPr>
              <a:t>Daniel Hallam, Gavin Yarnold</a:t>
            </a:r>
          </a:p>
          <a:p>
            <a:r>
              <a:rPr lang="en-GB" dirty="0">
                <a:solidFill>
                  <a:schemeClr val="tx1"/>
                </a:solidFill>
              </a:rPr>
              <a:t>and our Support Team</a:t>
            </a:r>
          </a:p>
          <a:p>
            <a:endParaRPr lang="en-GB" dirty="0">
              <a:solidFill>
                <a:schemeClr val="tx1"/>
              </a:solidFill>
            </a:endParaRPr>
          </a:p>
        </p:txBody>
      </p:sp>
    </p:spTree>
    <p:extLst>
      <p:ext uri="{BB962C8B-B14F-4D97-AF65-F5344CB8AC3E}">
        <p14:creationId xmlns:p14="http://schemas.microsoft.com/office/powerpoint/2010/main" val="2700246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69230" y="285750"/>
            <a:ext cx="6172200" cy="451723"/>
          </a:xfrm>
        </p:spPr>
        <p:txBody>
          <a:bodyPr>
            <a:noAutofit/>
          </a:bodyPr>
          <a:lstStyle/>
          <a:p>
            <a:r>
              <a:rPr lang="en-GB" altLang="en-US" sz="2000" b="1" dirty="0"/>
              <a:t>What will this mean for you? </a:t>
            </a:r>
            <a:r>
              <a:rPr lang="en-GB" altLang="en-US" sz="2000" b="1" dirty="0" err="1"/>
              <a:t>ProActis</a:t>
            </a:r>
            <a:r>
              <a:rPr lang="en-GB" altLang="en-US" sz="2000" b="1" dirty="0"/>
              <a:t> Registration</a:t>
            </a:r>
            <a:endParaRPr lang="en-GB" sz="2000" b="1" dirty="0"/>
          </a:p>
        </p:txBody>
      </p:sp>
      <p:sp>
        <p:nvSpPr>
          <p:cNvPr id="5" name="Rectangle 4"/>
          <p:cNvSpPr/>
          <p:nvPr/>
        </p:nvSpPr>
        <p:spPr>
          <a:xfrm>
            <a:off x="1221582" y="737474"/>
            <a:ext cx="6693694" cy="1131079"/>
          </a:xfrm>
          <a:prstGeom prst="rect">
            <a:avLst/>
          </a:prstGeom>
        </p:spPr>
        <p:txBody>
          <a:bodyPr wrap="square" lIns="91440" tIns="45720" rIns="91440" bIns="45720" anchor="t">
            <a:spAutoFit/>
          </a:bodyPr>
          <a:lstStyle/>
          <a:p>
            <a:r>
              <a:rPr lang="en-GB" sz="1350">
                <a:latin typeface="Arial"/>
                <a:cs typeface="Arial"/>
              </a:rPr>
              <a:t>This project requires each organisation wishing to take part to register on the Due North electronic procurement portal. </a:t>
            </a:r>
            <a:endParaRPr lang="en-GB" sz="1350">
              <a:latin typeface="Calibri"/>
              <a:ea typeface="Calibri"/>
              <a:cs typeface="Calibri"/>
            </a:endParaRPr>
          </a:p>
          <a:p>
            <a:r>
              <a:rPr lang="en-GB" sz="1350">
                <a:hlinkClick r:id="rId3"/>
              </a:rPr>
              <a:t>www.eastmidstenders.org</a:t>
            </a:r>
            <a:endParaRPr lang="en-GB" sz="1350"/>
          </a:p>
          <a:p>
            <a:endParaRPr lang="en-GB" sz="1350"/>
          </a:p>
          <a:p>
            <a:endParaRPr lang="en-GB" sz="1350"/>
          </a:p>
        </p:txBody>
      </p:sp>
      <p:pic>
        <p:nvPicPr>
          <p:cNvPr id="4" name="Picture 3">
            <a:extLst>
              <a:ext uri="{FF2B5EF4-FFF2-40B4-BE49-F238E27FC236}">
                <a16:creationId xmlns:a16="http://schemas.microsoft.com/office/drawing/2014/main" id="{139211FE-D80D-DC45-E017-8BBBEC5221F3}"/>
              </a:ext>
            </a:extLst>
          </p:cNvPr>
          <p:cNvPicPr>
            <a:picLocks noChangeAspect="1"/>
          </p:cNvPicPr>
          <p:nvPr/>
        </p:nvPicPr>
        <p:blipFill>
          <a:blip r:embed="rId4"/>
          <a:stretch>
            <a:fillRect/>
          </a:stretch>
        </p:blipFill>
        <p:spPr>
          <a:xfrm>
            <a:off x="81457" y="1612773"/>
            <a:ext cx="8981085" cy="3816477"/>
          </a:xfrm>
          <a:prstGeom prst="rect">
            <a:avLst/>
          </a:prstGeom>
        </p:spPr>
      </p:pic>
    </p:spTree>
    <p:extLst>
      <p:ext uri="{BB962C8B-B14F-4D97-AF65-F5344CB8AC3E}">
        <p14:creationId xmlns:p14="http://schemas.microsoft.com/office/powerpoint/2010/main" val="3401154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65401-BF13-E293-65C9-D19AE8CF09DE}"/>
              </a:ext>
            </a:extLst>
          </p:cNvPr>
          <p:cNvSpPr>
            <a:spLocks noGrp="1"/>
          </p:cNvSpPr>
          <p:nvPr>
            <p:ph type="title"/>
          </p:nvPr>
        </p:nvSpPr>
        <p:spPr/>
        <p:txBody>
          <a:bodyPr>
            <a:normAutofit/>
          </a:bodyPr>
          <a:lstStyle/>
          <a:p>
            <a:r>
              <a:rPr lang="en-GB" dirty="0"/>
              <a:t>Support available</a:t>
            </a:r>
          </a:p>
        </p:txBody>
      </p:sp>
      <p:sp>
        <p:nvSpPr>
          <p:cNvPr id="3" name="Content Placeholder 2">
            <a:extLst>
              <a:ext uri="{FF2B5EF4-FFF2-40B4-BE49-F238E27FC236}">
                <a16:creationId xmlns:a16="http://schemas.microsoft.com/office/drawing/2014/main" id="{A2FBA7C3-3622-5900-6F78-93A1474E678F}"/>
              </a:ext>
            </a:extLst>
          </p:cNvPr>
          <p:cNvSpPr>
            <a:spLocks noGrp="1"/>
          </p:cNvSpPr>
          <p:nvPr>
            <p:ph idx="1"/>
          </p:nvPr>
        </p:nvSpPr>
        <p:spPr>
          <a:xfrm>
            <a:off x="457200" y="1333500"/>
            <a:ext cx="8229600" cy="4381500"/>
          </a:xfrm>
        </p:spPr>
        <p:txBody>
          <a:bodyPr vert="horz" lIns="91440" tIns="45720" rIns="91440" bIns="45720" rtlCol="0" anchor="t">
            <a:normAutofit fontScale="92500" lnSpcReduction="20000"/>
          </a:bodyPr>
          <a:lstStyle/>
          <a:p>
            <a:pPr marL="0" indent="0">
              <a:buNone/>
            </a:pPr>
            <a:r>
              <a:rPr lang="en-GB" sz="2800" b="1" dirty="0" err="1">
                <a:cs typeface="Arial"/>
              </a:rPr>
              <a:t>ProActis</a:t>
            </a:r>
            <a:r>
              <a:rPr lang="en-GB" sz="2800" b="1" dirty="0">
                <a:cs typeface="Arial"/>
              </a:rPr>
              <a:t>: Due-North Support</a:t>
            </a:r>
            <a:endParaRPr lang="en-GB" sz="2800" b="1" i="0" dirty="0">
              <a:solidFill>
                <a:srgbClr val="000000"/>
              </a:solidFill>
              <a:effectLst/>
              <a:cs typeface="Arial"/>
            </a:endParaRPr>
          </a:p>
          <a:p>
            <a:r>
              <a:rPr lang="en-GB" sz="3000" dirty="0">
                <a:cs typeface="Arial" panose="020B0604020202020204" pitchFamily="34" charset="0"/>
              </a:rPr>
              <a:t>From next week, there will be several time slots made available for technical support for everyone. This will be from Liane, Robbie, and myself. Charlotte will distribute a list of dates and times we will be available to help you. All you’ll need to do is tell Charlotte any slot you’d like to meet with us, and we’ll send you an invitation.</a:t>
            </a:r>
            <a:br>
              <a:rPr lang="en-GB" sz="3000" dirty="0">
                <a:cs typeface="Arial" panose="020B0604020202020204" pitchFamily="34" charset="0"/>
              </a:rPr>
            </a:br>
            <a:endParaRPr lang="en-GB" sz="3000" dirty="0">
              <a:cs typeface="Arial" panose="020B0604020202020204" pitchFamily="34" charset="0"/>
            </a:endParaRPr>
          </a:p>
          <a:p>
            <a:r>
              <a:rPr lang="en-GB" sz="2800" b="0" i="0" dirty="0">
                <a:solidFill>
                  <a:srgbClr val="000000"/>
                </a:solidFill>
                <a:effectLst/>
                <a:cs typeface="Arial"/>
              </a:rPr>
              <a:t>Alternatively, </a:t>
            </a:r>
            <a:r>
              <a:rPr lang="en-GB" sz="2800" dirty="0">
                <a:solidFill>
                  <a:srgbClr val="000000"/>
                </a:solidFill>
                <a:cs typeface="Arial"/>
              </a:rPr>
              <a:t>there is further support at:</a:t>
            </a:r>
            <a:r>
              <a:rPr lang="en-GB" sz="2800" b="0" i="0" dirty="0">
                <a:solidFill>
                  <a:srgbClr val="000000"/>
                </a:solidFill>
                <a:effectLst/>
                <a:cs typeface="Arial"/>
              </a:rPr>
              <a:t> email </a:t>
            </a:r>
            <a:r>
              <a:rPr lang="en-GB" sz="2800" b="0" i="0" u="none" strike="noStrike" dirty="0">
                <a:solidFill>
                  <a:srgbClr val="4077A6"/>
                </a:solidFill>
                <a:effectLst/>
                <a:cs typeface="Arial"/>
                <a:hlinkClick r:id="rId3"/>
              </a:rPr>
              <a:t>ProContractSuppliers@proactis.com</a:t>
            </a:r>
            <a:r>
              <a:rPr lang="en-GB" sz="2800" b="0" i="0" dirty="0">
                <a:solidFill>
                  <a:srgbClr val="000000"/>
                </a:solidFill>
                <a:effectLst/>
                <a:cs typeface="Arial"/>
              </a:rPr>
              <a:t> for </a:t>
            </a:r>
            <a:r>
              <a:rPr lang="en-GB" sz="2800" b="0" i="0" dirty="0" err="1">
                <a:solidFill>
                  <a:srgbClr val="000000"/>
                </a:solidFill>
                <a:effectLst/>
                <a:cs typeface="Arial"/>
              </a:rPr>
              <a:t>ProContract</a:t>
            </a:r>
            <a:r>
              <a:rPr lang="en-GB" sz="2800" b="0" i="0" dirty="0">
                <a:solidFill>
                  <a:srgbClr val="000000"/>
                </a:solidFill>
                <a:effectLst/>
                <a:cs typeface="Arial"/>
              </a:rPr>
              <a:t> Supplier Support</a:t>
            </a:r>
            <a:endParaRPr lang="en-GB" sz="2800" dirty="0">
              <a:cs typeface="Arial"/>
            </a:endParaRPr>
          </a:p>
        </p:txBody>
      </p:sp>
    </p:spTree>
    <p:extLst>
      <p:ext uri="{BB962C8B-B14F-4D97-AF65-F5344CB8AC3E}">
        <p14:creationId xmlns:p14="http://schemas.microsoft.com/office/powerpoint/2010/main" val="40206868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72562-E561-A6A5-67BD-5C5D721AEB61}"/>
              </a:ext>
            </a:extLst>
          </p:cNvPr>
          <p:cNvSpPr>
            <a:spLocks noGrp="1"/>
          </p:cNvSpPr>
          <p:nvPr>
            <p:ph type="title"/>
          </p:nvPr>
        </p:nvSpPr>
        <p:spPr/>
        <p:txBody>
          <a:bodyPr>
            <a:noAutofit/>
          </a:bodyPr>
          <a:lstStyle/>
          <a:p>
            <a:r>
              <a:rPr lang="en-GB" sz="3200" b="1" dirty="0"/>
              <a:t>Direct Award Route B – Contract Award</a:t>
            </a:r>
          </a:p>
        </p:txBody>
      </p:sp>
      <p:sp>
        <p:nvSpPr>
          <p:cNvPr id="3" name="Content Placeholder 2">
            <a:extLst>
              <a:ext uri="{FF2B5EF4-FFF2-40B4-BE49-F238E27FC236}">
                <a16:creationId xmlns:a16="http://schemas.microsoft.com/office/drawing/2014/main" id="{FF4E0A7A-C340-F634-800F-BAAD8CE13F31}"/>
              </a:ext>
            </a:extLst>
          </p:cNvPr>
          <p:cNvSpPr>
            <a:spLocks noGrp="1"/>
          </p:cNvSpPr>
          <p:nvPr>
            <p:ph idx="1"/>
          </p:nvPr>
        </p:nvSpPr>
        <p:spPr>
          <a:xfrm>
            <a:off x="128016" y="1333499"/>
            <a:ext cx="8558784" cy="4152635"/>
          </a:xfrm>
        </p:spPr>
        <p:txBody>
          <a:bodyPr vert="horz" lIns="91440" tIns="45720" rIns="91440" bIns="45720" rtlCol="0" anchor="t">
            <a:normAutofit fontScale="85000" lnSpcReduction="10000"/>
          </a:bodyPr>
          <a:lstStyle/>
          <a:p>
            <a:pPr marL="0" indent="0">
              <a:buNone/>
            </a:pPr>
            <a:r>
              <a:rPr lang="en-GB" dirty="0"/>
              <a:t>Direct Award Route B refers to a process for </a:t>
            </a:r>
            <a:r>
              <a:rPr lang="en-GB" dirty="0">
                <a:hlinkClick r:id="rId3">
                  <a:extLst>
                    <a:ext uri="{A12FA001-AC4F-418D-AE19-62706E023703}">
                      <ahyp:hlinkClr xmlns:ahyp="http://schemas.microsoft.com/office/drawing/2018/hyperlinkcolor" val="tx"/>
                    </a:ext>
                  </a:extLst>
                </a:hlinkClick>
              </a:rPr>
              <a:t>healthcare services</a:t>
            </a:r>
            <a:r>
              <a:rPr lang="en-GB" dirty="0"/>
              <a:t> under the </a:t>
            </a:r>
            <a:r>
              <a:rPr lang="en-GB" b="1" dirty="0">
                <a:hlinkClick r:id="rId4">
                  <a:extLst>
                    <a:ext uri="{A12FA001-AC4F-418D-AE19-62706E023703}">
                      <ahyp:hlinkClr xmlns:ahyp="http://schemas.microsoft.com/office/drawing/2018/hyperlinkcolor" val="tx"/>
                    </a:ext>
                  </a:extLst>
                </a:hlinkClick>
              </a:rPr>
              <a:t>Provider Selection Regime (PSR)</a:t>
            </a:r>
            <a:r>
              <a:rPr lang="en-GB" dirty="0"/>
              <a:t>, where patients have a choice of providers, there are no restrictions on the number of available providers, and contracts are offered to all who meet the requirements. </a:t>
            </a:r>
          </a:p>
          <a:p>
            <a:pPr marL="0" indent="0">
              <a:buNone/>
            </a:pPr>
            <a:endParaRPr lang="en-GB" dirty="0"/>
          </a:p>
          <a:p>
            <a:pPr marL="0" indent="0">
              <a:buNone/>
            </a:pPr>
            <a:r>
              <a:rPr lang="en-GB" dirty="0"/>
              <a:t>This route is specifically for health services where the patient can select from multiple qualified providers, ensuring all capable suppliers can access the contract without arbitrary limits. </a:t>
            </a:r>
            <a:endParaRPr lang="en-GB" sz="2800" dirty="0"/>
          </a:p>
          <a:p>
            <a:endParaRPr lang="en-GB" dirty="0"/>
          </a:p>
        </p:txBody>
      </p:sp>
    </p:spTree>
    <p:extLst>
      <p:ext uri="{BB962C8B-B14F-4D97-AF65-F5344CB8AC3E}">
        <p14:creationId xmlns:p14="http://schemas.microsoft.com/office/powerpoint/2010/main" val="8402475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08433-5D67-5C34-B81E-F6E9EB619667}"/>
              </a:ext>
            </a:extLst>
          </p:cNvPr>
          <p:cNvSpPr>
            <a:spLocks noGrp="1"/>
          </p:cNvSpPr>
          <p:nvPr>
            <p:ph type="title"/>
          </p:nvPr>
        </p:nvSpPr>
        <p:spPr/>
        <p:txBody>
          <a:bodyPr/>
          <a:lstStyle/>
          <a:p>
            <a:r>
              <a:rPr lang="en-GB" dirty="0">
                <a:ea typeface="Calibri"/>
                <a:cs typeface="Calibri"/>
              </a:rPr>
              <a:t>The Administrative Phase</a:t>
            </a:r>
            <a:endParaRPr lang="en-GB" dirty="0"/>
          </a:p>
        </p:txBody>
      </p:sp>
      <p:sp>
        <p:nvSpPr>
          <p:cNvPr id="3" name="Content Placeholder 2">
            <a:extLst>
              <a:ext uri="{FF2B5EF4-FFF2-40B4-BE49-F238E27FC236}">
                <a16:creationId xmlns:a16="http://schemas.microsoft.com/office/drawing/2014/main" id="{12F4276C-CF90-9B2B-6254-9BD291D08A1A}"/>
              </a:ext>
            </a:extLst>
          </p:cNvPr>
          <p:cNvSpPr>
            <a:spLocks noGrp="1"/>
          </p:cNvSpPr>
          <p:nvPr>
            <p:ph idx="1"/>
          </p:nvPr>
        </p:nvSpPr>
        <p:spPr>
          <a:xfrm>
            <a:off x="384048" y="781182"/>
            <a:ext cx="8229600" cy="4152635"/>
          </a:xfrm>
        </p:spPr>
        <p:txBody>
          <a:bodyPr vert="horz" lIns="91440" tIns="45720" rIns="91440" bIns="45720" rtlCol="0" anchor="t">
            <a:normAutofit fontScale="70000" lnSpcReduction="20000"/>
          </a:bodyPr>
          <a:lstStyle/>
          <a:p>
            <a:endParaRPr lang="en-GB" dirty="0">
              <a:ea typeface="Calibri"/>
              <a:cs typeface="Calibri"/>
            </a:endParaRPr>
          </a:p>
          <a:p>
            <a:r>
              <a:rPr lang="en-GB" dirty="0">
                <a:ea typeface="Calibri"/>
                <a:cs typeface="Calibri"/>
              </a:rPr>
              <a:t>Following this session, an email will be sent to everyone in this Meeting, and this shall contain instructions to register on the portal. </a:t>
            </a:r>
          </a:p>
          <a:p>
            <a:r>
              <a:rPr lang="en-GB" dirty="0">
                <a:ea typeface="Calibri"/>
                <a:cs typeface="Calibri"/>
              </a:rPr>
              <a:t>The documents you are required to complete will be sent to everybody via the </a:t>
            </a:r>
            <a:r>
              <a:rPr lang="en-GB" dirty="0" err="1">
                <a:ea typeface="Calibri"/>
                <a:cs typeface="Calibri"/>
              </a:rPr>
              <a:t>ProActis</a:t>
            </a:r>
            <a:r>
              <a:rPr lang="en-GB" dirty="0">
                <a:ea typeface="Calibri"/>
                <a:cs typeface="Calibri"/>
              </a:rPr>
              <a:t> portal. This is called an </a:t>
            </a:r>
            <a:r>
              <a:rPr lang="en-GB" b="1" dirty="0">
                <a:ea typeface="Calibri"/>
                <a:cs typeface="Calibri"/>
              </a:rPr>
              <a:t>Expression of Interest Response Document</a:t>
            </a:r>
          </a:p>
          <a:p>
            <a:r>
              <a:rPr lang="en-GB" dirty="0">
                <a:ea typeface="Calibri"/>
                <a:cs typeface="Calibri"/>
              </a:rPr>
              <a:t>You shall have </a:t>
            </a:r>
            <a:r>
              <a:rPr lang="en-GB">
                <a:ea typeface="Calibri"/>
                <a:cs typeface="Calibri"/>
              </a:rPr>
              <a:t>approximately 5-6 </a:t>
            </a:r>
            <a:r>
              <a:rPr lang="en-GB" dirty="0">
                <a:ea typeface="Calibri"/>
                <a:cs typeface="Calibri"/>
              </a:rPr>
              <a:t>weeks to register and complete the Response Document</a:t>
            </a:r>
            <a:endParaRPr lang="en-GB" b="1" dirty="0">
              <a:ea typeface="Calibri"/>
              <a:cs typeface="Calibri"/>
            </a:endParaRPr>
          </a:p>
          <a:p>
            <a:r>
              <a:rPr lang="en-GB" b="1" dirty="0">
                <a:ea typeface="Calibri"/>
                <a:cs typeface="Calibri"/>
              </a:rPr>
              <a:t>There will be Technical Support Sessions available throughout this time</a:t>
            </a:r>
          </a:p>
          <a:p>
            <a:r>
              <a:rPr lang="en-GB" b="1" u="sng" dirty="0">
                <a:ea typeface="Calibri"/>
                <a:cs typeface="Calibri"/>
              </a:rPr>
              <a:t>Response Documents to be submitted by 9</a:t>
            </a:r>
            <a:r>
              <a:rPr lang="en-GB" b="1" u="sng" baseline="30000" dirty="0">
                <a:ea typeface="Calibri"/>
                <a:cs typeface="Calibri"/>
              </a:rPr>
              <a:t>th</a:t>
            </a:r>
            <a:r>
              <a:rPr lang="en-GB" b="1" u="sng" dirty="0">
                <a:ea typeface="Calibri"/>
                <a:cs typeface="Calibri"/>
              </a:rPr>
              <a:t> January 2026</a:t>
            </a:r>
          </a:p>
          <a:p>
            <a:r>
              <a:rPr lang="en-GB" b="1" dirty="0">
                <a:ea typeface="Calibri"/>
                <a:cs typeface="Calibri"/>
              </a:rPr>
              <a:t>Contract Issued on receipt of the Response Documents</a:t>
            </a:r>
          </a:p>
          <a:p>
            <a:endParaRPr lang="en-GB" b="1" dirty="0">
              <a:ea typeface="Calibri"/>
              <a:cs typeface="Calibri"/>
            </a:endParaRPr>
          </a:p>
          <a:p>
            <a:pPr marL="0" indent="0">
              <a:buNone/>
            </a:pPr>
            <a:endParaRPr lang="en-GB" b="1" dirty="0">
              <a:ea typeface="Calibri"/>
              <a:cs typeface="Calibri"/>
            </a:endParaRPr>
          </a:p>
        </p:txBody>
      </p:sp>
    </p:spTree>
    <p:extLst>
      <p:ext uri="{BB962C8B-B14F-4D97-AF65-F5344CB8AC3E}">
        <p14:creationId xmlns:p14="http://schemas.microsoft.com/office/powerpoint/2010/main" val="6705325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D520D-A0A2-9AB7-B419-58B2E3AC7F1D}"/>
              </a:ext>
            </a:extLst>
          </p:cNvPr>
          <p:cNvSpPr>
            <a:spLocks noGrp="1"/>
          </p:cNvSpPr>
          <p:nvPr>
            <p:ph type="title"/>
          </p:nvPr>
        </p:nvSpPr>
        <p:spPr/>
        <p:txBody>
          <a:bodyPr/>
          <a:lstStyle/>
          <a:p>
            <a:r>
              <a:rPr lang="en-GB" dirty="0"/>
              <a:t>Required Documentation</a:t>
            </a:r>
          </a:p>
        </p:txBody>
      </p:sp>
      <p:sp>
        <p:nvSpPr>
          <p:cNvPr id="3" name="Content Placeholder 2">
            <a:extLst>
              <a:ext uri="{FF2B5EF4-FFF2-40B4-BE49-F238E27FC236}">
                <a16:creationId xmlns:a16="http://schemas.microsoft.com/office/drawing/2014/main" id="{F23ABEDC-33EA-6874-64EF-D4024DBDF788}"/>
              </a:ext>
            </a:extLst>
          </p:cNvPr>
          <p:cNvSpPr>
            <a:spLocks noGrp="1"/>
          </p:cNvSpPr>
          <p:nvPr>
            <p:ph idx="1"/>
          </p:nvPr>
        </p:nvSpPr>
        <p:spPr>
          <a:xfrm>
            <a:off x="219456" y="1317267"/>
            <a:ext cx="8712788" cy="4168868"/>
          </a:xfrm>
        </p:spPr>
        <p:txBody>
          <a:bodyPr>
            <a:normAutofit fontScale="32500" lnSpcReduction="20000"/>
          </a:bodyPr>
          <a:lstStyle/>
          <a:p>
            <a:r>
              <a:rPr lang="en-GB" sz="4800" b="1" dirty="0"/>
              <a:t>Health &amp; Safety:</a:t>
            </a:r>
            <a:endParaRPr lang="en-GB" sz="4800" dirty="0"/>
          </a:p>
          <a:p>
            <a:pPr lvl="0"/>
            <a:r>
              <a:rPr lang="en-GB" sz="4800" dirty="0"/>
              <a:t>Health &amp; Safety Policy</a:t>
            </a:r>
          </a:p>
          <a:p>
            <a:pPr lvl="0"/>
            <a:r>
              <a:rPr lang="en-GB" sz="4800" dirty="0"/>
              <a:t>Health &amp; Safety Manual</a:t>
            </a:r>
          </a:p>
          <a:p>
            <a:pPr marL="0" indent="0">
              <a:buNone/>
            </a:pPr>
            <a:endParaRPr lang="en-GB" sz="4800" dirty="0"/>
          </a:p>
          <a:p>
            <a:r>
              <a:rPr lang="en-GB" sz="4800" b="1" dirty="0"/>
              <a:t>Data Protection:</a:t>
            </a:r>
            <a:endParaRPr lang="en-GB" sz="4800" dirty="0"/>
          </a:p>
          <a:p>
            <a:pPr lvl="0"/>
            <a:r>
              <a:rPr lang="en-GB" sz="4800" dirty="0"/>
              <a:t>Evidence of a clear hierarchy responsible for Information/Data Protection within the organisation</a:t>
            </a:r>
          </a:p>
          <a:p>
            <a:pPr lvl="0"/>
            <a:r>
              <a:rPr lang="en-GB" sz="4800" dirty="0"/>
              <a:t>Data Protection Policy reflecting Data Protection Act 2018</a:t>
            </a:r>
          </a:p>
          <a:p>
            <a:pPr lvl="0"/>
            <a:r>
              <a:rPr lang="en-GB" sz="4800" dirty="0"/>
              <a:t>Records Management Policy and retention schedules</a:t>
            </a:r>
          </a:p>
          <a:p>
            <a:pPr lvl="0"/>
            <a:r>
              <a:rPr lang="en-GB" sz="4800" dirty="0"/>
              <a:t>Information and ICT Security Policies and process for managing information security incidents</a:t>
            </a:r>
          </a:p>
          <a:p>
            <a:pPr lvl="0"/>
            <a:r>
              <a:rPr lang="en-GB" sz="4800" dirty="0"/>
              <a:t>Staff training records and evidence of a process to refresh training regularly</a:t>
            </a:r>
          </a:p>
          <a:p>
            <a:pPr lvl="0"/>
            <a:r>
              <a:rPr lang="en-GB" sz="4800" dirty="0"/>
              <a:t>Guidelines for handling information (clear desk approach, secure offices, storage etc)</a:t>
            </a:r>
          </a:p>
          <a:p>
            <a:pPr lvl="0"/>
            <a:r>
              <a:rPr lang="en-GB" sz="4800" dirty="0"/>
              <a:t>Any compliance with ISO27001, Cyber Essential or equivalent certifications.</a:t>
            </a:r>
          </a:p>
        </p:txBody>
      </p:sp>
    </p:spTree>
    <p:extLst>
      <p:ext uri="{BB962C8B-B14F-4D97-AF65-F5344CB8AC3E}">
        <p14:creationId xmlns:p14="http://schemas.microsoft.com/office/powerpoint/2010/main" val="38848292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AA068-80FB-6E37-7124-7EAA6C57CC98}"/>
              </a:ext>
            </a:extLst>
          </p:cNvPr>
          <p:cNvSpPr>
            <a:spLocks noGrp="1"/>
          </p:cNvSpPr>
          <p:nvPr>
            <p:ph type="title"/>
          </p:nvPr>
        </p:nvSpPr>
        <p:spPr/>
        <p:txBody>
          <a:bodyPr>
            <a:normAutofit/>
          </a:bodyPr>
          <a:lstStyle/>
          <a:p>
            <a:r>
              <a:rPr lang="en-GB" dirty="0">
                <a:ea typeface="Calibri"/>
                <a:cs typeface="Calibri"/>
              </a:rPr>
              <a:t>Contract Award Phase</a:t>
            </a:r>
            <a:endParaRPr lang="en-GB" dirty="0"/>
          </a:p>
        </p:txBody>
      </p:sp>
      <p:sp>
        <p:nvSpPr>
          <p:cNvPr id="3" name="Content Placeholder 2">
            <a:extLst>
              <a:ext uri="{FF2B5EF4-FFF2-40B4-BE49-F238E27FC236}">
                <a16:creationId xmlns:a16="http://schemas.microsoft.com/office/drawing/2014/main" id="{7204086A-8562-E73C-71A2-A7CF39F02347}"/>
              </a:ext>
            </a:extLst>
          </p:cNvPr>
          <p:cNvSpPr>
            <a:spLocks noGrp="1"/>
          </p:cNvSpPr>
          <p:nvPr>
            <p:ph idx="1"/>
          </p:nvPr>
        </p:nvSpPr>
        <p:spPr>
          <a:xfrm>
            <a:off x="115277" y="1323730"/>
            <a:ext cx="8600831" cy="4162406"/>
          </a:xfrm>
        </p:spPr>
        <p:txBody>
          <a:bodyPr vert="horz" lIns="91440" tIns="45720" rIns="91440" bIns="45720" rtlCol="0" anchor="t">
            <a:normAutofit lnSpcReduction="10000"/>
          </a:bodyPr>
          <a:lstStyle/>
          <a:p>
            <a:r>
              <a:rPr lang="en-GB" dirty="0">
                <a:ea typeface="Calibri"/>
                <a:cs typeface="Calibri"/>
              </a:rPr>
              <a:t>We aim to have all contracts to GPs issued by </a:t>
            </a:r>
            <a:r>
              <a:rPr lang="en-GB" b="1" u="sng" dirty="0">
                <a:ea typeface="Calibri"/>
                <a:cs typeface="Calibri"/>
              </a:rPr>
              <a:t>2</a:t>
            </a:r>
            <a:r>
              <a:rPr lang="en-GB" b="1" u="sng" baseline="30000" dirty="0">
                <a:ea typeface="Calibri"/>
                <a:cs typeface="Calibri"/>
              </a:rPr>
              <a:t>nd</a:t>
            </a:r>
            <a:r>
              <a:rPr lang="en-GB" b="1" u="sng" dirty="0">
                <a:ea typeface="Calibri"/>
                <a:cs typeface="Calibri"/>
              </a:rPr>
              <a:t> February </a:t>
            </a:r>
          </a:p>
          <a:p>
            <a:r>
              <a:rPr lang="en-GB" dirty="0">
                <a:ea typeface="Calibri"/>
                <a:cs typeface="Calibri"/>
              </a:rPr>
              <a:t>You will have another </a:t>
            </a:r>
            <a:r>
              <a:rPr lang="en-GB" b="1" dirty="0">
                <a:ea typeface="Calibri"/>
                <a:cs typeface="Calibri"/>
              </a:rPr>
              <a:t>6 weeks </a:t>
            </a:r>
            <a:r>
              <a:rPr lang="en-GB" dirty="0">
                <a:ea typeface="Calibri"/>
                <a:cs typeface="Calibri"/>
              </a:rPr>
              <a:t>to sign and upload your contract for countersignature</a:t>
            </a:r>
          </a:p>
          <a:p>
            <a:r>
              <a:rPr lang="en-GB" dirty="0">
                <a:ea typeface="Calibri"/>
                <a:cs typeface="Calibri"/>
              </a:rPr>
              <a:t>You can submit either via </a:t>
            </a:r>
            <a:r>
              <a:rPr lang="en-GB" dirty="0" err="1">
                <a:ea typeface="Calibri"/>
                <a:cs typeface="Calibri"/>
              </a:rPr>
              <a:t>Docusign</a:t>
            </a:r>
            <a:r>
              <a:rPr lang="en-GB" dirty="0">
                <a:ea typeface="Calibri"/>
                <a:cs typeface="Calibri"/>
              </a:rPr>
              <a:t>, or via the portal. Instructions will be given.</a:t>
            </a:r>
          </a:p>
          <a:p>
            <a:r>
              <a:rPr lang="en-GB" b="1" dirty="0">
                <a:ea typeface="Calibri"/>
                <a:cs typeface="Calibri"/>
              </a:rPr>
              <a:t>There will be Technical Support Sessions available throughout this time</a:t>
            </a:r>
          </a:p>
          <a:p>
            <a:endParaRPr lang="en-GB" dirty="0">
              <a:ea typeface="Calibri"/>
              <a:cs typeface="Calibri"/>
            </a:endParaRPr>
          </a:p>
        </p:txBody>
      </p:sp>
    </p:spTree>
    <p:extLst>
      <p:ext uri="{BB962C8B-B14F-4D97-AF65-F5344CB8AC3E}">
        <p14:creationId xmlns:p14="http://schemas.microsoft.com/office/powerpoint/2010/main" val="3597291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71FEC-487D-13D7-D539-DC0B81C33FA6}"/>
              </a:ext>
            </a:extLst>
          </p:cNvPr>
          <p:cNvSpPr>
            <a:spLocks noGrp="1"/>
          </p:cNvSpPr>
          <p:nvPr>
            <p:ph type="title"/>
          </p:nvPr>
        </p:nvSpPr>
        <p:spPr/>
        <p:txBody>
          <a:bodyPr/>
          <a:lstStyle/>
          <a:p>
            <a:r>
              <a:rPr lang="en-GB" dirty="0">
                <a:ea typeface="Calibri"/>
                <a:cs typeface="Calibri"/>
              </a:rPr>
              <a:t>Awarding Your Contract</a:t>
            </a:r>
            <a:endParaRPr lang="en-GB" dirty="0"/>
          </a:p>
        </p:txBody>
      </p:sp>
      <p:sp>
        <p:nvSpPr>
          <p:cNvPr id="3" name="Content Placeholder 2">
            <a:extLst>
              <a:ext uri="{FF2B5EF4-FFF2-40B4-BE49-F238E27FC236}">
                <a16:creationId xmlns:a16="http://schemas.microsoft.com/office/drawing/2014/main" id="{1415A3BF-11F5-FEB7-A35E-F3102825C0C9}"/>
              </a:ext>
            </a:extLst>
          </p:cNvPr>
          <p:cNvSpPr>
            <a:spLocks noGrp="1"/>
          </p:cNvSpPr>
          <p:nvPr>
            <p:ph idx="1"/>
          </p:nvPr>
        </p:nvSpPr>
        <p:spPr>
          <a:xfrm>
            <a:off x="105508" y="1186961"/>
            <a:ext cx="8942754" cy="3693483"/>
          </a:xfrm>
        </p:spPr>
        <p:txBody>
          <a:bodyPr vert="horz" lIns="91440" tIns="45720" rIns="91440" bIns="45720" rtlCol="0" anchor="t">
            <a:noAutofit/>
          </a:bodyPr>
          <a:lstStyle/>
          <a:p>
            <a:r>
              <a:rPr lang="en-GB" sz="2800" dirty="0">
                <a:ea typeface="Calibri"/>
                <a:cs typeface="Calibri"/>
              </a:rPr>
              <a:t>A</a:t>
            </a:r>
            <a:r>
              <a:rPr lang="en-GB" sz="2800" u="sng" dirty="0">
                <a:ea typeface="Calibri"/>
                <a:cs typeface="Calibri"/>
              </a:rPr>
              <a:t> </a:t>
            </a:r>
            <a:r>
              <a:rPr lang="en-GB" sz="2800" b="1" u="sng" dirty="0">
                <a:ea typeface="Calibri"/>
                <a:cs typeface="Calibri"/>
              </a:rPr>
              <a:t>Contract Award Notice</a:t>
            </a:r>
            <a:r>
              <a:rPr lang="en-GB" sz="2800" dirty="0">
                <a:ea typeface="Calibri"/>
                <a:cs typeface="Calibri"/>
              </a:rPr>
              <a:t> will be published week commencing </a:t>
            </a:r>
            <a:r>
              <a:rPr lang="en-GB" sz="2800" b="1" dirty="0">
                <a:ea typeface="Calibri"/>
                <a:cs typeface="Calibri"/>
              </a:rPr>
              <a:t>2</a:t>
            </a:r>
            <a:r>
              <a:rPr lang="en-GB" sz="2800" b="1" baseline="30000" dirty="0">
                <a:ea typeface="Calibri"/>
                <a:cs typeface="Calibri"/>
              </a:rPr>
              <a:t>nd</a:t>
            </a:r>
            <a:r>
              <a:rPr lang="en-GB" sz="2800" b="1" dirty="0">
                <a:ea typeface="Calibri"/>
                <a:cs typeface="Calibri"/>
              </a:rPr>
              <a:t> February 2026</a:t>
            </a:r>
            <a:r>
              <a:rPr lang="en-GB" sz="2800" dirty="0">
                <a:ea typeface="Calibri"/>
                <a:cs typeface="Calibri"/>
              </a:rPr>
              <a:t>.</a:t>
            </a:r>
          </a:p>
          <a:p>
            <a:r>
              <a:rPr lang="en-GB" sz="2800" dirty="0">
                <a:ea typeface="Calibri"/>
                <a:cs typeface="Calibri"/>
              </a:rPr>
              <a:t>Countersigned Contracts will be re-issued in one day, meaning you shall all receive your new contracts on the same day.</a:t>
            </a:r>
            <a:endParaRPr lang="en-US" sz="2800" dirty="0">
              <a:ea typeface="Calibri"/>
              <a:cs typeface="Calibri"/>
            </a:endParaRPr>
          </a:p>
          <a:p>
            <a:r>
              <a:rPr lang="en-GB" sz="2800" dirty="0">
                <a:ea typeface="Calibri"/>
                <a:cs typeface="Calibri"/>
              </a:rPr>
              <a:t>There is no commercial advantage with any contract – they will be identical except your Surgery details.</a:t>
            </a:r>
          </a:p>
          <a:p>
            <a:r>
              <a:rPr lang="en-GB" sz="2800" b="1" dirty="0">
                <a:ea typeface="Calibri"/>
                <a:cs typeface="Calibri"/>
              </a:rPr>
              <a:t>NHS Health Checks Contract commence:</a:t>
            </a:r>
          </a:p>
          <a:p>
            <a:pPr marL="0" indent="0" algn="ctr">
              <a:buNone/>
            </a:pPr>
            <a:r>
              <a:rPr lang="en-GB" b="1" u="sng" dirty="0">
                <a:solidFill>
                  <a:schemeClr val="accent3">
                    <a:lumMod val="50000"/>
                  </a:schemeClr>
                </a:solidFill>
                <a:ea typeface="Calibri"/>
                <a:cs typeface="Calibri"/>
              </a:rPr>
              <a:t>1</a:t>
            </a:r>
            <a:r>
              <a:rPr lang="en-GB" b="1" u="sng" baseline="30000" dirty="0">
                <a:solidFill>
                  <a:schemeClr val="accent3">
                    <a:lumMod val="50000"/>
                  </a:schemeClr>
                </a:solidFill>
                <a:ea typeface="Calibri"/>
                <a:cs typeface="Calibri"/>
              </a:rPr>
              <a:t>st</a:t>
            </a:r>
            <a:r>
              <a:rPr lang="en-GB" b="1" u="sng" dirty="0">
                <a:solidFill>
                  <a:schemeClr val="accent3">
                    <a:lumMod val="50000"/>
                  </a:schemeClr>
                </a:solidFill>
                <a:ea typeface="Calibri"/>
                <a:cs typeface="Calibri"/>
              </a:rPr>
              <a:t> April 2026</a:t>
            </a:r>
            <a:endParaRPr lang="en-GB" u="sng" dirty="0">
              <a:solidFill>
                <a:schemeClr val="accent3">
                  <a:lumMod val="50000"/>
                </a:schemeClr>
              </a:solidFill>
              <a:ea typeface="Calibri"/>
              <a:cs typeface="Calibri"/>
            </a:endParaRPr>
          </a:p>
        </p:txBody>
      </p:sp>
    </p:spTree>
    <p:extLst>
      <p:ext uri="{BB962C8B-B14F-4D97-AF65-F5344CB8AC3E}">
        <p14:creationId xmlns:p14="http://schemas.microsoft.com/office/powerpoint/2010/main" val="19876709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Content Placeholder 4" descr="Person with idea concept">
            <a:extLst>
              <a:ext uri="{FF2B5EF4-FFF2-40B4-BE49-F238E27FC236}">
                <a16:creationId xmlns:a16="http://schemas.microsoft.com/office/drawing/2014/main" id="{81C284E5-86BE-8CD9-7CDF-FBDA755976A1}"/>
              </a:ext>
            </a:extLst>
          </p:cNvPr>
          <p:cNvPicPr>
            <a:picLocks noGrp="1" noChangeAspect="1"/>
          </p:cNvPicPr>
          <p:nvPr>
            <p:ph idx="1"/>
          </p:nvPr>
        </p:nvPicPr>
        <p:blipFill>
          <a:blip r:embed="rId3" cstate="print">
            <a:extLst>
              <a:ext uri="{28A0092B-C50C-407E-A947-70E740481C1C}">
                <a14:useLocalDpi xmlns:a14="http://schemas.microsoft.com/office/drawing/2010/main" val="0"/>
              </a:ext>
            </a:extLst>
          </a:blip>
          <a:srcRect l="10400" r="-1" b="-1"/>
          <a:stretch/>
        </p:blipFill>
        <p:spPr>
          <a:xfrm>
            <a:off x="20" y="0"/>
            <a:ext cx="9143980" cy="5714990"/>
          </a:xfrm>
          <a:prstGeom prst="rect">
            <a:avLst/>
          </a:prstGeom>
        </p:spPr>
      </p:pic>
      <p:sp>
        <p:nvSpPr>
          <p:cNvPr id="9" name="Rectangle 8">
            <a:extLst>
              <a:ext uri="{FF2B5EF4-FFF2-40B4-BE49-F238E27FC236}">
                <a16:creationId xmlns:a16="http://schemas.microsoft.com/office/drawing/2014/main" id="{37C89E4B-3C9F-44B9-8B86-D9E3D112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433451"/>
            <a:ext cx="9144000" cy="613793"/>
          </a:xfrm>
          <a:prstGeom prst="rect">
            <a:avLst/>
          </a:prstGeom>
          <a:solidFill>
            <a:schemeClr val="bg1">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A16879A-0F1A-68FD-E40E-431A9915BFFC}"/>
              </a:ext>
            </a:extLst>
          </p:cNvPr>
          <p:cNvSpPr>
            <a:spLocks noGrp="1"/>
          </p:cNvSpPr>
          <p:nvPr>
            <p:ph type="title"/>
          </p:nvPr>
        </p:nvSpPr>
        <p:spPr>
          <a:xfrm>
            <a:off x="392906" y="4431033"/>
            <a:ext cx="8408194" cy="620697"/>
          </a:xfrm>
        </p:spPr>
        <p:txBody>
          <a:bodyPr vert="horz" lIns="91440" tIns="45720" rIns="91440" bIns="45720" rtlCol="0" anchor="ctr">
            <a:normAutofit/>
          </a:bodyPr>
          <a:lstStyle/>
          <a:p>
            <a:pPr>
              <a:lnSpc>
                <a:spcPct val="90000"/>
              </a:lnSpc>
            </a:pPr>
            <a:r>
              <a:rPr lang="en-US" sz="2800">
                <a:solidFill>
                  <a:schemeClr val="tx1">
                    <a:lumMod val="85000"/>
                    <a:lumOff val="15000"/>
                  </a:schemeClr>
                </a:solidFill>
              </a:rPr>
              <a:t>Discussion Q and A session</a:t>
            </a:r>
          </a:p>
        </p:txBody>
      </p:sp>
      <p:cxnSp>
        <p:nvCxnSpPr>
          <p:cNvPr id="11" name="Straight Connector 10">
            <a:extLst>
              <a:ext uri="{FF2B5EF4-FFF2-40B4-BE49-F238E27FC236}">
                <a16:creationId xmlns:a16="http://schemas.microsoft.com/office/drawing/2014/main" id="{AA2EAA10-076F-46BD-8F0F-B9A2FB77A8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4368319"/>
            <a:ext cx="9144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D891E407-403B-4764-86C9-33A56D3BCA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5112376"/>
            <a:ext cx="9144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74281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B1AA8-FF96-F877-5479-1D129E1671FB}"/>
              </a:ext>
            </a:extLst>
          </p:cNvPr>
          <p:cNvSpPr>
            <a:spLocks noGrp="1"/>
          </p:cNvSpPr>
          <p:nvPr>
            <p:ph type="title"/>
          </p:nvPr>
        </p:nvSpPr>
        <p:spPr/>
        <p:txBody>
          <a:bodyPr/>
          <a:lstStyle/>
          <a:p>
            <a:r>
              <a:rPr lang="en-GB" dirty="0"/>
              <a:t>Summary – next steps</a:t>
            </a:r>
          </a:p>
        </p:txBody>
      </p:sp>
      <p:sp>
        <p:nvSpPr>
          <p:cNvPr id="3" name="Content Placeholder 2">
            <a:extLst>
              <a:ext uri="{FF2B5EF4-FFF2-40B4-BE49-F238E27FC236}">
                <a16:creationId xmlns:a16="http://schemas.microsoft.com/office/drawing/2014/main" id="{B65F6DFB-B5F3-393A-8324-650642A65562}"/>
              </a:ext>
            </a:extLst>
          </p:cNvPr>
          <p:cNvSpPr>
            <a:spLocks noGrp="1"/>
          </p:cNvSpPr>
          <p:nvPr>
            <p:ph idx="1"/>
          </p:nvPr>
        </p:nvSpPr>
        <p:spPr>
          <a:xfrm>
            <a:off x="567266" y="1248833"/>
            <a:ext cx="8229600" cy="3771636"/>
          </a:xfrm>
        </p:spPr>
        <p:txBody>
          <a:bodyPr vert="horz" lIns="91440" tIns="45720" rIns="91440" bIns="45720" rtlCol="0" anchor="t">
            <a:normAutofit/>
          </a:bodyPr>
          <a:lstStyle/>
          <a:p>
            <a:pPr>
              <a:buFont typeface="Wingdings" panose="05000000000000000000" pitchFamily="2" charset="2"/>
              <a:buChar char="ü"/>
            </a:pPr>
            <a:endParaRPr lang="en-GB" sz="1800" dirty="0"/>
          </a:p>
          <a:p>
            <a:pPr>
              <a:buFont typeface="Wingdings" panose="05000000000000000000" pitchFamily="2" charset="2"/>
              <a:buChar char="ü"/>
            </a:pPr>
            <a:r>
              <a:rPr lang="en-GB" sz="1800" dirty="0"/>
              <a:t>Register on </a:t>
            </a:r>
            <a:r>
              <a:rPr lang="en-GB" sz="1800" dirty="0" err="1"/>
              <a:t>ProActis</a:t>
            </a:r>
            <a:r>
              <a:rPr lang="en-GB" sz="1800" dirty="0"/>
              <a:t> Portal over the next two to three weeks</a:t>
            </a:r>
          </a:p>
          <a:p>
            <a:pPr>
              <a:buFont typeface="Wingdings" panose="05000000000000000000" pitchFamily="2" charset="2"/>
              <a:buChar char="ü"/>
            </a:pPr>
            <a:r>
              <a:rPr lang="en-GB" sz="1800" dirty="0"/>
              <a:t>Watch out for the Participation email you will be sent via the </a:t>
            </a:r>
            <a:r>
              <a:rPr lang="en-GB" sz="1800" dirty="0" err="1"/>
              <a:t>ProActis</a:t>
            </a:r>
            <a:r>
              <a:rPr lang="en-GB" sz="1800" dirty="0"/>
              <a:t> portal – an email will also be sent by Procurement to tell you log into the portal </a:t>
            </a:r>
            <a:endParaRPr lang="en-GB" sz="1800" dirty="0">
              <a:ea typeface="Calibri"/>
              <a:cs typeface="Calibri"/>
            </a:endParaRPr>
          </a:p>
          <a:p>
            <a:pPr>
              <a:buFont typeface="Wingdings" panose="05000000000000000000" pitchFamily="2" charset="2"/>
              <a:buChar char="ü"/>
            </a:pPr>
            <a:r>
              <a:rPr lang="en-GB" sz="1800" dirty="0"/>
              <a:t>These slides will be shared after the session.</a:t>
            </a:r>
            <a:endParaRPr lang="en-GB" dirty="0"/>
          </a:p>
          <a:p>
            <a:pPr>
              <a:buFont typeface="Wingdings" panose="05000000000000000000" pitchFamily="2" charset="2"/>
              <a:buChar char="ü"/>
            </a:pPr>
            <a:r>
              <a:rPr lang="en-GB" sz="1800" dirty="0"/>
              <a:t>All questions will be responded to and shared after the event with all providers.</a:t>
            </a:r>
          </a:p>
          <a:p>
            <a:pPr>
              <a:buFont typeface="Wingdings" panose="05000000000000000000" pitchFamily="2" charset="2"/>
              <a:buChar char="ü"/>
            </a:pPr>
            <a:endParaRPr lang="en-GB" sz="1800" dirty="0"/>
          </a:p>
          <a:p>
            <a:pPr marL="0" indent="0">
              <a:buNone/>
            </a:pPr>
            <a:endParaRPr lang="en-GB" sz="1800" dirty="0"/>
          </a:p>
          <a:p>
            <a:pPr marL="0" indent="0" algn="ctr">
              <a:buNone/>
            </a:pPr>
            <a:r>
              <a:rPr lang="en-GB" sz="1800" b="1" dirty="0"/>
              <a:t>Any queries contact the procurement email: </a:t>
            </a:r>
          </a:p>
          <a:p>
            <a:pPr marL="0" indent="0" algn="ctr">
              <a:buNone/>
            </a:pPr>
            <a:r>
              <a:rPr lang="en-GB" sz="1800" b="1" dirty="0">
                <a:solidFill>
                  <a:schemeClr val="tx2"/>
                </a:solidFill>
              </a:rPr>
              <a:t>procurement-asc@leicester.gov.uk</a:t>
            </a:r>
          </a:p>
          <a:p>
            <a:pPr marL="0" indent="0">
              <a:buNone/>
            </a:pPr>
            <a:endParaRPr lang="en-GB" sz="1800" dirty="0"/>
          </a:p>
          <a:p>
            <a:pPr marL="0" indent="0">
              <a:buNone/>
            </a:pPr>
            <a:endParaRPr lang="en-GB" sz="1800" dirty="0"/>
          </a:p>
          <a:p>
            <a:pPr>
              <a:buFont typeface="Wingdings" panose="05000000000000000000" pitchFamily="2" charset="2"/>
              <a:buChar char="ü"/>
            </a:pPr>
            <a:endParaRPr lang="en-GB" sz="1800" dirty="0"/>
          </a:p>
          <a:p>
            <a:pPr>
              <a:buFont typeface="Wingdings" panose="05000000000000000000" pitchFamily="2" charset="2"/>
              <a:buChar char="ü"/>
            </a:pPr>
            <a:endParaRPr lang="en-GB" sz="1800" dirty="0"/>
          </a:p>
          <a:p>
            <a:pPr>
              <a:buFont typeface="Wingdings" panose="05000000000000000000" pitchFamily="2" charset="2"/>
              <a:buChar char="ü"/>
            </a:pPr>
            <a:endParaRPr lang="en-GB" sz="1800" dirty="0"/>
          </a:p>
          <a:p>
            <a:pPr>
              <a:buFont typeface="Wingdings" panose="05000000000000000000" pitchFamily="2" charset="2"/>
              <a:buChar char="ü"/>
            </a:pPr>
            <a:endParaRPr lang="en-GB" sz="1800" dirty="0"/>
          </a:p>
          <a:p>
            <a:pPr marL="0" indent="0">
              <a:buNone/>
            </a:pPr>
            <a:endParaRPr lang="en-GB" dirty="0"/>
          </a:p>
          <a:p>
            <a:pPr marL="0" indent="0">
              <a:buNone/>
            </a:pPr>
            <a:endParaRPr lang="en-GB" dirty="0"/>
          </a:p>
          <a:p>
            <a:endParaRPr lang="en-GB" dirty="0"/>
          </a:p>
        </p:txBody>
      </p:sp>
    </p:spTree>
    <p:extLst>
      <p:ext uri="{BB962C8B-B14F-4D97-AF65-F5344CB8AC3E}">
        <p14:creationId xmlns:p14="http://schemas.microsoft.com/office/powerpoint/2010/main" val="10901180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ack text with pink leaves&#10;&#10;Description automatically generated">
            <a:extLst>
              <a:ext uri="{FF2B5EF4-FFF2-40B4-BE49-F238E27FC236}">
                <a16:creationId xmlns:a16="http://schemas.microsoft.com/office/drawing/2014/main" id="{4F37A2D7-9AA7-10A3-2F9F-43228603B09E}"/>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3149600" y="1638300"/>
            <a:ext cx="2438400" cy="2438400"/>
          </a:xfrm>
          <a:prstGeom prst="rect">
            <a:avLst/>
          </a:prstGeom>
        </p:spPr>
      </p:pic>
    </p:spTree>
    <p:extLst>
      <p:ext uri="{BB962C8B-B14F-4D97-AF65-F5344CB8AC3E}">
        <p14:creationId xmlns:p14="http://schemas.microsoft.com/office/powerpoint/2010/main" val="3458262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043AD-0804-84AD-57F2-1A3CC2DB4A91}"/>
              </a:ext>
            </a:extLst>
          </p:cNvPr>
          <p:cNvSpPr>
            <a:spLocks noGrp="1"/>
          </p:cNvSpPr>
          <p:nvPr>
            <p:ph type="title"/>
          </p:nvPr>
        </p:nvSpPr>
        <p:spPr>
          <a:xfrm>
            <a:off x="563485" y="68801"/>
            <a:ext cx="8229600" cy="952500"/>
          </a:xfrm>
        </p:spPr>
        <p:txBody>
          <a:bodyPr/>
          <a:lstStyle/>
          <a:p>
            <a:r>
              <a:rPr lang="en-GB" u="sng"/>
              <a:t>Agenda</a:t>
            </a:r>
          </a:p>
        </p:txBody>
      </p:sp>
      <p:sp>
        <p:nvSpPr>
          <p:cNvPr id="3" name="Content Placeholder 2">
            <a:extLst>
              <a:ext uri="{FF2B5EF4-FFF2-40B4-BE49-F238E27FC236}">
                <a16:creationId xmlns:a16="http://schemas.microsoft.com/office/drawing/2014/main" id="{62C81978-24A2-376A-839F-D9D83B025EE4}"/>
              </a:ext>
            </a:extLst>
          </p:cNvPr>
          <p:cNvSpPr>
            <a:spLocks noGrp="1"/>
          </p:cNvSpPr>
          <p:nvPr>
            <p:ph idx="1"/>
          </p:nvPr>
        </p:nvSpPr>
        <p:spPr>
          <a:xfrm>
            <a:off x="354327" y="1118588"/>
            <a:ext cx="8229600" cy="4341180"/>
          </a:xfrm>
        </p:spPr>
        <p:txBody>
          <a:bodyPr>
            <a:normAutofit fontScale="47500" lnSpcReduction="20000"/>
          </a:bodyPr>
          <a:lstStyle/>
          <a:p>
            <a:pPr marL="0" indent="0">
              <a:buNone/>
            </a:pPr>
            <a:r>
              <a:rPr lang="en-GB" sz="3300" b="1" u="sng" dirty="0"/>
              <a:t>Introduction and aims for the session (Daniel)</a:t>
            </a:r>
          </a:p>
          <a:p>
            <a:pPr marL="0" indent="0">
              <a:buNone/>
            </a:pPr>
            <a:r>
              <a:rPr lang="en-GB" sz="3300" b="1" u="sng" dirty="0"/>
              <a:t>Part One  - The specification</a:t>
            </a:r>
          </a:p>
          <a:p>
            <a:pPr marL="0" indent="0">
              <a:buNone/>
            </a:pPr>
            <a:r>
              <a:rPr lang="en-GB" sz="3300" dirty="0"/>
              <a:t>The current context</a:t>
            </a:r>
          </a:p>
          <a:p>
            <a:pPr marL="0" indent="0">
              <a:buNone/>
            </a:pPr>
            <a:r>
              <a:rPr lang="en-GB" sz="3300" dirty="0"/>
              <a:t>Our specification and </a:t>
            </a:r>
          </a:p>
          <a:p>
            <a:pPr marL="0" indent="0">
              <a:buNone/>
            </a:pPr>
            <a:r>
              <a:rPr lang="en-GB" sz="3300" dirty="0"/>
              <a:t>What does this mean for your GP Surgery</a:t>
            </a:r>
          </a:p>
          <a:p>
            <a:pPr marL="0" indent="0">
              <a:buNone/>
            </a:pPr>
            <a:endParaRPr lang="en-GB" sz="3300" dirty="0"/>
          </a:p>
          <a:p>
            <a:pPr marL="0" indent="0">
              <a:buNone/>
            </a:pPr>
            <a:r>
              <a:rPr lang="en-GB" sz="3300" b="1" dirty="0"/>
              <a:t>Question and answer session </a:t>
            </a:r>
            <a:endParaRPr lang="en-GB" sz="3300" dirty="0"/>
          </a:p>
          <a:p>
            <a:pPr marL="0" indent="0">
              <a:buNone/>
            </a:pPr>
            <a:endParaRPr lang="en-GB" sz="3300" dirty="0"/>
          </a:p>
          <a:p>
            <a:pPr marL="0" indent="0">
              <a:buNone/>
            </a:pPr>
            <a:r>
              <a:rPr lang="en-GB" sz="3300" b="1" u="sng" dirty="0"/>
              <a:t>Part Two  - Procurement of new NHS Health Checks contracts (Gavin)</a:t>
            </a:r>
          </a:p>
          <a:p>
            <a:pPr marL="0" indent="0">
              <a:buNone/>
            </a:pPr>
            <a:r>
              <a:rPr lang="en-GB" sz="3300" dirty="0"/>
              <a:t>What is the process?</a:t>
            </a:r>
          </a:p>
          <a:p>
            <a:pPr marL="0" indent="0">
              <a:buNone/>
            </a:pPr>
            <a:r>
              <a:rPr lang="en-GB" sz="3300" dirty="0"/>
              <a:t>Where and when you can ask clarification questions</a:t>
            </a:r>
          </a:p>
          <a:p>
            <a:pPr marL="0" indent="0">
              <a:buNone/>
            </a:pPr>
            <a:r>
              <a:rPr lang="en-GB" sz="3300" dirty="0"/>
              <a:t>What support is available?</a:t>
            </a:r>
          </a:p>
          <a:p>
            <a:pPr marL="0" indent="0">
              <a:buNone/>
            </a:pPr>
            <a:r>
              <a:rPr lang="en-GB" sz="3300" dirty="0"/>
              <a:t>Timescale</a:t>
            </a:r>
          </a:p>
          <a:p>
            <a:pPr marL="0" indent="0">
              <a:buNone/>
            </a:pPr>
            <a:endParaRPr lang="en-GB" sz="3300" dirty="0"/>
          </a:p>
          <a:p>
            <a:pPr marL="0" indent="0">
              <a:buNone/>
            </a:pPr>
            <a:r>
              <a:rPr lang="en-GB" sz="3300" b="1" dirty="0"/>
              <a:t>Question and Next Steps</a:t>
            </a:r>
          </a:p>
          <a:p>
            <a:pPr marL="0" indent="0">
              <a:buNone/>
            </a:pPr>
            <a:endParaRPr lang="en-GB" sz="3300" dirty="0"/>
          </a:p>
          <a:p>
            <a:pPr marL="0" indent="0">
              <a:buNone/>
            </a:pPr>
            <a:r>
              <a:rPr lang="en-GB" sz="3300" b="1" u="sng" dirty="0"/>
              <a:t>Summary  and next steps</a:t>
            </a:r>
          </a:p>
          <a:p>
            <a:pPr marL="0" indent="0">
              <a:buNone/>
            </a:pPr>
            <a:endParaRPr lang="en-GB" dirty="0"/>
          </a:p>
        </p:txBody>
      </p:sp>
    </p:spTree>
    <p:extLst>
      <p:ext uri="{BB962C8B-B14F-4D97-AF65-F5344CB8AC3E}">
        <p14:creationId xmlns:p14="http://schemas.microsoft.com/office/powerpoint/2010/main" val="281797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1F27C-DC95-7871-C0CD-D27528B6536E}"/>
              </a:ext>
            </a:extLst>
          </p:cNvPr>
          <p:cNvSpPr>
            <a:spLocks noGrp="1"/>
          </p:cNvSpPr>
          <p:nvPr>
            <p:ph type="title"/>
          </p:nvPr>
        </p:nvSpPr>
        <p:spPr/>
        <p:txBody>
          <a:bodyPr/>
          <a:lstStyle/>
          <a:p>
            <a:r>
              <a:rPr lang="en-GB"/>
              <a:t>Aim of the session</a:t>
            </a:r>
          </a:p>
        </p:txBody>
      </p:sp>
      <p:sp>
        <p:nvSpPr>
          <p:cNvPr id="3" name="Content Placeholder 2">
            <a:extLst>
              <a:ext uri="{FF2B5EF4-FFF2-40B4-BE49-F238E27FC236}">
                <a16:creationId xmlns:a16="http://schemas.microsoft.com/office/drawing/2014/main" id="{52149CDF-D966-CA5B-4C36-5B19DA781412}"/>
              </a:ext>
            </a:extLst>
          </p:cNvPr>
          <p:cNvSpPr>
            <a:spLocks noGrp="1"/>
          </p:cNvSpPr>
          <p:nvPr>
            <p:ph idx="1"/>
          </p:nvPr>
        </p:nvSpPr>
        <p:spPr>
          <a:xfrm>
            <a:off x="457200" y="1333499"/>
            <a:ext cx="8229600" cy="4152635"/>
          </a:xfrm>
        </p:spPr>
        <p:txBody>
          <a:bodyPr>
            <a:normAutofit fontScale="55000" lnSpcReduction="20000"/>
          </a:bodyPr>
          <a:lstStyle/>
          <a:p>
            <a:pPr marL="0" indent="0">
              <a:buNone/>
            </a:pPr>
            <a:r>
              <a:rPr lang="en-GB" sz="3800" dirty="0"/>
              <a:t>By the end of today's session, the aim is that you will have a clear understanding of :</a:t>
            </a:r>
          </a:p>
          <a:p>
            <a:pPr marL="0" indent="0">
              <a:buNone/>
            </a:pPr>
            <a:endParaRPr lang="en-GB" sz="3800" dirty="0">
              <a:highlight>
                <a:srgbClr val="FFFF00"/>
              </a:highlight>
            </a:endParaRPr>
          </a:p>
          <a:p>
            <a:r>
              <a:rPr lang="en-GB" sz="3800" dirty="0"/>
              <a:t>The local context in Leicester City for NHS Health Check services, the introduction of the new contract, and the support network we are offering to help you complete the exercise.</a:t>
            </a:r>
          </a:p>
          <a:p>
            <a:r>
              <a:rPr lang="en-GB" sz="3800" dirty="0"/>
              <a:t>How to register on to the Procurement portal called “</a:t>
            </a:r>
            <a:r>
              <a:rPr lang="en-GB" sz="3800" dirty="0" err="1"/>
              <a:t>ProActis</a:t>
            </a:r>
            <a:r>
              <a:rPr lang="en-GB" sz="3800" dirty="0"/>
              <a:t>” and how to respond to our invitation when it goes live.</a:t>
            </a:r>
          </a:p>
          <a:p>
            <a:r>
              <a:rPr lang="en-GB" sz="3800" dirty="0"/>
              <a:t>The next steps for the procurement exercise under contract Direct Award route B. You are NOT be required to participate in any competitive exercise, this is a formality under new legislation.</a:t>
            </a:r>
          </a:p>
          <a:p>
            <a:endParaRPr lang="en-GB" sz="3800" dirty="0"/>
          </a:p>
          <a:p>
            <a:pPr marL="0" indent="0" algn="ctr">
              <a:buNone/>
            </a:pPr>
            <a:r>
              <a:rPr lang="en-GB" sz="3800" b="1" dirty="0"/>
              <a:t>We also want to make sure that you can ask any </a:t>
            </a:r>
          </a:p>
          <a:p>
            <a:pPr marL="0" indent="0" algn="ctr">
              <a:buNone/>
            </a:pPr>
            <a:r>
              <a:rPr lang="en-GB" sz="3800" b="1" dirty="0"/>
              <a:t>questions that you may have.</a:t>
            </a:r>
          </a:p>
          <a:p>
            <a:pPr marL="0" indent="0">
              <a:buNone/>
            </a:pPr>
            <a:endParaRPr lang="en-GB" dirty="0"/>
          </a:p>
          <a:p>
            <a:endParaRPr lang="en-GB" dirty="0"/>
          </a:p>
        </p:txBody>
      </p:sp>
    </p:spTree>
    <p:extLst>
      <p:ext uri="{BB962C8B-B14F-4D97-AF65-F5344CB8AC3E}">
        <p14:creationId xmlns:p14="http://schemas.microsoft.com/office/powerpoint/2010/main" val="486636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227D8-5639-31D9-DFBF-CABA1E32057A}"/>
              </a:ext>
            </a:extLst>
          </p:cNvPr>
          <p:cNvSpPr>
            <a:spLocks noGrp="1"/>
          </p:cNvSpPr>
          <p:nvPr>
            <p:ph type="title"/>
          </p:nvPr>
        </p:nvSpPr>
        <p:spPr/>
        <p:txBody>
          <a:bodyPr/>
          <a:lstStyle/>
          <a:p>
            <a:r>
              <a:rPr lang="en-GB" dirty="0"/>
              <a:t>Current context</a:t>
            </a:r>
          </a:p>
        </p:txBody>
      </p:sp>
      <p:sp>
        <p:nvSpPr>
          <p:cNvPr id="5" name="Content Placeholder 4">
            <a:extLst>
              <a:ext uri="{FF2B5EF4-FFF2-40B4-BE49-F238E27FC236}">
                <a16:creationId xmlns:a16="http://schemas.microsoft.com/office/drawing/2014/main" id="{E38F93FB-C8E8-2BB1-D25D-384FD1950E70}"/>
              </a:ext>
            </a:extLst>
          </p:cNvPr>
          <p:cNvSpPr>
            <a:spLocks noGrp="1"/>
          </p:cNvSpPr>
          <p:nvPr>
            <p:ph idx="1"/>
          </p:nvPr>
        </p:nvSpPr>
        <p:spPr/>
        <p:txBody>
          <a:bodyPr>
            <a:normAutofit fontScale="92500" lnSpcReduction="10000"/>
          </a:bodyPr>
          <a:lstStyle/>
          <a:p>
            <a:r>
              <a:rPr lang="en-GB" dirty="0"/>
              <a:t>LCC Public Health currently commissions with all GP practices in Leicester to deliver NHS Health Check programme.</a:t>
            </a:r>
          </a:p>
          <a:p>
            <a:r>
              <a:rPr lang="en-GB" dirty="0"/>
              <a:t>Mandated service to be delivered in conjunction with the public health grant.</a:t>
            </a:r>
          </a:p>
          <a:p>
            <a:r>
              <a:rPr lang="en-GB" dirty="0"/>
              <a:t>Current contracts need to be renewed and brought in line with new PSR guidance and legislative processes.</a:t>
            </a:r>
          </a:p>
          <a:p>
            <a:endParaRPr lang="en-GB" dirty="0"/>
          </a:p>
          <a:p>
            <a:endParaRPr lang="en-GB" dirty="0"/>
          </a:p>
          <a:p>
            <a:endParaRPr lang="en-GB" dirty="0"/>
          </a:p>
        </p:txBody>
      </p:sp>
    </p:spTree>
    <p:extLst>
      <p:ext uri="{BB962C8B-B14F-4D97-AF65-F5344CB8AC3E}">
        <p14:creationId xmlns:p14="http://schemas.microsoft.com/office/powerpoint/2010/main" val="1961585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227D8-5639-31D9-DFBF-CABA1E32057A}"/>
              </a:ext>
            </a:extLst>
          </p:cNvPr>
          <p:cNvSpPr>
            <a:spLocks noGrp="1"/>
          </p:cNvSpPr>
          <p:nvPr>
            <p:ph type="title"/>
          </p:nvPr>
        </p:nvSpPr>
        <p:spPr/>
        <p:txBody>
          <a:bodyPr>
            <a:normAutofit/>
          </a:bodyPr>
          <a:lstStyle/>
          <a:p>
            <a:r>
              <a:rPr lang="en-GB" sz="3200" dirty="0"/>
              <a:t>Current context</a:t>
            </a:r>
          </a:p>
        </p:txBody>
      </p:sp>
      <p:sp>
        <p:nvSpPr>
          <p:cNvPr id="4" name="TextBox 3">
            <a:extLst>
              <a:ext uri="{FF2B5EF4-FFF2-40B4-BE49-F238E27FC236}">
                <a16:creationId xmlns:a16="http://schemas.microsoft.com/office/drawing/2014/main" id="{65CA41DD-9DC7-12C8-D5DB-F928C43D192C}"/>
              </a:ext>
            </a:extLst>
          </p:cNvPr>
          <p:cNvSpPr txBox="1"/>
          <p:nvPr/>
        </p:nvSpPr>
        <p:spPr>
          <a:xfrm>
            <a:off x="457200" y="1181365"/>
            <a:ext cx="8035447" cy="4450449"/>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prstClr val="black"/>
                </a:solidFill>
                <a:effectLst/>
                <a:uLnTx/>
                <a:uFillTx/>
                <a:ea typeface="+mn-ea"/>
                <a:cs typeface="+mn-cs"/>
              </a:rPr>
              <a:t>GP practices are paid £20 for completion of part 1 of the check (main check). </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lang="en-GB" sz="2400" dirty="0">
                <a:solidFill>
                  <a:prstClr val="black"/>
                </a:solidFill>
              </a:rPr>
              <a:t>A further</a:t>
            </a:r>
            <a:r>
              <a:rPr kumimoji="0" lang="en-GB" sz="2400" b="0" i="0" u="none" strike="noStrike" kern="1200" cap="none" spc="0" normalizeH="0" baseline="0" noProof="0" dirty="0">
                <a:ln>
                  <a:noFill/>
                </a:ln>
                <a:solidFill>
                  <a:prstClr val="black"/>
                </a:solidFill>
                <a:effectLst/>
                <a:uLnTx/>
                <a:uFillTx/>
                <a:ea typeface="+mn-ea"/>
                <a:cs typeface="+mn-cs"/>
              </a:rPr>
              <a:t> £28 payment is made for a part 2- those put onto a clinical management plan and identified as ‘high risk’ (&gt;10% CVD QRISK score).</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lang="en-GB" sz="2400" dirty="0">
                <a:solidFill>
                  <a:prstClr val="black"/>
                </a:solidFill>
              </a:rPr>
              <a:t>Pricing structure is in accordance with available budget and what other local authority areas pay.  </a:t>
            </a:r>
            <a:endParaRPr kumimoji="0" lang="en-GB" sz="2400" b="0" i="0" u="none" strike="noStrike" kern="1200" cap="none" spc="0" normalizeH="0" baseline="0" noProof="0" dirty="0">
              <a:ln>
                <a:noFill/>
              </a:ln>
              <a:solidFill>
                <a:prstClr val="black"/>
              </a:solidFill>
              <a:effectLst/>
              <a:uLnTx/>
              <a:uFillTx/>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prstClr val="black"/>
                </a:solidFill>
                <a:effectLst/>
                <a:uLnTx/>
                <a:uFillTx/>
                <a:ea typeface="+mn-ea"/>
                <a:cs typeface="+mn-cs"/>
              </a:rPr>
              <a:t>Constantly reviewing ongoing need to ensure suitability of offer, and how this meets demand/access for both eligible and targeted population. </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ea typeface="+mn-ea"/>
              <a:cs typeface="+mn-cs"/>
            </a:endParaRPr>
          </a:p>
        </p:txBody>
      </p:sp>
    </p:spTree>
    <p:extLst>
      <p:ext uri="{BB962C8B-B14F-4D97-AF65-F5344CB8AC3E}">
        <p14:creationId xmlns:p14="http://schemas.microsoft.com/office/powerpoint/2010/main" val="2347295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B6E97-FAE3-298C-4943-70C9BDCDE509}"/>
              </a:ext>
            </a:extLst>
          </p:cNvPr>
          <p:cNvSpPr>
            <a:spLocks noGrp="1"/>
          </p:cNvSpPr>
          <p:nvPr>
            <p:ph type="title"/>
          </p:nvPr>
        </p:nvSpPr>
        <p:spPr>
          <a:xfrm>
            <a:off x="457200" y="79513"/>
            <a:ext cx="8229600" cy="1101852"/>
          </a:xfrm>
        </p:spPr>
        <p:txBody>
          <a:bodyPr>
            <a:noAutofit/>
          </a:bodyPr>
          <a:lstStyle/>
          <a:p>
            <a:r>
              <a:rPr lang="en-GB" sz="3200" dirty="0"/>
              <a:t>Current context</a:t>
            </a:r>
          </a:p>
        </p:txBody>
      </p:sp>
      <p:sp>
        <p:nvSpPr>
          <p:cNvPr id="3" name="Content Placeholder 2">
            <a:extLst>
              <a:ext uri="{FF2B5EF4-FFF2-40B4-BE49-F238E27FC236}">
                <a16:creationId xmlns:a16="http://schemas.microsoft.com/office/drawing/2014/main" id="{7B3C865A-70D0-6EAF-836B-65821D97CBC5}"/>
              </a:ext>
            </a:extLst>
          </p:cNvPr>
          <p:cNvSpPr>
            <a:spLocks noGrp="1"/>
          </p:cNvSpPr>
          <p:nvPr>
            <p:ph idx="1"/>
          </p:nvPr>
        </p:nvSpPr>
        <p:spPr>
          <a:xfrm>
            <a:off x="457200" y="1002082"/>
            <a:ext cx="8229600" cy="4103054"/>
          </a:xfrm>
        </p:spPr>
        <p:txBody>
          <a:bodyPr>
            <a:normAutofit fontScale="92500" lnSpcReduction="20000"/>
          </a:bodyPr>
          <a:lstStyle/>
          <a:p>
            <a:pPr marL="0" marR="0" lvl="0" indent="0" algn="l" defTabSz="914400" rtl="0" eaLnBrk="1" fontAlgn="auto" latinLnBrk="0" hangingPunct="1">
              <a:lnSpc>
                <a:spcPct val="90000"/>
              </a:lnSpc>
              <a:spcBef>
                <a:spcPct val="20000"/>
              </a:spcBef>
              <a:spcAft>
                <a:spcPts val="0"/>
              </a:spcAft>
              <a:buClrTx/>
              <a:buSzTx/>
              <a:buFont typeface="Arial" panose="020B0604020202020204" pitchFamily="34" charset="0"/>
              <a:buNone/>
              <a:tabLst/>
              <a:defRPr/>
            </a:pPr>
            <a:r>
              <a:rPr kumimoji="0" lang="en-GB" sz="1800" b="1" i="0" u="none" strike="noStrike" kern="1200" cap="none" spc="0" normalizeH="0" baseline="0" noProof="0" dirty="0">
                <a:ln>
                  <a:noFill/>
                </a:ln>
                <a:solidFill>
                  <a:prstClr val="black"/>
                </a:solidFill>
                <a:effectLst/>
                <a:uLnTx/>
                <a:uFillTx/>
                <a:ea typeface="+mn-ea"/>
                <a:cs typeface="+mn-cs"/>
              </a:rPr>
              <a:t>The main elements of the current specification/contract are:</a:t>
            </a:r>
          </a:p>
          <a:p>
            <a:pPr>
              <a:lnSpc>
                <a:spcPct val="90000"/>
              </a:lnSpc>
              <a:defRPr/>
            </a:pPr>
            <a:r>
              <a:rPr kumimoji="0" lang="en-GB" sz="2000" b="0" i="0" u="none" strike="noStrike" kern="1200" cap="none" spc="0" normalizeH="0" baseline="0" noProof="0" dirty="0">
                <a:ln>
                  <a:noFill/>
                </a:ln>
                <a:solidFill>
                  <a:prstClr val="black"/>
                </a:solidFill>
                <a:effectLst/>
                <a:uLnTx/>
                <a:uFillTx/>
                <a:latin typeface="Calibri"/>
                <a:ea typeface="+mn-ea"/>
                <a:cs typeface="+mn-cs"/>
              </a:rPr>
              <a:t>Universal offer for providing NHS Health Checks to eligible population.</a:t>
            </a:r>
          </a:p>
          <a:p>
            <a:pPr>
              <a:lnSpc>
                <a:spcPct val="90000"/>
              </a:lnSpc>
              <a:defRPr/>
            </a:pPr>
            <a:r>
              <a:rPr kumimoji="0" lang="en-GB" sz="2000" b="0" i="0" u="none" strike="noStrike" kern="1200" cap="none" spc="0" normalizeH="0" baseline="0" noProof="0" dirty="0">
                <a:ln>
                  <a:noFill/>
                </a:ln>
                <a:solidFill>
                  <a:prstClr val="black"/>
                </a:solidFill>
                <a:effectLst/>
                <a:uLnTx/>
                <a:uFillTx/>
                <a:latin typeface="Calibri"/>
                <a:ea typeface="+mn-ea"/>
                <a:cs typeface="+mn-cs"/>
              </a:rPr>
              <a:t>For those aged 40 to 74 not already diagnosed with a pre-existing medical condition or already on a clinical risk register. </a:t>
            </a:r>
          </a:p>
          <a:p>
            <a:pPr>
              <a:lnSpc>
                <a:spcPct val="90000"/>
              </a:lnSpc>
              <a:defRPr/>
            </a:pPr>
            <a:r>
              <a:rPr kumimoji="0" lang="en-GB" sz="2000" b="0" i="0" u="none" strike="noStrike" kern="1200" cap="none" spc="0" normalizeH="0" baseline="0" noProof="0" dirty="0">
                <a:ln>
                  <a:noFill/>
                </a:ln>
                <a:solidFill>
                  <a:prstClr val="black"/>
                </a:solidFill>
                <a:effectLst/>
                <a:uLnTx/>
                <a:uFillTx/>
                <a:latin typeface="Calibri"/>
                <a:ea typeface="+mn-ea"/>
                <a:cs typeface="+mn-cs"/>
              </a:rPr>
              <a:t>Individuals should be invited at least once every five years. </a:t>
            </a:r>
            <a:endParaRPr lang="en-GB" dirty="0">
              <a:latin typeface="Arial" panose="020B0604020202020204" pitchFamily="34" charset="0"/>
              <a:ea typeface="Times New Roman" panose="02020603050405020304" pitchFamily="18" charset="0"/>
            </a:endParaRPr>
          </a:p>
          <a:p>
            <a:pPr marL="0" indent="0">
              <a:buNone/>
            </a:pPr>
            <a:r>
              <a:rPr lang="en-GB" sz="1800" b="1" dirty="0">
                <a:effectLst/>
                <a:ea typeface="Times New Roman" panose="02020603050405020304" pitchFamily="18" charset="0"/>
              </a:rPr>
              <a:t>The new elements are:</a:t>
            </a:r>
          </a:p>
          <a:p>
            <a:r>
              <a:rPr lang="en-GB" sz="2000" dirty="0">
                <a:ea typeface="Times New Roman" panose="02020603050405020304" pitchFamily="18" charset="0"/>
              </a:rPr>
              <a:t>Updated specification to reflect PCN model whereby patients can visit a GP practice other than their own for an NHS Health Check. </a:t>
            </a:r>
          </a:p>
          <a:p>
            <a:r>
              <a:rPr lang="en-GB" sz="2000" dirty="0">
                <a:ea typeface="Times New Roman" panose="02020603050405020304" pitchFamily="18" charset="0"/>
              </a:rPr>
              <a:t>Ensuring a proportionate universalism approach to providing NHS Health Checks for eligible population.</a:t>
            </a:r>
          </a:p>
          <a:p>
            <a:r>
              <a:rPr lang="en-GB" sz="2000" dirty="0">
                <a:ea typeface="Times New Roman" panose="02020603050405020304" pitchFamily="18" charset="0"/>
              </a:rPr>
              <a:t>Look to increase high risk patient (QRISK &gt;10%) attendance, in turn increasing additional income for practices.</a:t>
            </a:r>
          </a:p>
          <a:p>
            <a:r>
              <a:rPr lang="en-GB" sz="2000" dirty="0">
                <a:ea typeface="Times New Roman" panose="02020603050405020304" pitchFamily="18" charset="0"/>
              </a:rPr>
              <a:t>Continued improvement around NHS Health Check templates and payment process.</a:t>
            </a:r>
          </a:p>
          <a:p>
            <a:r>
              <a:rPr lang="en-GB" sz="2000" dirty="0">
                <a:ea typeface="Times New Roman" panose="02020603050405020304" pitchFamily="18" charset="0"/>
              </a:rPr>
              <a:t>Integration of proposed digital NHS Health Check as part of current service.</a:t>
            </a:r>
          </a:p>
          <a:p>
            <a:pPr marL="0" indent="0">
              <a:buNone/>
            </a:pPr>
            <a:endParaRPr lang="en-GB" sz="3200" kern="0" dirty="0">
              <a:effectLst/>
              <a:latin typeface="Arial" panose="020B060402020202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559278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B6E97-FAE3-298C-4943-70C9BDCDE509}"/>
              </a:ext>
            </a:extLst>
          </p:cNvPr>
          <p:cNvSpPr>
            <a:spLocks noGrp="1"/>
          </p:cNvSpPr>
          <p:nvPr>
            <p:ph type="title"/>
          </p:nvPr>
        </p:nvSpPr>
        <p:spPr>
          <a:xfrm>
            <a:off x="457200" y="0"/>
            <a:ext cx="8229600" cy="1181365"/>
          </a:xfrm>
        </p:spPr>
        <p:txBody>
          <a:bodyPr>
            <a:noAutofit/>
          </a:bodyPr>
          <a:lstStyle/>
          <a:p>
            <a:r>
              <a:rPr lang="en-GB" sz="3200" dirty="0"/>
              <a:t>What this means for your GP practice</a:t>
            </a:r>
          </a:p>
        </p:txBody>
      </p:sp>
      <p:sp>
        <p:nvSpPr>
          <p:cNvPr id="3" name="Content Placeholder 2">
            <a:extLst>
              <a:ext uri="{FF2B5EF4-FFF2-40B4-BE49-F238E27FC236}">
                <a16:creationId xmlns:a16="http://schemas.microsoft.com/office/drawing/2014/main" id="{7B3C865A-70D0-6EAF-836B-65821D97CBC5}"/>
              </a:ext>
            </a:extLst>
          </p:cNvPr>
          <p:cNvSpPr>
            <a:spLocks noGrp="1"/>
          </p:cNvSpPr>
          <p:nvPr>
            <p:ph idx="1"/>
          </p:nvPr>
        </p:nvSpPr>
        <p:spPr/>
        <p:txBody>
          <a:bodyPr>
            <a:normAutofit/>
          </a:bodyPr>
          <a:lstStyle/>
          <a:p>
            <a:r>
              <a:rPr lang="en-GB" sz="2400" dirty="0">
                <a:ea typeface="Times New Roman" panose="02020603050405020304" pitchFamily="18" charset="0"/>
              </a:rPr>
              <a:t>Continue to deliver NHS Health Check service as before.</a:t>
            </a:r>
          </a:p>
          <a:p>
            <a:r>
              <a:rPr lang="en-GB" sz="2400" dirty="0">
                <a:ea typeface="Times New Roman" panose="02020603050405020304" pitchFamily="18" charset="0"/>
              </a:rPr>
              <a:t>Contract length will be for a total of 7 years.</a:t>
            </a:r>
          </a:p>
          <a:p>
            <a:r>
              <a:rPr lang="en-GB" sz="2400" dirty="0">
                <a:ea typeface="Times New Roman" panose="02020603050405020304" pitchFamily="18" charset="0"/>
              </a:rPr>
              <a:t>Continued source of income and support for your practice through ongoing delivery of NHS Health Check programme. </a:t>
            </a:r>
          </a:p>
          <a:p>
            <a:r>
              <a:rPr lang="en-GB" sz="2400" dirty="0">
                <a:ea typeface="Times New Roman" panose="02020603050405020304" pitchFamily="18" charset="0"/>
              </a:rPr>
              <a:t>We want to ensure re-procurement process is made as simple and straightforward as possible for practices.</a:t>
            </a:r>
          </a:p>
          <a:p>
            <a:r>
              <a:rPr lang="en-GB" sz="2400" dirty="0">
                <a:ea typeface="Times New Roman" panose="02020603050405020304" pitchFamily="18" charset="0"/>
              </a:rPr>
              <a:t>Look to work with Leicester City Council colleagues to ensure process is followed in accordance with legislative guidance.</a:t>
            </a:r>
          </a:p>
          <a:p>
            <a:r>
              <a:rPr lang="en-GB" sz="2400" dirty="0">
                <a:ea typeface="Times New Roman" panose="02020603050405020304" pitchFamily="18" charset="0"/>
              </a:rPr>
              <a:t>Continue to be paid and supported as a result. </a:t>
            </a:r>
          </a:p>
          <a:p>
            <a:endParaRPr lang="en-GB" sz="2400" dirty="0">
              <a:ea typeface="Times New Roman" panose="02020603050405020304" pitchFamily="18" charset="0"/>
            </a:endParaRPr>
          </a:p>
          <a:p>
            <a:pPr marL="0" indent="0">
              <a:buNone/>
            </a:pPr>
            <a:endParaRPr lang="en-GB" sz="3200" kern="0" dirty="0">
              <a:effectLst/>
              <a:latin typeface="Arial" panose="020B060402020202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795380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4" descr="Person with idea concept">
            <a:extLst>
              <a:ext uri="{FF2B5EF4-FFF2-40B4-BE49-F238E27FC236}">
                <a16:creationId xmlns:a16="http://schemas.microsoft.com/office/drawing/2014/main" id="{DBD721B6-6D87-3BA3-BFD8-C735164CE202}"/>
              </a:ext>
            </a:extLst>
          </p:cNvPr>
          <p:cNvPicPr>
            <a:picLocks noGrp="1" noChangeAspect="1"/>
          </p:cNvPicPr>
          <p:nvPr>
            <p:ph idx="1"/>
          </p:nvPr>
        </p:nvPicPr>
        <p:blipFill>
          <a:blip r:embed="rId3" cstate="print">
            <a:extLst>
              <a:ext uri="{28A0092B-C50C-407E-A947-70E740481C1C}">
                <a14:useLocalDpi xmlns:a14="http://schemas.microsoft.com/office/drawing/2010/main" val="0"/>
              </a:ext>
            </a:extLst>
          </a:blip>
          <a:srcRect l="10400" r="-1" b="-1"/>
          <a:stretch/>
        </p:blipFill>
        <p:spPr>
          <a:xfrm>
            <a:off x="20" y="10"/>
            <a:ext cx="9143980" cy="5714990"/>
          </a:xfrm>
          <a:prstGeom prst="rect">
            <a:avLst/>
          </a:prstGeom>
        </p:spPr>
      </p:pic>
      <p:sp>
        <p:nvSpPr>
          <p:cNvPr id="10" name="Rectangle 9">
            <a:extLst>
              <a:ext uri="{FF2B5EF4-FFF2-40B4-BE49-F238E27FC236}">
                <a16:creationId xmlns:a16="http://schemas.microsoft.com/office/drawing/2014/main" id="{37C89E4B-3C9F-44B9-8B86-D9E3D112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433451"/>
            <a:ext cx="9144000" cy="613793"/>
          </a:xfrm>
          <a:prstGeom prst="rect">
            <a:avLst/>
          </a:prstGeom>
          <a:solidFill>
            <a:schemeClr val="bg1">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EB0671C-6DC9-C8AC-550A-5AB1D3FA9A96}"/>
              </a:ext>
            </a:extLst>
          </p:cNvPr>
          <p:cNvSpPr>
            <a:spLocks noGrp="1"/>
          </p:cNvSpPr>
          <p:nvPr>
            <p:ph type="title"/>
          </p:nvPr>
        </p:nvSpPr>
        <p:spPr>
          <a:xfrm>
            <a:off x="392906" y="4431033"/>
            <a:ext cx="8408194" cy="620697"/>
          </a:xfrm>
        </p:spPr>
        <p:txBody>
          <a:bodyPr vert="horz" lIns="91440" tIns="45720" rIns="91440" bIns="45720" rtlCol="0" anchor="ctr">
            <a:normAutofit/>
          </a:bodyPr>
          <a:lstStyle/>
          <a:p>
            <a:pPr>
              <a:lnSpc>
                <a:spcPct val="90000"/>
              </a:lnSpc>
            </a:pPr>
            <a:r>
              <a:rPr lang="en-US" sz="2800">
                <a:solidFill>
                  <a:schemeClr val="tx1">
                    <a:lumMod val="85000"/>
                    <a:lumOff val="15000"/>
                  </a:schemeClr>
                </a:solidFill>
              </a:rPr>
              <a:t> Q and A session</a:t>
            </a:r>
          </a:p>
        </p:txBody>
      </p:sp>
      <p:cxnSp>
        <p:nvCxnSpPr>
          <p:cNvPr id="12" name="Straight Connector 11">
            <a:extLst>
              <a:ext uri="{FF2B5EF4-FFF2-40B4-BE49-F238E27FC236}">
                <a16:creationId xmlns:a16="http://schemas.microsoft.com/office/drawing/2014/main" id="{AA2EAA10-076F-46BD-8F0F-B9A2FB77A8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4368319"/>
            <a:ext cx="9144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D891E407-403B-4764-86C9-33A56D3BCA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5112376"/>
            <a:ext cx="9144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4671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6E94C-CBFE-0896-04BE-40FBC60B32E3}"/>
              </a:ext>
            </a:extLst>
          </p:cNvPr>
          <p:cNvSpPr>
            <a:spLocks noGrp="1"/>
          </p:cNvSpPr>
          <p:nvPr>
            <p:ph type="title"/>
          </p:nvPr>
        </p:nvSpPr>
        <p:spPr/>
        <p:txBody>
          <a:bodyPr>
            <a:normAutofit fontScale="90000"/>
          </a:bodyPr>
          <a:lstStyle/>
          <a:p>
            <a:r>
              <a:rPr lang="en-GB" b="1" u="sng"/>
              <a:t>Part Two </a:t>
            </a:r>
            <a:br>
              <a:rPr lang="en-GB" b="1" u="sng"/>
            </a:br>
            <a:endParaRPr lang="en-GB"/>
          </a:p>
        </p:txBody>
      </p:sp>
      <p:sp>
        <p:nvSpPr>
          <p:cNvPr id="3" name="Content Placeholder 2">
            <a:extLst>
              <a:ext uri="{FF2B5EF4-FFF2-40B4-BE49-F238E27FC236}">
                <a16:creationId xmlns:a16="http://schemas.microsoft.com/office/drawing/2014/main" id="{05A41CF0-AAD8-3CD1-F06C-F574A81DDD9C}"/>
              </a:ext>
            </a:extLst>
          </p:cNvPr>
          <p:cNvSpPr>
            <a:spLocks noGrp="1"/>
          </p:cNvSpPr>
          <p:nvPr>
            <p:ph idx="1"/>
          </p:nvPr>
        </p:nvSpPr>
        <p:spPr>
          <a:xfrm>
            <a:off x="457200" y="596348"/>
            <a:ext cx="8229600" cy="4508788"/>
          </a:xfrm>
        </p:spPr>
        <p:txBody>
          <a:bodyPr vert="horz" lIns="91440" tIns="45720" rIns="91440" bIns="45720" rtlCol="0" anchor="t">
            <a:normAutofit fontScale="85000" lnSpcReduction="20000"/>
          </a:bodyPr>
          <a:lstStyle/>
          <a:p>
            <a:pPr marL="0" indent="0" algn="ctr">
              <a:buNone/>
            </a:pPr>
            <a:r>
              <a:rPr lang="en-GB" sz="3200" b="1" u="sng" dirty="0"/>
              <a:t>Procurement </a:t>
            </a:r>
            <a:r>
              <a:rPr lang="en-GB" b="1" u="sng" dirty="0"/>
              <a:t>of the</a:t>
            </a:r>
            <a:endParaRPr lang="en-GB" sz="3200" b="1" u="sng" dirty="0"/>
          </a:p>
          <a:p>
            <a:pPr marL="0" indent="0" algn="ctr">
              <a:buNone/>
            </a:pPr>
            <a:r>
              <a:rPr lang="en-GB" sz="3200" b="1" u="sng" dirty="0"/>
              <a:t>NHS Health Checks Contract</a:t>
            </a:r>
          </a:p>
          <a:p>
            <a:pPr marL="0" indent="0" algn="ctr">
              <a:buNone/>
            </a:pPr>
            <a:endParaRPr lang="en-GB" sz="3200" b="1" u="sng" dirty="0"/>
          </a:p>
          <a:p>
            <a:r>
              <a:rPr lang="en-GB" sz="3200" dirty="0"/>
              <a:t>What is the process?</a:t>
            </a:r>
          </a:p>
          <a:p>
            <a:r>
              <a:rPr lang="en-GB" sz="3200" dirty="0"/>
              <a:t>Where and when you can ask clarification questions.</a:t>
            </a:r>
          </a:p>
          <a:p>
            <a:r>
              <a:rPr lang="en-GB" sz="3200" dirty="0"/>
              <a:t>What support is available?</a:t>
            </a:r>
          </a:p>
          <a:p>
            <a:r>
              <a:rPr lang="en-GB" sz="3200" dirty="0"/>
              <a:t>Timescales</a:t>
            </a:r>
          </a:p>
          <a:p>
            <a:pPr marL="0" indent="0" algn="ctr">
              <a:buNone/>
            </a:pPr>
            <a:endParaRPr lang="en-GB" sz="3200" b="1" u="sng" dirty="0"/>
          </a:p>
          <a:p>
            <a:pPr marL="0" indent="0" algn="ctr">
              <a:buNone/>
            </a:pPr>
            <a:r>
              <a:rPr lang="en-GB" sz="3200" dirty="0"/>
              <a:t> </a:t>
            </a:r>
            <a:r>
              <a:rPr lang="en-GB" dirty="0"/>
              <a:t>Presented by Gavin Yarnold, </a:t>
            </a:r>
          </a:p>
          <a:p>
            <a:pPr marL="0" indent="0" algn="ctr">
              <a:buNone/>
            </a:pPr>
            <a:r>
              <a:rPr lang="en-GB" dirty="0"/>
              <a:t>Procurement Service Manager</a:t>
            </a:r>
          </a:p>
        </p:txBody>
      </p:sp>
    </p:spTree>
    <p:extLst>
      <p:ext uri="{BB962C8B-B14F-4D97-AF65-F5344CB8AC3E}">
        <p14:creationId xmlns:p14="http://schemas.microsoft.com/office/powerpoint/2010/main" val="17250479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A020A6C540B49459730E6E1E7E8B1A6" ma:contentTypeVersion="7" ma:contentTypeDescription="Create a new document." ma:contentTypeScope="" ma:versionID="8d6fc4fbad0bceb7809b4d5c9edd8ba4">
  <xsd:schema xmlns:xsd="http://www.w3.org/2001/XMLSchema" xmlns:xs="http://www.w3.org/2001/XMLSchema" xmlns:p="http://schemas.microsoft.com/office/2006/metadata/properties" xmlns:ns2="017ff663-2dd9-4e89-8368-032fccbe555b" xmlns:ns3="ef2fec5e-9baa-43cb-b615-3afa85b42495" targetNamespace="http://schemas.microsoft.com/office/2006/metadata/properties" ma:root="true" ma:fieldsID="30d5c021a8404c053978d63259f1d751" ns2:_="" ns3:_="">
    <xsd:import namespace="017ff663-2dd9-4e89-8368-032fccbe555b"/>
    <xsd:import namespace="ef2fec5e-9baa-43cb-b615-3afa85b42495"/>
    <xsd:element name="properties">
      <xsd:complexType>
        <xsd:sequence>
          <xsd:element name="documentManagement">
            <xsd:complexType>
              <xsd:all>
                <xsd:element ref="ns2:MediaServiceMetadata" minOccurs="0"/>
                <xsd:element ref="ns2:MediaServiceFastMetadata" minOccurs="0"/>
                <xsd:element ref="ns2:MediaServiceAutoTags" minOccurs="0"/>
                <xsd:element ref="ns3:SharedWithUsers" minOccurs="0"/>
                <xsd:element ref="ns3:SharedWithDetails" minOccurs="0"/>
                <xsd:element ref="ns2:MediaServiceDateTake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7ff663-2dd9-4e89-8368-032fccbe555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f2fec5e-9baa-43cb-b615-3afa85b42495"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4DB9976-EFF6-413A-AD6D-7E950FEFF552}">
  <ds:schemaRefs>
    <ds:schemaRef ds:uri="http://schemas.microsoft.com/sharepoint/v3/contenttype/forms"/>
  </ds:schemaRefs>
</ds:datastoreItem>
</file>

<file path=customXml/itemProps2.xml><?xml version="1.0" encoding="utf-8"?>
<ds:datastoreItem xmlns:ds="http://schemas.openxmlformats.org/officeDocument/2006/customXml" ds:itemID="{D381CE7A-9174-45C6-B2ED-7729A5954CD5}">
  <ds:schemaRefs>
    <ds:schemaRef ds:uri="017ff663-2dd9-4e89-8368-032fccbe555b"/>
    <ds:schemaRef ds:uri="ef2fec5e-9baa-43cb-b615-3afa85b4249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B659BF0B-5BF7-4C5B-8F82-D45F06DA8FB1}">
  <ds:schemaRefs>
    <ds:schemaRef ds:uri="017ff663-2dd9-4e89-8368-032fccbe555b"/>
    <ds:schemaRef ds:uri="ef2fec5e-9baa-43cb-b615-3afa85b4249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Powerpoint template 16.10 template v1</Template>
  <TotalTime>740</TotalTime>
  <Words>1464</Words>
  <Application>Microsoft Office PowerPoint</Application>
  <PresentationFormat>On-screen Show (16:10)</PresentationFormat>
  <Paragraphs>179</Paragraphs>
  <Slides>19</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Times New Roman</vt:lpstr>
      <vt:lpstr>Wingdings</vt:lpstr>
      <vt:lpstr>Office Theme</vt:lpstr>
      <vt:lpstr>NHS Health Checks 2025 </vt:lpstr>
      <vt:lpstr>Agenda</vt:lpstr>
      <vt:lpstr>Aim of the session</vt:lpstr>
      <vt:lpstr>Current context</vt:lpstr>
      <vt:lpstr>Current context</vt:lpstr>
      <vt:lpstr>Current context</vt:lpstr>
      <vt:lpstr>What this means for your GP practice</vt:lpstr>
      <vt:lpstr> Q and A session</vt:lpstr>
      <vt:lpstr>Part Two  </vt:lpstr>
      <vt:lpstr>What will this mean for you? ProActis Registration</vt:lpstr>
      <vt:lpstr>Support available</vt:lpstr>
      <vt:lpstr>Direct Award Route B – Contract Award</vt:lpstr>
      <vt:lpstr>The Administrative Phase</vt:lpstr>
      <vt:lpstr>Required Documentation</vt:lpstr>
      <vt:lpstr>Contract Award Phase</vt:lpstr>
      <vt:lpstr>Awarding Your Contract</vt:lpstr>
      <vt:lpstr>Discussion Q and A session</vt:lpstr>
      <vt:lpstr>Summary – next steps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 Clark</dc:creator>
  <cp:lastModifiedBy>Liane Pereira</cp:lastModifiedBy>
  <cp:revision>15</cp:revision>
  <dcterms:created xsi:type="dcterms:W3CDTF">2023-11-28T13:34:23Z</dcterms:created>
  <dcterms:modified xsi:type="dcterms:W3CDTF">2025-11-20T15:22:36Z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0x0101004A020A6C540B49459730E6E1E7E8B1A6</vt:lpwstr>
  </property>
</Properties>
</file>