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3"/>
  </p:notesMasterIdLst>
  <p:sldIdLst>
    <p:sldId id="274" r:id="rId6"/>
    <p:sldId id="258" r:id="rId7"/>
    <p:sldId id="297" r:id="rId8"/>
    <p:sldId id="257" r:id="rId9"/>
    <p:sldId id="261" r:id="rId10"/>
    <p:sldId id="292" r:id="rId11"/>
    <p:sldId id="288" r:id="rId12"/>
    <p:sldId id="271" r:id="rId13"/>
    <p:sldId id="294" r:id="rId14"/>
    <p:sldId id="295" r:id="rId15"/>
    <p:sldId id="296" r:id="rId16"/>
    <p:sldId id="279" r:id="rId17"/>
    <p:sldId id="259" r:id="rId18"/>
    <p:sldId id="260" r:id="rId19"/>
    <p:sldId id="263" r:id="rId20"/>
    <p:sldId id="264" r:id="rId21"/>
    <p:sldId id="265" r:id="rId22"/>
    <p:sldId id="267" r:id="rId23"/>
    <p:sldId id="268" r:id="rId24"/>
    <p:sldId id="286" r:id="rId25"/>
    <p:sldId id="287" r:id="rId26"/>
    <p:sldId id="276" r:id="rId27"/>
    <p:sldId id="277" r:id="rId28"/>
    <p:sldId id="270" r:id="rId29"/>
    <p:sldId id="283"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9E46-4637-417B-8184-C276B6CC1DE0}">
          <p14:sldIdLst>
            <p14:sldId id="274"/>
          </p14:sldIdLst>
        </p14:section>
        <p14:section name="Cases and infection rates" id="{787EC7DB-7F9A-4F70-A811-A0F96658FA14}">
          <p14:sldIdLst>
            <p14:sldId id="258"/>
            <p14:sldId id="297"/>
            <p14:sldId id="257"/>
            <p14:sldId id="261"/>
            <p14:sldId id="292"/>
          </p14:sldIdLst>
        </p14:section>
        <p14:section name="Vaccinations" id="{FE7D8DD4-1FF6-48D8-8329-D1FD4654262D}">
          <p14:sldIdLst>
            <p14:sldId id="288"/>
            <p14:sldId id="271"/>
            <p14:sldId id="294"/>
            <p14:sldId id="295"/>
            <p14:sldId id="296"/>
          </p14:sldIdLst>
        </p14:section>
        <p14:section name="Community surveillance" id="{D185229F-2022-40E8-BA1B-D0679C8838F0}">
          <p14:sldIdLst>
            <p14:sldId id="279"/>
            <p14:sldId id="259"/>
            <p14:sldId id="260"/>
          </p14:sldIdLst>
        </p14:section>
        <p14:section name="Deaths" id="{A8811AA5-4D82-467F-BBFE-99C20CFAA37D}">
          <p14:sldIdLst>
            <p14:sldId id="263"/>
            <p14:sldId id="264"/>
            <p14:sldId id="265"/>
            <p14:sldId id="267"/>
          </p14:sldIdLst>
        </p14:section>
        <p14:section name="System pressures" id="{B7263F56-9842-40E8-9F81-287A108B2292}">
          <p14:sldIdLst>
            <p14:sldId id="268"/>
            <p14:sldId id="286"/>
            <p14:sldId id="287"/>
            <p14:sldId id="276"/>
            <p14:sldId id="277"/>
            <p14:sldId id="270"/>
            <p14:sldId id="283"/>
            <p14:sldId id="284"/>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Morris" initials="HM" lastIdx="1" clrIdx="0">
    <p:extLst>
      <p:ext uri="{19B8F6BF-5375-455C-9EA6-DF929625EA0E}">
        <p15:presenceInfo xmlns:p15="http://schemas.microsoft.com/office/powerpoint/2012/main" userId="S::HMORRIS@bma.org.uk::0064647f-9f98-4cb2-8fb8-b610d4a5700d" providerId="AD"/>
      </p:ext>
    </p:extLst>
  </p:cmAuthor>
  <p:cmAuthor id="2" name="Alanna Wurm" initials="AW" lastIdx="1" clrIdx="1">
    <p:extLst>
      <p:ext uri="{19B8F6BF-5375-455C-9EA6-DF929625EA0E}">
        <p15:presenceInfo xmlns:p15="http://schemas.microsoft.com/office/powerpoint/2012/main" userId="S::AWurm@bma.org.uk::71cb75d1-1fb1-482a-99e6-5e5d973f9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74" autoAdjust="0"/>
  </p:normalViewPr>
  <p:slideViewPr>
    <p:cSldViewPr snapToGrid="0">
      <p:cViewPr varScale="1">
        <p:scale>
          <a:sx n="68" d="100"/>
          <a:sy n="68" d="100"/>
        </p:scale>
        <p:origin x="9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National%20case%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COVID-19-weekly-announced-vaccinations-15-April-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bma.sharepoint.com/teams/sites/Policy/phah/cas/Public%20documents/Cross%20function%20work/Covid%20work/Covid%20data%20updates%20for%20CN/Deaths%20time%20series%205%20Marc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'Cases by nation'!$Q$2</c:f>
              <c:strCache>
                <c:ptCount val="1"/>
                <c:pt idx="0">
                  <c:v>Scotland</c:v>
                </c:pt>
              </c:strCache>
            </c:strRef>
          </c:tx>
          <c:spPr>
            <a:ln w="28575" cap="rnd">
              <a:solidFill>
                <a:schemeClr val="accent1"/>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nation'!$Q$279:$Q$538</c:f>
              <c:numCache>
                <c:formatCode>General</c:formatCode>
                <c:ptCount val="260"/>
                <c:pt idx="0">
                  <c:v>143.70435451100983</c:v>
                </c:pt>
                <c:pt idx="1">
                  <c:v>146.1387805904856</c:v>
                </c:pt>
                <c:pt idx="2">
                  <c:v>147.67631285120714</c:v>
                </c:pt>
                <c:pt idx="3">
                  <c:v>148.31695129317444</c:v>
                </c:pt>
                <c:pt idx="4">
                  <c:v>151.95943843464573</c:v>
                </c:pt>
                <c:pt idx="5">
                  <c:v>152.67329269855216</c:v>
                </c:pt>
                <c:pt idx="6">
                  <c:v>154.5769040689693</c:v>
                </c:pt>
                <c:pt idx="7">
                  <c:v>152.81972434243039</c:v>
                </c:pt>
                <c:pt idx="8">
                  <c:v>149.47010048871562</c:v>
                </c:pt>
                <c:pt idx="9">
                  <c:v>147.56648911829845</c:v>
                </c:pt>
                <c:pt idx="10">
                  <c:v>146.59637947760513</c:v>
                </c:pt>
                <c:pt idx="11">
                  <c:v>144.72937601815752</c:v>
                </c:pt>
                <c:pt idx="12">
                  <c:v>143.24675562389032</c:v>
                </c:pt>
                <c:pt idx="13">
                  <c:v>144.52803250782495</c:v>
                </c:pt>
                <c:pt idx="14">
                  <c:v>143.41149122325334</c:v>
                </c:pt>
                <c:pt idx="15">
                  <c:v>143.10032398001209</c:v>
                </c:pt>
                <c:pt idx="16">
                  <c:v>141.8922629180166</c:v>
                </c:pt>
                <c:pt idx="17">
                  <c:v>139.45783683854083</c:v>
                </c:pt>
                <c:pt idx="18">
                  <c:v>135.57739827576739</c:v>
                </c:pt>
                <c:pt idx="19">
                  <c:v>131.97151904526569</c:v>
                </c:pt>
                <c:pt idx="20">
                  <c:v>129.15270990060952</c:v>
                </c:pt>
                <c:pt idx="21">
                  <c:v>127.17588270825324</c:v>
                </c:pt>
                <c:pt idx="22">
                  <c:v>125.03431991653397</c:v>
                </c:pt>
                <c:pt idx="23">
                  <c:v>120.78780224406495</c:v>
                </c:pt>
                <c:pt idx="24">
                  <c:v>117.40157047938061</c:v>
                </c:pt>
                <c:pt idx="25">
                  <c:v>114.1434664030897</c:v>
                </c:pt>
                <c:pt idx="26">
                  <c:v>111.8371680120074</c:v>
                </c:pt>
                <c:pt idx="27">
                  <c:v>108.32280855892959</c:v>
                </c:pt>
                <c:pt idx="28">
                  <c:v>105.52230336975822</c:v>
                </c:pt>
                <c:pt idx="29">
                  <c:v>102.0994636941043</c:v>
                </c:pt>
                <c:pt idx="30">
                  <c:v>100.96461845404791</c:v>
                </c:pt>
                <c:pt idx="31">
                  <c:v>101.29408965277396</c:v>
                </c:pt>
                <c:pt idx="32">
                  <c:v>101.34900151922831</c:v>
                </c:pt>
                <c:pt idx="33">
                  <c:v>99.683341570113299</c:v>
                </c:pt>
                <c:pt idx="34">
                  <c:v>101.42221734116742</c:v>
                </c:pt>
                <c:pt idx="35">
                  <c:v>103.05126937931287</c:v>
                </c:pt>
                <c:pt idx="36">
                  <c:v>102.75840609155638</c:v>
                </c:pt>
                <c:pt idx="37">
                  <c:v>104.86336097230611</c:v>
                </c:pt>
                <c:pt idx="38">
                  <c:v>105.90668643493859</c:v>
                </c:pt>
                <c:pt idx="39">
                  <c:v>107.68217011696227</c:v>
                </c:pt>
                <c:pt idx="40">
                  <c:v>111.91038383394651</c:v>
                </c:pt>
                <c:pt idx="41">
                  <c:v>112.25815898815733</c:v>
                </c:pt>
                <c:pt idx="42">
                  <c:v>113.64925960500065</c:v>
                </c:pt>
                <c:pt idx="43">
                  <c:v>116.23011732835465</c:v>
                </c:pt>
                <c:pt idx="44">
                  <c:v>115.99216590705251</c:v>
                </c:pt>
                <c:pt idx="45">
                  <c:v>116.77923599289807</c:v>
                </c:pt>
                <c:pt idx="46">
                  <c:v>116.87075577032198</c:v>
                </c:pt>
                <c:pt idx="47">
                  <c:v>117.78595354456098</c:v>
                </c:pt>
                <c:pt idx="48">
                  <c:v>119.06723042849561</c:v>
                </c:pt>
                <c:pt idx="49">
                  <c:v>120.95253784342798</c:v>
                </c:pt>
                <c:pt idx="50">
                  <c:v>125.01601596104919</c:v>
                </c:pt>
                <c:pt idx="51">
                  <c:v>130.48889865099846</c:v>
                </c:pt>
                <c:pt idx="52">
                  <c:v>135.44927058737395</c:v>
                </c:pt>
                <c:pt idx="53">
                  <c:v>137.46270569069975</c:v>
                </c:pt>
                <c:pt idx="54">
                  <c:v>129.95808394193986</c:v>
                </c:pt>
                <c:pt idx="55">
                  <c:v>135.46757454285873</c:v>
                </c:pt>
                <c:pt idx="56">
                  <c:v>151.59335932495014</c:v>
                </c:pt>
                <c:pt idx="57">
                  <c:v>160.80024893379459</c:v>
                </c:pt>
                <c:pt idx="58">
                  <c:v>193.98532022770121</c:v>
                </c:pt>
                <c:pt idx="59">
                  <c:v>224.2051507330734</c:v>
                </c:pt>
                <c:pt idx="60">
                  <c:v>249.04361832592025</c:v>
                </c:pt>
                <c:pt idx="61">
                  <c:v>260.88627752457302</c:v>
                </c:pt>
                <c:pt idx="62">
                  <c:v>282.11886588691817</c:v>
                </c:pt>
                <c:pt idx="63">
                  <c:v>291.6003148280343</c:v>
                </c:pt>
                <c:pt idx="64">
                  <c:v>301.85052989951129</c:v>
                </c:pt>
                <c:pt idx="65">
                  <c:v>300.23978181685061</c:v>
                </c:pt>
                <c:pt idx="66">
                  <c:v>292.58872842421249</c:v>
                </c:pt>
                <c:pt idx="67">
                  <c:v>289.34892830340635</c:v>
                </c:pt>
                <c:pt idx="68">
                  <c:v>301.64918638917874</c:v>
                </c:pt>
                <c:pt idx="69">
                  <c:v>288.4886423956217</c:v>
                </c:pt>
                <c:pt idx="70">
                  <c:v>273.97360569619093</c:v>
                </c:pt>
                <c:pt idx="71">
                  <c:v>268.77528233851336</c:v>
                </c:pt>
                <c:pt idx="72">
                  <c:v>249.11683414785935</c:v>
                </c:pt>
                <c:pt idx="73">
                  <c:v>233.64999176322004</c:v>
                </c:pt>
                <c:pt idx="74">
                  <c:v>223.07030549301703</c:v>
                </c:pt>
                <c:pt idx="75">
                  <c:v>217.83537422436987</c:v>
                </c:pt>
                <c:pt idx="76">
                  <c:v>211.92319660278585</c:v>
                </c:pt>
                <c:pt idx="77">
                  <c:v>207.67667893031683</c:v>
                </c:pt>
                <c:pt idx="78">
                  <c:v>201.01403913385684</c:v>
                </c:pt>
                <c:pt idx="79">
                  <c:v>193.19825014185565</c:v>
                </c:pt>
                <c:pt idx="80">
                  <c:v>190.94686361722768</c:v>
                </c:pt>
                <c:pt idx="81">
                  <c:v>183.95475262204161</c:v>
                </c:pt>
                <c:pt idx="82">
                  <c:v>178.28052642175973</c:v>
                </c:pt>
                <c:pt idx="83">
                  <c:v>173.90588106089726</c:v>
                </c:pt>
                <c:pt idx="84">
                  <c:v>167.75575201801109</c:v>
                </c:pt>
                <c:pt idx="85">
                  <c:v>160.15961049182729</c:v>
                </c:pt>
                <c:pt idx="86">
                  <c:v>153.16749949664123</c:v>
                </c:pt>
                <c:pt idx="87">
                  <c:v>144.49142459685538</c:v>
                </c:pt>
                <c:pt idx="88">
                  <c:v>142.25834202771219</c:v>
                </c:pt>
                <c:pt idx="89">
                  <c:v>137.16984240294329</c:v>
                </c:pt>
                <c:pt idx="90">
                  <c:v>134.38764116925668</c:v>
                </c:pt>
                <c:pt idx="91">
                  <c:v>133.50905130598724</c:v>
                </c:pt>
                <c:pt idx="92">
                  <c:v>129.44557318836601</c:v>
                </c:pt>
                <c:pt idx="93">
                  <c:v>127.15757875276849</c:v>
                </c:pt>
                <c:pt idx="94">
                  <c:v>123.77134698808412</c:v>
                </c:pt>
                <c:pt idx="95">
                  <c:v>119.76278073691725</c:v>
                </c:pt>
                <c:pt idx="96">
                  <c:v>119.2685739388282</c:v>
                </c:pt>
                <c:pt idx="97">
                  <c:v>118.00560101037833</c:v>
                </c:pt>
                <c:pt idx="98">
                  <c:v>115.13187999926784</c:v>
                </c:pt>
                <c:pt idx="99">
                  <c:v>113.17335676239635</c:v>
                </c:pt>
                <c:pt idx="100">
                  <c:v>107.81029780535575</c:v>
                </c:pt>
                <c:pt idx="101">
                  <c:v>106.25446158914941</c:v>
                </c:pt>
                <c:pt idx="102">
                  <c:v>105.24774403748651</c:v>
                </c:pt>
                <c:pt idx="103">
                  <c:v>104.57049768454964</c:v>
                </c:pt>
                <c:pt idx="104">
                  <c:v>101.34900151922831</c:v>
                </c:pt>
                <c:pt idx="105">
                  <c:v>101.80660040634781</c:v>
                </c:pt>
                <c:pt idx="106">
                  <c:v>101.29408965277396</c:v>
                </c:pt>
                <c:pt idx="107">
                  <c:v>104.039682975491</c:v>
                </c:pt>
                <c:pt idx="108">
                  <c:v>103.7651236432193</c:v>
                </c:pt>
                <c:pt idx="109">
                  <c:v>104.35085021873226</c:v>
                </c:pt>
                <c:pt idx="110">
                  <c:v>104.16781066388445</c:v>
                </c:pt>
                <c:pt idx="111">
                  <c:v>106.34598136657333</c:v>
                </c:pt>
                <c:pt idx="112">
                  <c:v>105.0647044826387</c:v>
                </c:pt>
                <c:pt idx="113">
                  <c:v>101.86151227280216</c:v>
                </c:pt>
                <c:pt idx="114">
                  <c:v>98.035985576483085</c:v>
                </c:pt>
                <c:pt idx="115">
                  <c:v>95.693079274431213</c:v>
                </c:pt>
                <c:pt idx="116">
                  <c:v>91.135394358720916</c:v>
                </c:pt>
                <c:pt idx="117">
                  <c:v>84.362930829352223</c:v>
                </c:pt>
                <c:pt idx="118">
                  <c:v>79.860157780096287</c:v>
                </c:pt>
                <c:pt idx="119">
                  <c:v>76.437318104442369</c:v>
                </c:pt>
                <c:pt idx="120">
                  <c:v>71.971152966155984</c:v>
                </c:pt>
                <c:pt idx="121">
                  <c:v>68.694744934380324</c:v>
                </c:pt>
                <c:pt idx="122">
                  <c:v>64.942434060000366</c:v>
                </c:pt>
                <c:pt idx="123">
                  <c:v>63.642853220580967</c:v>
                </c:pt>
                <c:pt idx="124">
                  <c:v>62.599527757948493</c:v>
                </c:pt>
                <c:pt idx="125">
                  <c:v>63.77098090897443</c:v>
                </c:pt>
                <c:pt idx="126">
                  <c:v>63.93571650833745</c:v>
                </c:pt>
                <c:pt idx="127">
                  <c:v>64.704482638698224</c:v>
                </c:pt>
                <c:pt idx="128">
                  <c:v>67.175516629143559</c:v>
                </c:pt>
                <c:pt idx="129">
                  <c:v>69.536726886680214</c:v>
                </c:pt>
                <c:pt idx="130">
                  <c:v>71.458642212582134</c:v>
                </c:pt>
                <c:pt idx="131">
                  <c:v>73.673420826240559</c:v>
                </c:pt>
                <c:pt idx="132">
                  <c:v>73.417165449453634</c:v>
                </c:pt>
                <c:pt idx="133">
                  <c:v>73.618508959786212</c:v>
                </c:pt>
                <c:pt idx="134">
                  <c:v>75.467208463749017</c:v>
                </c:pt>
                <c:pt idx="135">
                  <c:v>73.966284113997034</c:v>
                </c:pt>
                <c:pt idx="136">
                  <c:v>73.508685226877532</c:v>
                </c:pt>
                <c:pt idx="137">
                  <c:v>71.476946168066917</c:v>
                </c:pt>
                <c:pt idx="138">
                  <c:v>70.726483993190925</c:v>
                </c:pt>
                <c:pt idx="139">
                  <c:v>70.598356304797463</c:v>
                </c:pt>
                <c:pt idx="140">
                  <c:v>70.946131459008299</c:v>
                </c:pt>
                <c:pt idx="141">
                  <c:v>70.818003770614837</c:v>
                </c:pt>
                <c:pt idx="142">
                  <c:v>71.422034301612584</c:v>
                </c:pt>
                <c:pt idx="143">
                  <c:v>70.342100928010538</c:v>
                </c:pt>
                <c:pt idx="144">
                  <c:v>70.689876082221375</c:v>
                </c:pt>
                <c:pt idx="145">
                  <c:v>69.463511064741098</c:v>
                </c:pt>
                <c:pt idx="146">
                  <c:v>68.218842091776025</c:v>
                </c:pt>
                <c:pt idx="147">
                  <c:v>66.26031885490454</c:v>
                </c:pt>
                <c:pt idx="148">
                  <c:v>63.221862244431023</c:v>
                </c:pt>
                <c:pt idx="149">
                  <c:v>59.378031592627174</c:v>
                </c:pt>
                <c:pt idx="150">
                  <c:v>56.669046180879683</c:v>
                </c:pt>
                <c:pt idx="151">
                  <c:v>53.795325169769185</c:v>
                </c:pt>
                <c:pt idx="152">
                  <c:v>51.452418867717313</c:v>
                </c:pt>
                <c:pt idx="153">
                  <c:v>49.438983764391487</c:v>
                </c:pt>
                <c:pt idx="154">
                  <c:v>47.535372393974335</c:v>
                </c:pt>
                <c:pt idx="155">
                  <c:v>43.453590320868344</c:v>
                </c:pt>
                <c:pt idx="156">
                  <c:v>42.73973605696191</c:v>
                </c:pt>
                <c:pt idx="157">
                  <c:v>40.689693042666519</c:v>
                </c:pt>
                <c:pt idx="158">
                  <c:v>38.273570918675524</c:v>
                </c:pt>
                <c:pt idx="159">
                  <c:v>36.754342613438766</c:v>
                </c:pt>
                <c:pt idx="160">
                  <c:v>35.820840883714972</c:v>
                </c:pt>
                <c:pt idx="161">
                  <c:v>35.01546684238464</c:v>
                </c:pt>
                <c:pt idx="162">
                  <c:v>34.319916533962989</c:v>
                </c:pt>
                <c:pt idx="163">
                  <c:v>32.581040762908863</c:v>
                </c:pt>
                <c:pt idx="164">
                  <c:v>31.318067834459029</c:v>
                </c:pt>
                <c:pt idx="165">
                  <c:v>29.780535573737485</c:v>
                </c:pt>
                <c:pt idx="166">
                  <c:v>28.975161532407153</c:v>
                </c:pt>
                <c:pt idx="167">
                  <c:v>28.535866600772426</c:v>
                </c:pt>
                <c:pt idx="168">
                  <c:v>27.858620247835557</c:v>
                </c:pt>
                <c:pt idx="169">
                  <c:v>27.96844398074424</c:v>
                </c:pt>
                <c:pt idx="170">
                  <c:v>27.602364871048636</c:v>
                </c:pt>
                <c:pt idx="171">
                  <c:v>28.041659802683359</c:v>
                </c:pt>
                <c:pt idx="172">
                  <c:v>28.627386378196331</c:v>
                </c:pt>
                <c:pt idx="173">
                  <c:v>27.986747936229019</c:v>
                </c:pt>
                <c:pt idx="174">
                  <c:v>26.943422473596545</c:v>
                </c:pt>
                <c:pt idx="175">
                  <c:v>25.808577233540166</c:v>
                </c:pt>
                <c:pt idx="176">
                  <c:v>24.58221221605989</c:v>
                </c:pt>
                <c:pt idx="177">
                  <c:v>23.75853421924478</c:v>
                </c:pt>
                <c:pt idx="178">
                  <c:v>23.008072044368788</c:v>
                </c:pt>
                <c:pt idx="179">
                  <c:v>21.983050537221093</c:v>
                </c:pt>
                <c:pt idx="180">
                  <c:v>21.726795160434172</c:v>
                </c:pt>
                <c:pt idx="181">
                  <c:v>21.379020006223346</c:v>
                </c:pt>
                <c:pt idx="182">
                  <c:v>21.562059561071148</c:v>
                </c:pt>
                <c:pt idx="183">
                  <c:v>20.97633298555818</c:v>
                </c:pt>
                <c:pt idx="184">
                  <c:v>21.012940896527738</c:v>
                </c:pt>
                <c:pt idx="185">
                  <c:v>21.507147694616805</c:v>
                </c:pt>
                <c:pt idx="186">
                  <c:v>22.31252173594714</c:v>
                </c:pt>
                <c:pt idx="187">
                  <c:v>22.806728534036207</c:v>
                </c:pt>
                <c:pt idx="188">
                  <c:v>23.850053996668681</c:v>
                </c:pt>
                <c:pt idx="189">
                  <c:v>25.497409990298902</c:v>
                </c:pt>
                <c:pt idx="190">
                  <c:v>28.499258689802868</c:v>
                </c:pt>
                <c:pt idx="191">
                  <c:v>30.091702816978753</c:v>
                </c:pt>
                <c:pt idx="192">
                  <c:v>31.482803433822049</c:v>
                </c:pt>
                <c:pt idx="193">
                  <c:v>33.203375249391392</c:v>
                </c:pt>
                <c:pt idx="194">
                  <c:v>34.869035198506396</c:v>
                </c:pt>
                <c:pt idx="195">
                  <c:v>35.69271319532151</c:v>
                </c:pt>
                <c:pt idx="196">
                  <c:v>36.058792305017114</c:v>
                </c:pt>
                <c:pt idx="197">
                  <c:v>36.699430746984426</c:v>
                </c:pt>
                <c:pt idx="198">
                  <c:v>39.097248915490638</c:v>
                </c:pt>
                <c:pt idx="199">
                  <c:v>41.202203796240369</c:v>
                </c:pt>
                <c:pt idx="200">
                  <c:v>42.501784635659767</c:v>
                </c:pt>
                <c:pt idx="201">
                  <c:v>43.801365475079166</c:v>
                </c:pt>
                <c:pt idx="202">
                  <c:v>45.027730492559442</c:v>
                </c:pt>
                <c:pt idx="203">
                  <c:v>46.748302308128785</c:v>
                </c:pt>
                <c:pt idx="204">
                  <c:v>49.182728387604563</c:v>
                </c:pt>
                <c:pt idx="205">
                  <c:v>50.775172514780444</c:v>
                </c:pt>
                <c:pt idx="206">
                  <c:v>54.710522944008204</c:v>
                </c:pt>
                <c:pt idx="207">
                  <c:v>57.840499331905626</c:v>
                </c:pt>
                <c:pt idx="208">
                  <c:v>61.28164296304432</c:v>
                </c:pt>
                <c:pt idx="209">
                  <c:v>63.899108597367892</c:v>
                </c:pt>
                <c:pt idx="210">
                  <c:v>66.974173118810981</c:v>
                </c:pt>
                <c:pt idx="211">
                  <c:v>69.353687331832404</c:v>
                </c:pt>
                <c:pt idx="212">
                  <c:v>74.680138377903461</c:v>
                </c:pt>
                <c:pt idx="213">
                  <c:v>80.995003020152652</c:v>
                </c:pt>
                <c:pt idx="214">
                  <c:v>88.426408946973439</c:v>
                </c:pt>
                <c:pt idx="215">
                  <c:v>93.533212527227136</c:v>
                </c:pt>
                <c:pt idx="216">
                  <c:v>96.681492870609333</c:v>
                </c:pt>
                <c:pt idx="217">
                  <c:v>100.1592444127176</c:v>
                </c:pt>
                <c:pt idx="218">
                  <c:v>106.1812457672103</c:v>
                </c:pt>
                <c:pt idx="219">
                  <c:v>110.53758717258799</c:v>
                </c:pt>
                <c:pt idx="220">
                  <c:v>112.14833525524865</c:v>
                </c:pt>
                <c:pt idx="221">
                  <c:v>113.7773872933941</c:v>
                </c:pt>
                <c:pt idx="222">
                  <c:v>114.52784946827009</c:v>
                </c:pt>
                <c:pt idx="223">
                  <c:v>116.35824501674813</c:v>
                </c:pt>
                <c:pt idx="224">
                  <c:v>119.57974118206945</c:v>
                </c:pt>
                <c:pt idx="225">
                  <c:v>122.98427690223858</c:v>
                </c:pt>
                <c:pt idx="226">
                  <c:v>127.70669741731187</c:v>
                </c:pt>
                <c:pt idx="227">
                  <c:v>131.69695971299399</c:v>
                </c:pt>
                <c:pt idx="228">
                  <c:v>133.82021854922849</c:v>
                </c:pt>
                <c:pt idx="229">
                  <c:v>140.55607416762763</c:v>
                </c:pt>
                <c:pt idx="230">
                  <c:v>145.97404499112258</c:v>
                </c:pt>
                <c:pt idx="231">
                  <c:v>158.86002965240789</c:v>
                </c:pt>
                <c:pt idx="232">
                  <c:v>193.54602529606646</c:v>
                </c:pt>
                <c:pt idx="233">
                  <c:v>229.51329782365968</c:v>
                </c:pt>
                <c:pt idx="234">
                  <c:v>259.20231361997327</c:v>
                </c:pt>
                <c:pt idx="235">
                  <c:v>291.89317811579082</c:v>
                </c:pt>
                <c:pt idx="236">
                  <c:v>317.51871579448323</c:v>
                </c:pt>
                <c:pt idx="237">
                  <c:v>341.35046583566708</c:v>
                </c:pt>
                <c:pt idx="238">
                  <c:v>359.06869474493436</c:v>
                </c:pt>
                <c:pt idx="239">
                  <c:v>375.46903885929748</c:v>
                </c:pt>
                <c:pt idx="240">
                  <c:v>387.14696245858727</c:v>
                </c:pt>
                <c:pt idx="241">
                  <c:v>405.98173265242622</c:v>
                </c:pt>
                <c:pt idx="242">
                  <c:v>415.06049457287719</c:v>
                </c:pt>
                <c:pt idx="243">
                  <c:v>423.44370618490655</c:v>
                </c:pt>
                <c:pt idx="244">
                  <c:v>427.25092892574088</c:v>
                </c:pt>
                <c:pt idx="245">
                  <c:v>425.18258195596064</c:v>
                </c:pt>
                <c:pt idx="246">
                  <c:v>415.37166181611843</c:v>
                </c:pt>
                <c:pt idx="247">
                  <c:v>400.94814489411164</c:v>
                </c:pt>
                <c:pt idx="248">
                  <c:v>382.62588545384659</c:v>
                </c:pt>
                <c:pt idx="249">
                  <c:v>369.81311661450042</c:v>
                </c:pt>
                <c:pt idx="250">
                  <c:v>357.23829919645635</c:v>
                </c:pt>
                <c:pt idx="251">
                  <c:v>344.57196200098838</c:v>
                </c:pt>
                <c:pt idx="252">
                  <c:v>334.96238537147877</c:v>
                </c:pt>
                <c:pt idx="253">
                  <c:v>320.63038822689583</c:v>
                </c:pt>
                <c:pt idx="254">
                  <c:v>309.13550418245381</c:v>
                </c:pt>
                <c:pt idx="255">
                  <c:v>296.5057748979554</c:v>
                </c:pt>
                <c:pt idx="256">
                  <c:v>283.05236761664196</c:v>
                </c:pt>
                <c:pt idx="257">
                  <c:v>271.46596379477603</c:v>
                </c:pt>
                <c:pt idx="258">
                  <c:v>264.08946973440959</c:v>
                </c:pt>
                <c:pt idx="259">
                  <c:v>255.2852671462303</c:v>
                </c:pt>
              </c:numCache>
            </c:numRef>
          </c:val>
          <c:smooth val="0"/>
          <c:extLst>
            <c:ext xmlns:c16="http://schemas.microsoft.com/office/drawing/2014/chart" uri="{C3380CC4-5D6E-409C-BE32-E72D297353CC}">
              <c16:uniqueId val="{00000000-F7DF-48BA-AF82-6FC33D366BFF}"/>
            </c:ext>
          </c:extLst>
        </c:ser>
        <c:ser>
          <c:idx val="1"/>
          <c:order val="1"/>
          <c:tx>
            <c:strRef>
              <c:f>'Cases by nation'!$R$2</c:f>
              <c:strCache>
                <c:ptCount val="1"/>
                <c:pt idx="0">
                  <c:v>Wales</c:v>
                </c:pt>
              </c:strCache>
            </c:strRef>
          </c:tx>
          <c:spPr>
            <a:ln w="28575" cap="rnd">
              <a:solidFill>
                <a:schemeClr val="accent2"/>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nation'!$R$279:$R$538</c:f>
              <c:numCache>
                <c:formatCode>General</c:formatCode>
                <c:ptCount val="260"/>
                <c:pt idx="0">
                  <c:v>286.78550619925471</c:v>
                </c:pt>
                <c:pt idx="1">
                  <c:v>282.15481786646427</c:v>
                </c:pt>
                <c:pt idx="2">
                  <c:v>274.41585928289669</c:v>
                </c:pt>
                <c:pt idx="3">
                  <c:v>266.07427687519879</c:v>
                </c:pt>
                <c:pt idx="4">
                  <c:v>248.12243032479205</c:v>
                </c:pt>
                <c:pt idx="5">
                  <c:v>236.57742653619118</c:v>
                </c:pt>
                <c:pt idx="6">
                  <c:v>227.8869566513653</c:v>
                </c:pt>
                <c:pt idx="7">
                  <c:v>219.8942617207955</c:v>
                </c:pt>
                <c:pt idx="8">
                  <c:v>207.23916141405996</c:v>
                </c:pt>
                <c:pt idx="9">
                  <c:v>198.6438426593599</c:v>
                </c:pt>
                <c:pt idx="10">
                  <c:v>191.06346929266869</c:v>
                </c:pt>
                <c:pt idx="11">
                  <c:v>183.29279366572584</c:v>
                </c:pt>
                <c:pt idx="12">
                  <c:v>182.72188688497084</c:v>
                </c:pt>
                <c:pt idx="13">
                  <c:v>183.45137888260223</c:v>
                </c:pt>
                <c:pt idx="14">
                  <c:v>181.2946199330834</c:v>
                </c:pt>
                <c:pt idx="15">
                  <c:v>180.7237131523284</c:v>
                </c:pt>
                <c:pt idx="16">
                  <c:v>183.16592549222472</c:v>
                </c:pt>
                <c:pt idx="17">
                  <c:v>187.35257521776128</c:v>
                </c:pt>
                <c:pt idx="18">
                  <c:v>192.04669763730229</c:v>
                </c:pt>
                <c:pt idx="19">
                  <c:v>194.48890997719863</c:v>
                </c:pt>
                <c:pt idx="20">
                  <c:v>196.13819623271303</c:v>
                </c:pt>
                <c:pt idx="21">
                  <c:v>198.96101309311268</c:v>
                </c:pt>
                <c:pt idx="22">
                  <c:v>200.16626074137321</c:v>
                </c:pt>
                <c:pt idx="23">
                  <c:v>201.84726404026287</c:v>
                </c:pt>
                <c:pt idx="24">
                  <c:v>212.94822922160984</c:v>
                </c:pt>
                <c:pt idx="25">
                  <c:v>220.52860258830106</c:v>
                </c:pt>
                <c:pt idx="26">
                  <c:v>223.66858988245346</c:v>
                </c:pt>
                <c:pt idx="27">
                  <c:v>228.8701849959989</c:v>
                </c:pt>
                <c:pt idx="28">
                  <c:v>236.76772879644287</c:v>
                </c:pt>
                <c:pt idx="29">
                  <c:v>251.80160735632415</c:v>
                </c:pt>
                <c:pt idx="30">
                  <c:v>268.23103582471765</c:v>
                </c:pt>
                <c:pt idx="31">
                  <c:v>277.96816814092773</c:v>
                </c:pt>
                <c:pt idx="32">
                  <c:v>298.48909520473194</c:v>
                </c:pt>
                <c:pt idx="33">
                  <c:v>319.51749496254058</c:v>
                </c:pt>
                <c:pt idx="34">
                  <c:v>341.37053784810644</c:v>
                </c:pt>
                <c:pt idx="35">
                  <c:v>364.55569655543394</c:v>
                </c:pt>
                <c:pt idx="36">
                  <c:v>396.46304219096265</c:v>
                </c:pt>
                <c:pt idx="37">
                  <c:v>427.89463217586211</c:v>
                </c:pt>
                <c:pt idx="38">
                  <c:v>461.13409363315247</c:v>
                </c:pt>
                <c:pt idx="39">
                  <c:v>488.34731684914004</c:v>
                </c:pt>
                <c:pt idx="40">
                  <c:v>523.68010316919867</c:v>
                </c:pt>
                <c:pt idx="41">
                  <c:v>547.53131978740703</c:v>
                </c:pt>
                <c:pt idx="42">
                  <c:v>580.39017672419391</c:v>
                </c:pt>
                <c:pt idx="43">
                  <c:v>612.99529731397877</c:v>
                </c:pt>
                <c:pt idx="44">
                  <c:v>631.35946542826412</c:v>
                </c:pt>
                <c:pt idx="45">
                  <c:v>645.60041790376351</c:v>
                </c:pt>
                <c:pt idx="46">
                  <c:v>649.15272676179461</c:v>
                </c:pt>
                <c:pt idx="47">
                  <c:v>640.43053983359334</c:v>
                </c:pt>
                <c:pt idx="48">
                  <c:v>636.78307984543653</c:v>
                </c:pt>
                <c:pt idx="49">
                  <c:v>620.13163207341609</c:v>
                </c:pt>
                <c:pt idx="50">
                  <c:v>594.91658259007079</c:v>
                </c:pt>
                <c:pt idx="51">
                  <c:v>579.81926994343905</c:v>
                </c:pt>
                <c:pt idx="52">
                  <c:v>557.68077366749571</c:v>
                </c:pt>
                <c:pt idx="53">
                  <c:v>516.3534661495097</c:v>
                </c:pt>
                <c:pt idx="54">
                  <c:v>456.28138599673508</c:v>
                </c:pt>
                <c:pt idx="55">
                  <c:v>447.49576498178334</c:v>
                </c:pt>
                <c:pt idx="56">
                  <c:v>456.63027347386304</c:v>
                </c:pt>
                <c:pt idx="57">
                  <c:v>444.32406064425561</c:v>
                </c:pt>
                <c:pt idx="58">
                  <c:v>471.53728386024329</c:v>
                </c:pt>
                <c:pt idx="59">
                  <c:v>479.65684696431424</c:v>
                </c:pt>
                <c:pt idx="60">
                  <c:v>496.688899256838</c:v>
                </c:pt>
                <c:pt idx="61">
                  <c:v>514.70417989399527</c:v>
                </c:pt>
                <c:pt idx="62">
                  <c:v>520.85728630879908</c:v>
                </c:pt>
                <c:pt idx="63">
                  <c:v>499.0676775099837</c:v>
                </c:pt>
                <c:pt idx="64">
                  <c:v>508.64622460931736</c:v>
                </c:pt>
                <c:pt idx="65">
                  <c:v>471.22011342649046</c:v>
                </c:pt>
                <c:pt idx="66">
                  <c:v>448.7327296734191</c:v>
                </c:pt>
                <c:pt idx="67">
                  <c:v>437.72691562219802</c:v>
                </c:pt>
                <c:pt idx="68">
                  <c:v>449.93797732167968</c:v>
                </c:pt>
                <c:pt idx="69">
                  <c:v>419.96537133204288</c:v>
                </c:pt>
                <c:pt idx="70">
                  <c:v>399.95191696224305</c:v>
                </c:pt>
                <c:pt idx="71">
                  <c:v>370.67708592686239</c:v>
                </c:pt>
                <c:pt idx="72">
                  <c:v>345.87435800739581</c:v>
                </c:pt>
                <c:pt idx="73">
                  <c:v>329.15947614862478</c:v>
                </c:pt>
                <c:pt idx="74">
                  <c:v>317.99507688052728</c:v>
                </c:pt>
                <c:pt idx="75">
                  <c:v>305.81573222442091</c:v>
                </c:pt>
                <c:pt idx="76">
                  <c:v>301.47049728200795</c:v>
                </c:pt>
                <c:pt idx="77">
                  <c:v>290.27438097053522</c:v>
                </c:pt>
                <c:pt idx="78">
                  <c:v>279.55402030969157</c:v>
                </c:pt>
                <c:pt idx="79">
                  <c:v>263.06115775454754</c:v>
                </c:pt>
                <c:pt idx="80">
                  <c:v>247.45637241391123</c:v>
                </c:pt>
                <c:pt idx="81">
                  <c:v>234.70612097704989</c:v>
                </c:pt>
                <c:pt idx="82">
                  <c:v>220.75062189192801</c:v>
                </c:pt>
                <c:pt idx="83">
                  <c:v>206.03391376579944</c:v>
                </c:pt>
                <c:pt idx="84">
                  <c:v>192.42730215780563</c:v>
                </c:pt>
                <c:pt idx="85">
                  <c:v>174.951211258028</c:v>
                </c:pt>
                <c:pt idx="86">
                  <c:v>163.85024607668103</c:v>
                </c:pt>
                <c:pt idx="87">
                  <c:v>155.38179549548207</c:v>
                </c:pt>
                <c:pt idx="88">
                  <c:v>147.42081760828754</c:v>
                </c:pt>
                <c:pt idx="89">
                  <c:v>141.90205206098932</c:v>
                </c:pt>
                <c:pt idx="90">
                  <c:v>140.15761467534909</c:v>
                </c:pt>
                <c:pt idx="91">
                  <c:v>142.18750545136683</c:v>
                </c:pt>
                <c:pt idx="92">
                  <c:v>134.765717301552</c:v>
                </c:pt>
                <c:pt idx="93">
                  <c:v>130.57906757601543</c:v>
                </c:pt>
                <c:pt idx="94">
                  <c:v>126.74130532760694</c:v>
                </c:pt>
                <c:pt idx="95">
                  <c:v>121.76172951768842</c:v>
                </c:pt>
                <c:pt idx="96">
                  <c:v>118.68517631028656</c:v>
                </c:pt>
                <c:pt idx="97">
                  <c:v>114.6571118016264</c:v>
                </c:pt>
                <c:pt idx="98">
                  <c:v>109.07491216757762</c:v>
                </c:pt>
                <c:pt idx="99">
                  <c:v>105.26886696254438</c:v>
                </c:pt>
                <c:pt idx="100">
                  <c:v>100.98706610688198</c:v>
                </c:pt>
                <c:pt idx="101">
                  <c:v>96.768699337970162</c:v>
                </c:pt>
                <c:pt idx="102">
                  <c:v>92.835785959435796</c:v>
                </c:pt>
                <c:pt idx="103">
                  <c:v>89.854383882159766</c:v>
                </c:pt>
                <c:pt idx="104">
                  <c:v>87.412171542263437</c:v>
                </c:pt>
                <c:pt idx="105">
                  <c:v>87.570756759139826</c:v>
                </c:pt>
                <c:pt idx="106">
                  <c:v>86.333792067504021</c:v>
                </c:pt>
                <c:pt idx="107">
                  <c:v>85.636017113247917</c:v>
                </c:pt>
                <c:pt idx="108">
                  <c:v>83.193804773351602</c:v>
                </c:pt>
                <c:pt idx="109">
                  <c:v>82.115425298592172</c:v>
                </c:pt>
                <c:pt idx="110">
                  <c:v>79.038872091190299</c:v>
                </c:pt>
                <c:pt idx="111">
                  <c:v>78.563116440561146</c:v>
                </c:pt>
                <c:pt idx="112">
                  <c:v>78.055643746556726</c:v>
                </c:pt>
                <c:pt idx="113">
                  <c:v>74.344749671649311</c:v>
                </c:pt>
                <c:pt idx="114">
                  <c:v>69.460324991856652</c:v>
                </c:pt>
                <c:pt idx="115">
                  <c:v>66.003167263951454</c:v>
                </c:pt>
                <c:pt idx="116">
                  <c:v>62.260556145668772</c:v>
                </c:pt>
                <c:pt idx="117">
                  <c:v>58.835115461138855</c:v>
                </c:pt>
                <c:pt idx="118">
                  <c:v>54.775333909103388</c:v>
                </c:pt>
                <c:pt idx="119">
                  <c:v>52.682009046335111</c:v>
                </c:pt>
                <c:pt idx="120">
                  <c:v>49.764041055809621</c:v>
                </c:pt>
                <c:pt idx="121">
                  <c:v>48.146471843670504</c:v>
                </c:pt>
                <c:pt idx="122">
                  <c:v>46.402034458030265</c:v>
                </c:pt>
                <c:pt idx="123">
                  <c:v>45.577391330273059</c:v>
                </c:pt>
                <c:pt idx="124">
                  <c:v>43.325481250628393</c:v>
                </c:pt>
                <c:pt idx="125">
                  <c:v>44.2769925518867</c:v>
                </c:pt>
                <c:pt idx="126">
                  <c:v>42.342252905994805</c:v>
                </c:pt>
                <c:pt idx="127">
                  <c:v>42.786291513248685</c:v>
                </c:pt>
                <c:pt idx="128">
                  <c:v>40.502664390228738</c:v>
                </c:pt>
                <c:pt idx="129">
                  <c:v>40.280645086601801</c:v>
                </c:pt>
                <c:pt idx="130">
                  <c:v>41.200439344484835</c:v>
                </c:pt>
                <c:pt idx="131">
                  <c:v>43.57921759763061</c:v>
                </c:pt>
                <c:pt idx="132">
                  <c:v>44.245275508511426</c:v>
                </c:pt>
                <c:pt idx="133">
                  <c:v>44.625880029014752</c:v>
                </c:pt>
                <c:pt idx="134">
                  <c:v>42.659423339747576</c:v>
                </c:pt>
                <c:pt idx="135">
                  <c:v>43.230330120502565</c:v>
                </c:pt>
                <c:pt idx="136">
                  <c:v>42.627706296372303</c:v>
                </c:pt>
                <c:pt idx="137">
                  <c:v>42.342252905994805</c:v>
                </c:pt>
                <c:pt idx="138">
                  <c:v>41.422458648111771</c:v>
                </c:pt>
                <c:pt idx="139">
                  <c:v>40.217210999851247</c:v>
                </c:pt>
                <c:pt idx="140">
                  <c:v>39.614587175720985</c:v>
                </c:pt>
                <c:pt idx="141">
                  <c:v>39.678021262471539</c:v>
                </c:pt>
                <c:pt idx="142">
                  <c:v>39.043680394965996</c:v>
                </c:pt>
                <c:pt idx="143">
                  <c:v>39.26569969859294</c:v>
                </c:pt>
                <c:pt idx="144">
                  <c:v>38.631358831087397</c:v>
                </c:pt>
                <c:pt idx="145">
                  <c:v>37.838432746705472</c:v>
                </c:pt>
                <c:pt idx="146">
                  <c:v>35.776824927312468</c:v>
                </c:pt>
                <c:pt idx="147">
                  <c:v>34.635011365802491</c:v>
                </c:pt>
                <c:pt idx="148">
                  <c:v>32.256233112656716</c:v>
                </c:pt>
                <c:pt idx="149">
                  <c:v>31.431589984899514</c:v>
                </c:pt>
                <c:pt idx="150">
                  <c:v>28.830792428126802</c:v>
                </c:pt>
                <c:pt idx="151">
                  <c:v>25.500502873722716</c:v>
                </c:pt>
                <c:pt idx="152">
                  <c:v>22.677686013323061</c:v>
                </c:pt>
                <c:pt idx="153">
                  <c:v>21.757891755440028</c:v>
                </c:pt>
                <c:pt idx="154">
                  <c:v>20.901531584307548</c:v>
                </c:pt>
                <c:pt idx="155">
                  <c:v>19.283962372168421</c:v>
                </c:pt>
                <c:pt idx="156">
                  <c:v>18.269016984159556</c:v>
                </c:pt>
                <c:pt idx="157">
                  <c:v>18.173865854033725</c:v>
                </c:pt>
                <c:pt idx="158">
                  <c:v>18.04699768053262</c:v>
                </c:pt>
                <c:pt idx="159">
                  <c:v>18.332451070910111</c:v>
                </c:pt>
                <c:pt idx="160">
                  <c:v>18.110431767283171</c:v>
                </c:pt>
                <c:pt idx="161">
                  <c:v>17.412656813027077</c:v>
                </c:pt>
                <c:pt idx="162">
                  <c:v>18.522753331161773</c:v>
                </c:pt>
                <c:pt idx="163">
                  <c:v>17.222354552775414</c:v>
                </c:pt>
                <c:pt idx="164">
                  <c:v>16.397711425018215</c:v>
                </c:pt>
                <c:pt idx="165">
                  <c:v>15.79508760088795</c:v>
                </c:pt>
                <c:pt idx="166">
                  <c:v>15.414483080384626</c:v>
                </c:pt>
                <c:pt idx="167">
                  <c:v>15.002161516506025</c:v>
                </c:pt>
                <c:pt idx="168">
                  <c:v>15.002161516506025</c:v>
                </c:pt>
                <c:pt idx="169">
                  <c:v>13.955499085121884</c:v>
                </c:pt>
                <c:pt idx="170">
                  <c:v>13.733479781494944</c:v>
                </c:pt>
                <c:pt idx="171">
                  <c:v>13.226007087490514</c:v>
                </c:pt>
                <c:pt idx="172">
                  <c:v>12.718534393486079</c:v>
                </c:pt>
                <c:pt idx="173">
                  <c:v>12.337929872982757</c:v>
                </c:pt>
                <c:pt idx="174">
                  <c:v>12.337929872982757</c:v>
                </c:pt>
                <c:pt idx="175">
                  <c:v>11.640154918726662</c:v>
                </c:pt>
                <c:pt idx="176">
                  <c:v>11.069248137971675</c:v>
                </c:pt>
                <c:pt idx="177">
                  <c:v>11.164399268097508</c:v>
                </c:pt>
                <c:pt idx="178">
                  <c:v>10.688643617468353</c:v>
                </c:pt>
                <c:pt idx="179">
                  <c:v>10.688643617468353</c:v>
                </c:pt>
                <c:pt idx="180">
                  <c:v>10.244605010214475</c:v>
                </c:pt>
                <c:pt idx="181">
                  <c:v>10.054302749962812</c:v>
                </c:pt>
                <c:pt idx="182">
                  <c:v>9.8957175330864278</c:v>
                </c:pt>
                <c:pt idx="183">
                  <c:v>8.9759232752033942</c:v>
                </c:pt>
                <c:pt idx="184">
                  <c:v>8.8490551017022856</c:v>
                </c:pt>
                <c:pt idx="185">
                  <c:v>8.7539039715764542</c:v>
                </c:pt>
                <c:pt idx="186">
                  <c:v>9.0710744053292256</c:v>
                </c:pt>
                <c:pt idx="187">
                  <c:v>9.2296596222056095</c:v>
                </c:pt>
                <c:pt idx="188">
                  <c:v>9.1979425788303324</c:v>
                </c:pt>
                <c:pt idx="189">
                  <c:v>9.2930937089561638</c:v>
                </c:pt>
                <c:pt idx="190">
                  <c:v>9.7688493595853192</c:v>
                </c:pt>
                <c:pt idx="191">
                  <c:v>10.054302749962812</c:v>
                </c:pt>
                <c:pt idx="192">
                  <c:v>10.561775443967244</c:v>
                </c:pt>
                <c:pt idx="193">
                  <c:v>9.6736982294594878</c:v>
                </c:pt>
                <c:pt idx="194">
                  <c:v>9.8322834463358717</c:v>
                </c:pt>
                <c:pt idx="195">
                  <c:v>9.7054152728347649</c:v>
                </c:pt>
                <c:pt idx="196">
                  <c:v>9.737132316210042</c:v>
                </c:pt>
                <c:pt idx="197">
                  <c:v>9.9908686632122574</c:v>
                </c:pt>
                <c:pt idx="198">
                  <c:v>9.3565277957067163</c:v>
                </c:pt>
                <c:pt idx="199">
                  <c:v>8.5318846679495142</c:v>
                </c:pt>
                <c:pt idx="200">
                  <c:v>8.8490551017022856</c:v>
                </c:pt>
                <c:pt idx="201">
                  <c:v>9.0710744053292256</c:v>
                </c:pt>
                <c:pt idx="202">
                  <c:v>9.324810752331441</c:v>
                </c:pt>
                <c:pt idx="203">
                  <c:v>9.0076403185786695</c:v>
                </c:pt>
                <c:pt idx="204">
                  <c:v>8.7221869282011788</c:v>
                </c:pt>
                <c:pt idx="205">
                  <c:v>8.880772145077561</c:v>
                </c:pt>
                <c:pt idx="206">
                  <c:v>8.7221869282011788</c:v>
                </c:pt>
                <c:pt idx="207">
                  <c:v>8.3732994510731302</c:v>
                </c:pt>
                <c:pt idx="208">
                  <c:v>8.0244119739450834</c:v>
                </c:pt>
                <c:pt idx="209">
                  <c:v>8.2147142341967445</c:v>
                </c:pt>
                <c:pt idx="210">
                  <c:v>8.7856210149517313</c:v>
                </c:pt>
                <c:pt idx="211">
                  <c:v>9.3882448390819953</c:v>
                </c:pt>
                <c:pt idx="212">
                  <c:v>9.6736982294594878</c:v>
                </c:pt>
                <c:pt idx="213">
                  <c:v>11.259550398223338</c:v>
                </c:pt>
                <c:pt idx="214">
                  <c:v>12.908836653737742</c:v>
                </c:pt>
                <c:pt idx="215">
                  <c:v>13.701762738119669</c:v>
                </c:pt>
                <c:pt idx="216">
                  <c:v>14.811859256254364</c:v>
                </c:pt>
                <c:pt idx="217">
                  <c:v>15.731653514137395</c:v>
                </c:pt>
                <c:pt idx="218">
                  <c:v>17.15892046602486</c:v>
                </c:pt>
                <c:pt idx="219">
                  <c:v>18.96679193841565</c:v>
                </c:pt>
                <c:pt idx="220">
                  <c:v>20.520927063804226</c:v>
                </c:pt>
                <c:pt idx="221">
                  <c:v>22.13849627594335</c:v>
                </c:pt>
                <c:pt idx="222">
                  <c:v>24.200104095336357</c:v>
                </c:pt>
                <c:pt idx="223">
                  <c:v>24.517274529089129</c:v>
                </c:pt>
                <c:pt idx="224">
                  <c:v>25.912824437601316</c:v>
                </c:pt>
                <c:pt idx="225">
                  <c:v>27.625544779866271</c:v>
                </c:pt>
                <c:pt idx="226">
                  <c:v>30.099474163137881</c:v>
                </c:pt>
                <c:pt idx="227">
                  <c:v>32.002496765654506</c:v>
                </c:pt>
                <c:pt idx="228">
                  <c:v>34.635011365802491</c:v>
                </c:pt>
                <c:pt idx="229">
                  <c:v>36.030561274314678</c:v>
                </c:pt>
                <c:pt idx="230">
                  <c:v>39.487719002219876</c:v>
                </c:pt>
                <c:pt idx="231">
                  <c:v>41.866497255365651</c:v>
                </c:pt>
                <c:pt idx="232">
                  <c:v>47.670716193041343</c:v>
                </c:pt>
                <c:pt idx="233">
                  <c:v>52.396555655957613</c:v>
                </c:pt>
                <c:pt idx="234">
                  <c:v>59.501173372019672</c:v>
                </c:pt>
                <c:pt idx="235">
                  <c:v>65.559128656697567</c:v>
                </c:pt>
                <c:pt idx="236">
                  <c:v>71.965971418503528</c:v>
                </c:pt>
                <c:pt idx="237">
                  <c:v>73.773842890894329</c:v>
                </c:pt>
                <c:pt idx="238">
                  <c:v>79.387759568318359</c:v>
                </c:pt>
                <c:pt idx="239">
                  <c:v>88.458833973647572</c:v>
                </c:pt>
                <c:pt idx="240">
                  <c:v>97.783644725979016</c:v>
                </c:pt>
                <c:pt idx="241">
                  <c:v>103.58786366365472</c:v>
                </c:pt>
                <c:pt idx="242">
                  <c:v>110.94621772671897</c:v>
                </c:pt>
                <c:pt idx="243">
                  <c:v>117.32134344514965</c:v>
                </c:pt>
                <c:pt idx="244">
                  <c:v>125.06030202871725</c:v>
                </c:pt>
                <c:pt idx="245">
                  <c:v>131.11825731339513</c:v>
                </c:pt>
                <c:pt idx="246">
                  <c:v>135.84409677631143</c:v>
                </c:pt>
                <c:pt idx="247">
                  <c:v>140.09418058859856</c:v>
                </c:pt>
                <c:pt idx="248">
                  <c:v>145.83496543952367</c:v>
                </c:pt>
                <c:pt idx="249">
                  <c:v>147.99172438904253</c:v>
                </c:pt>
                <c:pt idx="250">
                  <c:v>154.3668501074732</c:v>
                </c:pt>
                <c:pt idx="251">
                  <c:v>159.40986000414225</c:v>
                </c:pt>
                <c:pt idx="252">
                  <c:v>164.45286990081129</c:v>
                </c:pt>
                <c:pt idx="253">
                  <c:v>168.76638779984899</c:v>
                </c:pt>
                <c:pt idx="254">
                  <c:v>179.13786098356454</c:v>
                </c:pt>
                <c:pt idx="255">
                  <c:v>192.71275554818311</c:v>
                </c:pt>
                <c:pt idx="256">
                  <c:v>205.52644107179503</c:v>
                </c:pt>
                <c:pt idx="257">
                  <c:v>211.10864070584375</c:v>
                </c:pt>
                <c:pt idx="258">
                  <c:v>210.60116801183935</c:v>
                </c:pt>
                <c:pt idx="259">
                  <c:v>207.11229324055887</c:v>
                </c:pt>
              </c:numCache>
            </c:numRef>
          </c:val>
          <c:smooth val="0"/>
          <c:extLst>
            <c:ext xmlns:c16="http://schemas.microsoft.com/office/drawing/2014/chart" uri="{C3380CC4-5D6E-409C-BE32-E72D297353CC}">
              <c16:uniqueId val="{00000001-F7DF-48BA-AF82-6FC33D366BFF}"/>
            </c:ext>
          </c:extLst>
        </c:ser>
        <c:ser>
          <c:idx val="2"/>
          <c:order val="2"/>
          <c:tx>
            <c:strRef>
              <c:f>'Cases by nation'!$S$2</c:f>
              <c:strCache>
                <c:ptCount val="1"/>
                <c:pt idx="0">
                  <c:v>Northern Ireland</c:v>
                </c:pt>
              </c:strCache>
            </c:strRef>
          </c:tx>
          <c:spPr>
            <a:ln w="28575" cap="rnd">
              <a:solidFill>
                <a:schemeClr val="accent3"/>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nation'!$S$279:$S$538</c:f>
              <c:numCache>
                <c:formatCode>General</c:formatCode>
                <c:ptCount val="260"/>
                <c:pt idx="0">
                  <c:v>254.58541549279781</c:v>
                </c:pt>
                <c:pt idx="1">
                  <c:v>244.28793446788691</c:v>
                </c:pt>
                <c:pt idx="2">
                  <c:v>235.25783572296501</c:v>
                </c:pt>
                <c:pt idx="3">
                  <c:v>226.54458254804038</c:v>
                </c:pt>
                <c:pt idx="4">
                  <c:v>219.5739800081007</c:v>
                </c:pt>
                <c:pt idx="5">
                  <c:v>209.01246100819205</c:v>
                </c:pt>
                <c:pt idx="6">
                  <c:v>206.0024280932181</c:v>
                </c:pt>
                <c:pt idx="7">
                  <c:v>203.73170150823771</c:v>
                </c:pt>
                <c:pt idx="8">
                  <c:v>201.038514163261</c:v>
                </c:pt>
                <c:pt idx="9">
                  <c:v>203.41485593824044</c:v>
                </c:pt>
                <c:pt idx="10">
                  <c:v>204.31258505323271</c:v>
                </c:pt>
                <c:pt idx="11">
                  <c:v>203.78450910323724</c:v>
                </c:pt>
                <c:pt idx="12">
                  <c:v>203.15081796324273</c:v>
                </c:pt>
                <c:pt idx="13">
                  <c:v>201.1441293532601</c:v>
                </c:pt>
                <c:pt idx="14">
                  <c:v>198.66217238828156</c:v>
                </c:pt>
                <c:pt idx="15">
                  <c:v>195.22967871331127</c:v>
                </c:pt>
                <c:pt idx="16">
                  <c:v>188.73434452836744</c:v>
                </c:pt>
                <c:pt idx="17">
                  <c:v>179.91547616344371</c:v>
                </c:pt>
                <c:pt idx="18">
                  <c:v>169.30114956853555</c:v>
                </c:pt>
                <c:pt idx="19">
                  <c:v>163.91477487858214</c:v>
                </c:pt>
                <c:pt idx="20">
                  <c:v>157.26101790863967</c:v>
                </c:pt>
                <c:pt idx="21">
                  <c:v>152.03306600368489</c:v>
                </c:pt>
                <c:pt idx="22">
                  <c:v>141.20750902877856</c:v>
                </c:pt>
                <c:pt idx="23">
                  <c:v>128.95614698888454</c:v>
                </c:pt>
                <c:pt idx="24">
                  <c:v>127.63595711389594</c:v>
                </c:pt>
                <c:pt idx="25">
                  <c:v>127.00226597390143</c:v>
                </c:pt>
                <c:pt idx="26">
                  <c:v>124.83715457892016</c:v>
                </c:pt>
                <c:pt idx="27">
                  <c:v>127.47753432889731</c:v>
                </c:pt>
                <c:pt idx="28">
                  <c:v>126.52699761890554</c:v>
                </c:pt>
                <c:pt idx="29">
                  <c:v>133.39198496884615</c:v>
                </c:pt>
                <c:pt idx="30">
                  <c:v>136.50763307381919</c:v>
                </c:pt>
                <c:pt idx="31">
                  <c:v>136.34921028882059</c:v>
                </c:pt>
                <c:pt idx="32">
                  <c:v>144.69281029874841</c:v>
                </c:pt>
                <c:pt idx="33">
                  <c:v>150.02637739370226</c:v>
                </c:pt>
                <c:pt idx="34">
                  <c:v>152.7723723336785</c:v>
                </c:pt>
                <c:pt idx="35">
                  <c:v>158.68682297362736</c:v>
                </c:pt>
                <c:pt idx="36">
                  <c:v>156.7857495536438</c:v>
                </c:pt>
                <c:pt idx="37">
                  <c:v>160.48228120361185</c:v>
                </c:pt>
                <c:pt idx="38">
                  <c:v>162.75300778859219</c:v>
                </c:pt>
                <c:pt idx="39">
                  <c:v>163.06985335858946</c:v>
                </c:pt>
                <c:pt idx="40">
                  <c:v>167.66411412354969</c:v>
                </c:pt>
                <c:pt idx="41">
                  <c:v>165.86865589356523</c:v>
                </c:pt>
                <c:pt idx="42">
                  <c:v>167.50569133855109</c:v>
                </c:pt>
                <c:pt idx="43">
                  <c:v>172.62802805350677</c:v>
                </c:pt>
                <c:pt idx="44">
                  <c:v>176.11332932347662</c:v>
                </c:pt>
                <c:pt idx="45">
                  <c:v>184.50973692840398</c:v>
                </c:pt>
                <c:pt idx="46">
                  <c:v>189.7904964283583</c:v>
                </c:pt>
                <c:pt idx="47">
                  <c:v>190.68822554335054</c:v>
                </c:pt>
                <c:pt idx="48">
                  <c:v>197.13075213329481</c:v>
                </c:pt>
                <c:pt idx="49">
                  <c:v>201.72501289825507</c:v>
                </c:pt>
                <c:pt idx="50">
                  <c:v>209.85738252818476</c:v>
                </c:pt>
                <c:pt idx="51">
                  <c:v>219.67959519809975</c:v>
                </c:pt>
                <c:pt idx="52">
                  <c:v>229.71303824801296</c:v>
                </c:pt>
                <c:pt idx="53">
                  <c:v>230.87480533800294</c:v>
                </c:pt>
                <c:pt idx="54">
                  <c:v>220.52451671809246</c:v>
                </c:pt>
                <c:pt idx="55">
                  <c:v>232.93430154298511</c:v>
                </c:pt>
                <c:pt idx="56">
                  <c:v>264.77728132770966</c:v>
                </c:pt>
                <c:pt idx="57">
                  <c:v>299.78871681240685</c:v>
                </c:pt>
                <c:pt idx="58">
                  <c:v>383.22471691168511</c:v>
                </c:pt>
                <c:pt idx="59">
                  <c:v>458.31711700103551</c:v>
                </c:pt>
                <c:pt idx="60">
                  <c:v>516.24704871553445</c:v>
                </c:pt>
                <c:pt idx="61">
                  <c:v>564.14353738012016</c:v>
                </c:pt>
                <c:pt idx="62">
                  <c:v>627.8823045445688</c:v>
                </c:pt>
                <c:pt idx="63">
                  <c:v>656.29279065432308</c:v>
                </c:pt>
                <c:pt idx="64">
                  <c:v>689.03349955403985</c:v>
                </c:pt>
                <c:pt idx="65">
                  <c:v>652.75468178935375</c:v>
                </c:pt>
                <c:pt idx="66">
                  <c:v>615.73655769467382</c:v>
                </c:pt>
                <c:pt idx="67">
                  <c:v>590.07206652489594</c:v>
                </c:pt>
                <c:pt idx="68">
                  <c:v>589.27995259990269</c:v>
                </c:pt>
                <c:pt idx="69">
                  <c:v>540.38011963032568</c:v>
                </c:pt>
                <c:pt idx="70">
                  <c:v>500.88003857066741</c:v>
                </c:pt>
                <c:pt idx="71">
                  <c:v>461.74961067600589</c:v>
                </c:pt>
                <c:pt idx="72">
                  <c:v>435.24019798623516</c:v>
                </c:pt>
                <c:pt idx="73">
                  <c:v>410.63185871644805</c:v>
                </c:pt>
                <c:pt idx="74">
                  <c:v>393.62781312659507</c:v>
                </c:pt>
                <c:pt idx="75">
                  <c:v>373.29688905177096</c:v>
                </c:pt>
                <c:pt idx="76">
                  <c:v>356.97934219691217</c:v>
                </c:pt>
                <c:pt idx="77">
                  <c:v>342.77409914203503</c:v>
                </c:pt>
                <c:pt idx="78">
                  <c:v>324.13301810719622</c:v>
                </c:pt>
                <c:pt idx="79">
                  <c:v>310.77269657231182</c:v>
                </c:pt>
                <c:pt idx="80">
                  <c:v>295.93376237744019</c:v>
                </c:pt>
                <c:pt idx="81">
                  <c:v>287.48454717751326</c:v>
                </c:pt>
                <c:pt idx="82">
                  <c:v>274.86353197262241</c:v>
                </c:pt>
                <c:pt idx="83">
                  <c:v>263.19305347772342</c:v>
                </c:pt>
                <c:pt idx="84">
                  <c:v>254.5326078977983</c:v>
                </c:pt>
                <c:pt idx="85">
                  <c:v>239.42963572792891</c:v>
                </c:pt>
                <c:pt idx="86">
                  <c:v>227.17827368803492</c:v>
                </c:pt>
                <c:pt idx="87">
                  <c:v>218.57063570310933</c:v>
                </c:pt>
                <c:pt idx="88">
                  <c:v>206.1080432832172</c:v>
                </c:pt>
                <c:pt idx="89">
                  <c:v>201.67220530325551</c:v>
                </c:pt>
                <c:pt idx="90">
                  <c:v>197.92286605828795</c:v>
                </c:pt>
                <c:pt idx="91">
                  <c:v>194.912833143314</c:v>
                </c:pt>
                <c:pt idx="92">
                  <c:v>189.20961288336335</c:v>
                </c:pt>
                <c:pt idx="93">
                  <c:v>179.54582299844691</c:v>
                </c:pt>
                <c:pt idx="94">
                  <c:v>172.09995210351136</c:v>
                </c:pt>
                <c:pt idx="95">
                  <c:v>165.8158482985657</c:v>
                </c:pt>
                <c:pt idx="96">
                  <c:v>160.85193436860865</c:v>
                </c:pt>
                <c:pt idx="97">
                  <c:v>156.25767360364836</c:v>
                </c:pt>
                <c:pt idx="98">
                  <c:v>150.5544533436977</c:v>
                </c:pt>
                <c:pt idx="99">
                  <c:v>142.89735206876392</c:v>
                </c:pt>
                <c:pt idx="100">
                  <c:v>136.877286238816</c:v>
                </c:pt>
                <c:pt idx="101">
                  <c:v>130.17072167387403</c:v>
                </c:pt>
                <c:pt idx="102">
                  <c:v>124.52030900892289</c:v>
                </c:pt>
                <c:pt idx="103">
                  <c:v>116.59916975899141</c:v>
                </c:pt>
                <c:pt idx="104">
                  <c:v>110.36787354904531</c:v>
                </c:pt>
                <c:pt idx="105">
                  <c:v>108.67803050905994</c:v>
                </c:pt>
                <c:pt idx="106">
                  <c:v>109.15329886405581</c:v>
                </c:pt>
                <c:pt idx="107">
                  <c:v>108.25556974906358</c:v>
                </c:pt>
                <c:pt idx="108">
                  <c:v>107.72749379906814</c:v>
                </c:pt>
                <c:pt idx="109">
                  <c:v>107.09380265907363</c:v>
                </c:pt>
                <c:pt idx="110">
                  <c:v>108.04433936906543</c:v>
                </c:pt>
                <c:pt idx="111">
                  <c:v>110.26225835904623</c:v>
                </c:pt>
                <c:pt idx="112">
                  <c:v>106.98818746907456</c:v>
                </c:pt>
                <c:pt idx="113">
                  <c:v>100.75689125912845</c:v>
                </c:pt>
                <c:pt idx="114">
                  <c:v>97.746858344154489</c:v>
                </c:pt>
                <c:pt idx="115">
                  <c:v>94.842440619179612</c:v>
                </c:pt>
                <c:pt idx="116">
                  <c:v>93.205405174193771</c:v>
                </c:pt>
                <c:pt idx="117">
                  <c:v>86.974108964247677</c:v>
                </c:pt>
                <c:pt idx="118">
                  <c:v>82.960731744282384</c:v>
                </c:pt>
                <c:pt idx="119">
                  <c:v>79.686660854310716</c:v>
                </c:pt>
                <c:pt idx="120">
                  <c:v>76.148551989341314</c:v>
                </c:pt>
                <c:pt idx="121">
                  <c:v>73.930632999360498</c:v>
                </c:pt>
                <c:pt idx="122">
                  <c:v>67.857759574413038</c:v>
                </c:pt>
                <c:pt idx="123">
                  <c:v>63.844382354447745</c:v>
                </c:pt>
                <c:pt idx="124">
                  <c:v>62.312962099460997</c:v>
                </c:pt>
                <c:pt idx="125">
                  <c:v>61.679270959466471</c:v>
                </c:pt>
                <c:pt idx="126">
                  <c:v>63.685959569449118</c:v>
                </c:pt>
                <c:pt idx="127">
                  <c:v>65.534225394433136</c:v>
                </c:pt>
                <c:pt idx="128">
                  <c:v>64.266843114444086</c:v>
                </c:pt>
                <c:pt idx="129">
                  <c:v>66.115108939428112</c:v>
                </c:pt>
                <c:pt idx="130">
                  <c:v>67.224068434418513</c:v>
                </c:pt>
                <c:pt idx="131">
                  <c:v>68.808296284404804</c:v>
                </c:pt>
                <c:pt idx="132">
                  <c:v>68.333027929408914</c:v>
                </c:pt>
                <c:pt idx="133">
                  <c:v>65.745455774431306</c:v>
                </c:pt>
                <c:pt idx="134">
                  <c:v>63.105076024454142</c:v>
                </c:pt>
                <c:pt idx="135">
                  <c:v>62.418577289460082</c:v>
                </c:pt>
                <c:pt idx="136">
                  <c:v>59.250121589487485</c:v>
                </c:pt>
                <c:pt idx="137">
                  <c:v>58.616430449492974</c:v>
                </c:pt>
                <c:pt idx="138">
                  <c:v>56.240088674513522</c:v>
                </c:pt>
                <c:pt idx="139">
                  <c:v>55.44797474952037</c:v>
                </c:pt>
                <c:pt idx="140">
                  <c:v>55.44797474952037</c:v>
                </c:pt>
                <c:pt idx="141">
                  <c:v>55.342359559521284</c:v>
                </c:pt>
                <c:pt idx="142">
                  <c:v>53.810939304534536</c:v>
                </c:pt>
                <c:pt idx="143">
                  <c:v>55.289551964521742</c:v>
                </c:pt>
                <c:pt idx="144">
                  <c:v>55.289551964521742</c:v>
                </c:pt>
                <c:pt idx="145">
                  <c:v>55.44797474952037</c:v>
                </c:pt>
                <c:pt idx="146">
                  <c:v>55.289551964521742</c:v>
                </c:pt>
                <c:pt idx="147">
                  <c:v>54.339015254529969</c:v>
                </c:pt>
                <c:pt idx="148">
                  <c:v>52.279519049547787</c:v>
                </c:pt>
                <c:pt idx="149">
                  <c:v>50.272830439565141</c:v>
                </c:pt>
                <c:pt idx="150">
                  <c:v>47.896488664585696</c:v>
                </c:pt>
                <c:pt idx="151">
                  <c:v>43.513458279623606</c:v>
                </c:pt>
                <c:pt idx="152">
                  <c:v>40.503425364649644</c:v>
                </c:pt>
                <c:pt idx="153">
                  <c:v>37.018124094679791</c:v>
                </c:pt>
                <c:pt idx="154">
                  <c:v>34.008091179705829</c:v>
                </c:pt>
                <c:pt idx="155">
                  <c:v>29.941906364741001</c:v>
                </c:pt>
                <c:pt idx="156">
                  <c:v>29.096984844748309</c:v>
                </c:pt>
                <c:pt idx="157">
                  <c:v>28.304870919755164</c:v>
                </c:pt>
                <c:pt idx="158">
                  <c:v>30.100329149739629</c:v>
                </c:pt>
                <c:pt idx="159">
                  <c:v>32.635093709717708</c:v>
                </c:pt>
                <c:pt idx="160">
                  <c:v>34.641782319700347</c:v>
                </c:pt>
                <c:pt idx="161">
                  <c:v>37.440584854676139</c:v>
                </c:pt>
                <c:pt idx="162">
                  <c:v>40.133772199652839</c:v>
                </c:pt>
                <c:pt idx="163">
                  <c:v>40.450617769650101</c:v>
                </c:pt>
                <c:pt idx="164">
                  <c:v>43.566265874623149</c:v>
                </c:pt>
                <c:pt idx="165">
                  <c:v>42.879767139629088</c:v>
                </c:pt>
                <c:pt idx="166">
                  <c:v>41.506769669640967</c:v>
                </c:pt>
                <c:pt idx="167">
                  <c:v>41.29553928964279</c:v>
                </c:pt>
                <c:pt idx="168">
                  <c:v>40.503425364649644</c:v>
                </c:pt>
                <c:pt idx="169">
                  <c:v>41.718000049639137</c:v>
                </c:pt>
                <c:pt idx="170">
                  <c:v>43.090997519627265</c:v>
                </c:pt>
                <c:pt idx="171">
                  <c:v>40.345002579651016</c:v>
                </c:pt>
                <c:pt idx="172">
                  <c:v>38.39112156466792</c:v>
                </c:pt>
                <c:pt idx="173">
                  <c:v>37.018124094679791</c:v>
                </c:pt>
                <c:pt idx="174">
                  <c:v>36.278817764686188</c:v>
                </c:pt>
                <c:pt idx="175">
                  <c:v>36.331625359685731</c:v>
                </c:pt>
                <c:pt idx="176">
                  <c:v>34.641782319700347</c:v>
                </c:pt>
                <c:pt idx="177">
                  <c:v>33.796860799707659</c:v>
                </c:pt>
                <c:pt idx="178">
                  <c:v>33.004746874714506</c:v>
                </c:pt>
                <c:pt idx="179">
                  <c:v>33.638438014709024</c:v>
                </c:pt>
                <c:pt idx="180">
                  <c:v>34.113706369704914</c:v>
                </c:pt>
                <c:pt idx="181">
                  <c:v>33.902475989706744</c:v>
                </c:pt>
                <c:pt idx="182">
                  <c:v>33.110362064713598</c:v>
                </c:pt>
                <c:pt idx="183">
                  <c:v>32.476670924719073</c:v>
                </c:pt>
                <c:pt idx="184">
                  <c:v>32.371055734719988</c:v>
                </c:pt>
                <c:pt idx="185">
                  <c:v>31.73736459472547</c:v>
                </c:pt>
                <c:pt idx="186">
                  <c:v>30.945250669732324</c:v>
                </c:pt>
                <c:pt idx="187">
                  <c:v>30.681212694734608</c:v>
                </c:pt>
                <c:pt idx="188">
                  <c:v>31.948594974723648</c:v>
                </c:pt>
                <c:pt idx="189">
                  <c:v>33.004746874714506</c:v>
                </c:pt>
                <c:pt idx="190">
                  <c:v>34.060898774705372</c:v>
                </c:pt>
                <c:pt idx="191">
                  <c:v>34.008091179705829</c:v>
                </c:pt>
                <c:pt idx="192">
                  <c:v>34.800205104698982</c:v>
                </c:pt>
                <c:pt idx="193">
                  <c:v>35.328281054694408</c:v>
                </c:pt>
                <c:pt idx="194">
                  <c:v>34.060898774705372</c:v>
                </c:pt>
                <c:pt idx="195">
                  <c:v>32.582286114718165</c:v>
                </c:pt>
                <c:pt idx="196">
                  <c:v>31.948594974723648</c:v>
                </c:pt>
                <c:pt idx="197">
                  <c:v>31.948594974723648</c:v>
                </c:pt>
                <c:pt idx="198">
                  <c:v>31.895787379724101</c:v>
                </c:pt>
                <c:pt idx="199">
                  <c:v>31.420519024728215</c:v>
                </c:pt>
                <c:pt idx="200">
                  <c:v>31.26209623972958</c:v>
                </c:pt>
                <c:pt idx="201">
                  <c:v>32.529478519718623</c:v>
                </c:pt>
                <c:pt idx="202">
                  <c:v>32.582286114718165</c:v>
                </c:pt>
                <c:pt idx="203">
                  <c:v>31.73736459472547</c:v>
                </c:pt>
                <c:pt idx="204">
                  <c:v>30.311559529737803</c:v>
                </c:pt>
                <c:pt idx="205">
                  <c:v>27.988025349757905</c:v>
                </c:pt>
                <c:pt idx="206">
                  <c:v>26.931873449767036</c:v>
                </c:pt>
                <c:pt idx="207">
                  <c:v>27.09029623476567</c:v>
                </c:pt>
                <c:pt idx="208">
                  <c:v>26.720643069768865</c:v>
                </c:pt>
                <c:pt idx="209">
                  <c:v>26.509412689770691</c:v>
                </c:pt>
                <c:pt idx="210">
                  <c:v>25.506068384779368</c:v>
                </c:pt>
                <c:pt idx="211">
                  <c:v>24.185878509790793</c:v>
                </c:pt>
                <c:pt idx="212">
                  <c:v>24.608339269787137</c:v>
                </c:pt>
                <c:pt idx="213">
                  <c:v>25.400453194780287</c:v>
                </c:pt>
                <c:pt idx="214">
                  <c:v>25.453260789779829</c:v>
                </c:pt>
                <c:pt idx="215">
                  <c:v>25.717298764777549</c:v>
                </c:pt>
                <c:pt idx="216">
                  <c:v>26.61502787976978</c:v>
                </c:pt>
                <c:pt idx="217">
                  <c:v>27.301526614763841</c:v>
                </c:pt>
                <c:pt idx="218">
                  <c:v>28.832946869750597</c:v>
                </c:pt>
                <c:pt idx="219">
                  <c:v>30.575597504735519</c:v>
                </c:pt>
                <c:pt idx="220">
                  <c:v>30.998058264731871</c:v>
                </c:pt>
                <c:pt idx="221">
                  <c:v>32.951939279714964</c:v>
                </c:pt>
                <c:pt idx="222">
                  <c:v>34.536167129701262</c:v>
                </c:pt>
                <c:pt idx="223">
                  <c:v>33.955283584706287</c:v>
                </c:pt>
                <c:pt idx="224">
                  <c:v>35.592319029692128</c:v>
                </c:pt>
                <c:pt idx="225">
                  <c:v>37.810238019672944</c:v>
                </c:pt>
                <c:pt idx="226">
                  <c:v>41.031501314645077</c:v>
                </c:pt>
                <c:pt idx="227">
                  <c:v>44.516802584614929</c:v>
                </c:pt>
                <c:pt idx="228">
                  <c:v>47.843681069586154</c:v>
                </c:pt>
                <c:pt idx="229">
                  <c:v>49.639139299570616</c:v>
                </c:pt>
                <c:pt idx="230">
                  <c:v>52.49074942954595</c:v>
                </c:pt>
                <c:pt idx="231">
                  <c:v>55.236744369522206</c:v>
                </c:pt>
                <c:pt idx="232">
                  <c:v>58.510815259493882</c:v>
                </c:pt>
                <c:pt idx="233">
                  <c:v>60.728734249474698</c:v>
                </c:pt>
                <c:pt idx="234">
                  <c:v>63.052268429454593</c:v>
                </c:pt>
                <c:pt idx="235">
                  <c:v>65.217379824435866</c:v>
                </c:pt>
                <c:pt idx="236">
                  <c:v>71.55429122438106</c:v>
                </c:pt>
                <c:pt idx="237">
                  <c:v>78.208048194323496</c:v>
                </c:pt>
                <c:pt idx="238">
                  <c:v>82.327040604287873</c:v>
                </c:pt>
                <c:pt idx="239">
                  <c:v>89.244835549228043</c:v>
                </c:pt>
                <c:pt idx="240">
                  <c:v>99.859162144136221</c:v>
                </c:pt>
                <c:pt idx="241">
                  <c:v>111.21279506903799</c:v>
                </c:pt>
                <c:pt idx="242">
                  <c:v>121.72150647394712</c:v>
                </c:pt>
                <c:pt idx="243">
                  <c:v>128.48087863388864</c:v>
                </c:pt>
                <c:pt idx="244">
                  <c:v>133.97286851384115</c:v>
                </c:pt>
                <c:pt idx="245">
                  <c:v>143.42542801875936</c:v>
                </c:pt>
                <c:pt idx="246">
                  <c:v>153.72290904367031</c:v>
                </c:pt>
                <c:pt idx="247">
                  <c:v>161.11597234360636</c:v>
                </c:pt>
                <c:pt idx="248">
                  <c:v>172.25837488850996</c:v>
                </c:pt>
                <c:pt idx="249">
                  <c:v>183.40077743341357</c:v>
                </c:pt>
                <c:pt idx="250">
                  <c:v>194.64879516831627</c:v>
                </c:pt>
                <c:pt idx="251">
                  <c:v>201.88343568325371</c:v>
                </c:pt>
                <c:pt idx="252">
                  <c:v>207.63946353820393</c:v>
                </c:pt>
                <c:pt idx="253">
                  <c:v>207.79788632320256</c:v>
                </c:pt>
                <c:pt idx="254">
                  <c:v>226.22773697804311</c:v>
                </c:pt>
                <c:pt idx="255">
                  <c:v>254.4269927077992</c:v>
                </c:pt>
                <c:pt idx="256">
                  <c:v>291.9731927524744</c:v>
                </c:pt>
                <c:pt idx="257">
                  <c:v>336.22595736209166</c:v>
                </c:pt>
                <c:pt idx="258">
                  <c:v>374.56427133176004</c:v>
                </c:pt>
                <c:pt idx="259">
                  <c:v>403.60844858150875</c:v>
                </c:pt>
              </c:numCache>
            </c:numRef>
          </c:val>
          <c:smooth val="0"/>
          <c:extLst>
            <c:ext xmlns:c16="http://schemas.microsoft.com/office/drawing/2014/chart" uri="{C3380CC4-5D6E-409C-BE32-E72D297353CC}">
              <c16:uniqueId val="{00000002-F7DF-48BA-AF82-6FC33D366BFF}"/>
            </c:ext>
          </c:extLst>
        </c:ser>
        <c:ser>
          <c:idx val="3"/>
          <c:order val="3"/>
          <c:tx>
            <c:strRef>
              <c:f>'Cases by nation'!$T$2</c:f>
              <c:strCache>
                <c:ptCount val="1"/>
                <c:pt idx="0">
                  <c:v>England</c:v>
                </c:pt>
              </c:strCache>
            </c:strRef>
          </c:tx>
          <c:spPr>
            <a:ln w="28575" cap="rnd">
              <a:solidFill>
                <a:schemeClr val="accent4"/>
              </a:solidFill>
              <a:round/>
            </a:ln>
            <a:effectLst/>
          </c:spPr>
          <c:marker>
            <c:symbol val="none"/>
          </c:marker>
          <c:cat>
            <c:numRef>
              <c:f>'Cases by nation'!$P$279:$P$538</c:f>
              <c:numCache>
                <c:formatCode>m/d/yyyy</c:formatCode>
                <c:ptCount val="260"/>
                <c:pt idx="0">
                  <c:v>44136</c:v>
                </c:pt>
                <c:pt idx="1">
                  <c:v>44137</c:v>
                </c:pt>
                <c:pt idx="2">
                  <c:v>44138</c:v>
                </c:pt>
                <c:pt idx="3">
                  <c:v>44139</c:v>
                </c:pt>
                <c:pt idx="4">
                  <c:v>44140</c:v>
                </c:pt>
                <c:pt idx="5">
                  <c:v>44141</c:v>
                </c:pt>
                <c:pt idx="6">
                  <c:v>44142</c:v>
                </c:pt>
                <c:pt idx="7">
                  <c:v>44143</c:v>
                </c:pt>
                <c:pt idx="8">
                  <c:v>44144</c:v>
                </c:pt>
                <c:pt idx="9">
                  <c:v>44145</c:v>
                </c:pt>
                <c:pt idx="10">
                  <c:v>44146</c:v>
                </c:pt>
                <c:pt idx="11">
                  <c:v>44147</c:v>
                </c:pt>
                <c:pt idx="12">
                  <c:v>44148</c:v>
                </c:pt>
                <c:pt idx="13">
                  <c:v>44149</c:v>
                </c:pt>
                <c:pt idx="14">
                  <c:v>44150</c:v>
                </c:pt>
                <c:pt idx="15">
                  <c:v>44151</c:v>
                </c:pt>
                <c:pt idx="16">
                  <c:v>44152</c:v>
                </c:pt>
                <c:pt idx="17">
                  <c:v>44153</c:v>
                </c:pt>
                <c:pt idx="18">
                  <c:v>44154</c:v>
                </c:pt>
                <c:pt idx="19">
                  <c:v>44155</c:v>
                </c:pt>
                <c:pt idx="20">
                  <c:v>44156</c:v>
                </c:pt>
                <c:pt idx="21">
                  <c:v>44157</c:v>
                </c:pt>
                <c:pt idx="22">
                  <c:v>44158</c:v>
                </c:pt>
                <c:pt idx="23">
                  <c:v>44159</c:v>
                </c:pt>
                <c:pt idx="24">
                  <c:v>44160</c:v>
                </c:pt>
                <c:pt idx="25">
                  <c:v>44161</c:v>
                </c:pt>
                <c:pt idx="26">
                  <c:v>44162</c:v>
                </c:pt>
                <c:pt idx="27">
                  <c:v>44163</c:v>
                </c:pt>
                <c:pt idx="28">
                  <c:v>44164</c:v>
                </c:pt>
                <c:pt idx="29">
                  <c:v>44165</c:v>
                </c:pt>
                <c:pt idx="30">
                  <c:v>44166</c:v>
                </c:pt>
                <c:pt idx="31">
                  <c:v>44167</c:v>
                </c:pt>
                <c:pt idx="32">
                  <c:v>44168</c:v>
                </c:pt>
                <c:pt idx="33">
                  <c:v>44169</c:v>
                </c:pt>
                <c:pt idx="34">
                  <c:v>44170</c:v>
                </c:pt>
                <c:pt idx="35">
                  <c:v>44171</c:v>
                </c:pt>
                <c:pt idx="36">
                  <c:v>44172</c:v>
                </c:pt>
                <c:pt idx="37">
                  <c:v>44173</c:v>
                </c:pt>
                <c:pt idx="38">
                  <c:v>44174</c:v>
                </c:pt>
                <c:pt idx="39">
                  <c:v>44175</c:v>
                </c:pt>
                <c:pt idx="40">
                  <c:v>44176</c:v>
                </c:pt>
                <c:pt idx="41">
                  <c:v>44177</c:v>
                </c:pt>
                <c:pt idx="42">
                  <c:v>44178</c:v>
                </c:pt>
                <c:pt idx="43">
                  <c:v>44179</c:v>
                </c:pt>
                <c:pt idx="44">
                  <c:v>44180</c:v>
                </c:pt>
                <c:pt idx="45">
                  <c:v>44181</c:v>
                </c:pt>
                <c:pt idx="46">
                  <c:v>44182</c:v>
                </c:pt>
                <c:pt idx="47">
                  <c:v>44183</c:v>
                </c:pt>
                <c:pt idx="48">
                  <c:v>44184</c:v>
                </c:pt>
                <c:pt idx="49">
                  <c:v>44185</c:v>
                </c:pt>
                <c:pt idx="50">
                  <c:v>44186</c:v>
                </c:pt>
                <c:pt idx="51">
                  <c:v>44187</c:v>
                </c:pt>
                <c:pt idx="52">
                  <c:v>44188</c:v>
                </c:pt>
                <c:pt idx="53">
                  <c:v>44189</c:v>
                </c:pt>
                <c:pt idx="54">
                  <c:v>44190</c:v>
                </c:pt>
                <c:pt idx="55">
                  <c:v>44191</c:v>
                </c:pt>
                <c:pt idx="56">
                  <c:v>44192</c:v>
                </c:pt>
                <c:pt idx="57">
                  <c:v>44193</c:v>
                </c:pt>
                <c:pt idx="58">
                  <c:v>44194</c:v>
                </c:pt>
                <c:pt idx="59">
                  <c:v>44195</c:v>
                </c:pt>
                <c:pt idx="60">
                  <c:v>44196</c:v>
                </c:pt>
                <c:pt idx="61">
                  <c:v>44197</c:v>
                </c:pt>
                <c:pt idx="62">
                  <c:v>44198</c:v>
                </c:pt>
                <c:pt idx="63">
                  <c:v>44199</c:v>
                </c:pt>
                <c:pt idx="64">
                  <c:v>44200</c:v>
                </c:pt>
                <c:pt idx="65">
                  <c:v>44201</c:v>
                </c:pt>
                <c:pt idx="66">
                  <c:v>44202</c:v>
                </c:pt>
                <c:pt idx="67">
                  <c:v>44203</c:v>
                </c:pt>
                <c:pt idx="68">
                  <c:v>44204</c:v>
                </c:pt>
                <c:pt idx="69">
                  <c:v>44205</c:v>
                </c:pt>
                <c:pt idx="70">
                  <c:v>44206</c:v>
                </c:pt>
                <c:pt idx="71">
                  <c:v>44207</c:v>
                </c:pt>
                <c:pt idx="72">
                  <c:v>44208</c:v>
                </c:pt>
                <c:pt idx="73">
                  <c:v>44209</c:v>
                </c:pt>
                <c:pt idx="74">
                  <c:v>44210</c:v>
                </c:pt>
                <c:pt idx="75">
                  <c:v>44211</c:v>
                </c:pt>
                <c:pt idx="76">
                  <c:v>44212</c:v>
                </c:pt>
                <c:pt idx="77">
                  <c:v>44213</c:v>
                </c:pt>
                <c:pt idx="78">
                  <c:v>44214</c:v>
                </c:pt>
                <c:pt idx="79">
                  <c:v>44215</c:v>
                </c:pt>
                <c:pt idx="80">
                  <c:v>44216</c:v>
                </c:pt>
                <c:pt idx="81">
                  <c:v>44217</c:v>
                </c:pt>
                <c:pt idx="82">
                  <c:v>44218</c:v>
                </c:pt>
                <c:pt idx="83">
                  <c:v>44219</c:v>
                </c:pt>
                <c:pt idx="84">
                  <c:v>44220</c:v>
                </c:pt>
                <c:pt idx="85">
                  <c:v>44221</c:v>
                </c:pt>
                <c:pt idx="86">
                  <c:v>44222</c:v>
                </c:pt>
                <c:pt idx="87">
                  <c:v>44223</c:v>
                </c:pt>
                <c:pt idx="88">
                  <c:v>44224</c:v>
                </c:pt>
                <c:pt idx="89">
                  <c:v>44225</c:v>
                </c:pt>
                <c:pt idx="90">
                  <c:v>44226</c:v>
                </c:pt>
                <c:pt idx="91">
                  <c:v>44227</c:v>
                </c:pt>
                <c:pt idx="92">
                  <c:v>44228</c:v>
                </c:pt>
                <c:pt idx="93">
                  <c:v>44229</c:v>
                </c:pt>
                <c:pt idx="94">
                  <c:v>44230</c:v>
                </c:pt>
                <c:pt idx="95">
                  <c:v>44231</c:v>
                </c:pt>
                <c:pt idx="96">
                  <c:v>44232</c:v>
                </c:pt>
                <c:pt idx="97">
                  <c:v>44233</c:v>
                </c:pt>
                <c:pt idx="98">
                  <c:v>44234</c:v>
                </c:pt>
                <c:pt idx="99">
                  <c:v>44235</c:v>
                </c:pt>
                <c:pt idx="100">
                  <c:v>44236</c:v>
                </c:pt>
                <c:pt idx="101">
                  <c:v>44237</c:v>
                </c:pt>
                <c:pt idx="102">
                  <c:v>44238</c:v>
                </c:pt>
                <c:pt idx="103">
                  <c:v>44239</c:v>
                </c:pt>
                <c:pt idx="104">
                  <c:v>44240</c:v>
                </c:pt>
                <c:pt idx="105">
                  <c:v>44241</c:v>
                </c:pt>
                <c:pt idx="106">
                  <c:v>44242</c:v>
                </c:pt>
                <c:pt idx="107">
                  <c:v>44243</c:v>
                </c:pt>
                <c:pt idx="108">
                  <c:v>44244</c:v>
                </c:pt>
                <c:pt idx="109">
                  <c:v>44245</c:v>
                </c:pt>
                <c:pt idx="110">
                  <c:v>44246</c:v>
                </c:pt>
                <c:pt idx="111">
                  <c:v>44247</c:v>
                </c:pt>
                <c:pt idx="112">
                  <c:v>44248</c:v>
                </c:pt>
                <c:pt idx="113">
                  <c:v>44249</c:v>
                </c:pt>
                <c:pt idx="114">
                  <c:v>44250</c:v>
                </c:pt>
                <c:pt idx="115">
                  <c:v>44251</c:v>
                </c:pt>
                <c:pt idx="116">
                  <c:v>44252</c:v>
                </c:pt>
                <c:pt idx="117">
                  <c:v>44253</c:v>
                </c:pt>
                <c:pt idx="118">
                  <c:v>44254</c:v>
                </c:pt>
                <c:pt idx="119">
                  <c:v>44255</c:v>
                </c:pt>
                <c:pt idx="120">
                  <c:v>44256</c:v>
                </c:pt>
                <c:pt idx="121">
                  <c:v>44257</c:v>
                </c:pt>
                <c:pt idx="122">
                  <c:v>44258</c:v>
                </c:pt>
                <c:pt idx="123">
                  <c:v>44259</c:v>
                </c:pt>
                <c:pt idx="124">
                  <c:v>44260</c:v>
                </c:pt>
                <c:pt idx="125">
                  <c:v>44261</c:v>
                </c:pt>
                <c:pt idx="126">
                  <c:v>44262</c:v>
                </c:pt>
                <c:pt idx="127">
                  <c:v>44263</c:v>
                </c:pt>
                <c:pt idx="128">
                  <c:v>44264</c:v>
                </c:pt>
                <c:pt idx="129">
                  <c:v>44265</c:v>
                </c:pt>
                <c:pt idx="130">
                  <c:v>44266</c:v>
                </c:pt>
                <c:pt idx="131">
                  <c:v>44267</c:v>
                </c:pt>
                <c:pt idx="132">
                  <c:v>44268</c:v>
                </c:pt>
                <c:pt idx="133">
                  <c:v>44269</c:v>
                </c:pt>
                <c:pt idx="134">
                  <c:v>44270</c:v>
                </c:pt>
                <c:pt idx="135">
                  <c:v>44271</c:v>
                </c:pt>
                <c:pt idx="136">
                  <c:v>44272</c:v>
                </c:pt>
                <c:pt idx="137">
                  <c:v>44273</c:v>
                </c:pt>
                <c:pt idx="138">
                  <c:v>44274</c:v>
                </c:pt>
                <c:pt idx="139">
                  <c:v>44275</c:v>
                </c:pt>
                <c:pt idx="140">
                  <c:v>44276</c:v>
                </c:pt>
                <c:pt idx="141">
                  <c:v>44277</c:v>
                </c:pt>
                <c:pt idx="142">
                  <c:v>44278</c:v>
                </c:pt>
                <c:pt idx="143">
                  <c:v>44279</c:v>
                </c:pt>
                <c:pt idx="144">
                  <c:v>44280</c:v>
                </c:pt>
                <c:pt idx="145">
                  <c:v>44281</c:v>
                </c:pt>
                <c:pt idx="146">
                  <c:v>44282</c:v>
                </c:pt>
                <c:pt idx="147">
                  <c:v>44283</c:v>
                </c:pt>
                <c:pt idx="148">
                  <c:v>44284</c:v>
                </c:pt>
                <c:pt idx="149">
                  <c:v>44285</c:v>
                </c:pt>
                <c:pt idx="150">
                  <c:v>44286</c:v>
                </c:pt>
                <c:pt idx="151">
                  <c:v>44287</c:v>
                </c:pt>
                <c:pt idx="152">
                  <c:v>44288</c:v>
                </c:pt>
                <c:pt idx="153">
                  <c:v>44289</c:v>
                </c:pt>
                <c:pt idx="154">
                  <c:v>44290</c:v>
                </c:pt>
                <c:pt idx="155">
                  <c:v>44291</c:v>
                </c:pt>
                <c:pt idx="156">
                  <c:v>44292</c:v>
                </c:pt>
                <c:pt idx="157">
                  <c:v>44293</c:v>
                </c:pt>
                <c:pt idx="158">
                  <c:v>44294</c:v>
                </c:pt>
                <c:pt idx="159">
                  <c:v>44295</c:v>
                </c:pt>
                <c:pt idx="160">
                  <c:v>44296</c:v>
                </c:pt>
                <c:pt idx="161">
                  <c:v>44297</c:v>
                </c:pt>
                <c:pt idx="162">
                  <c:v>44298</c:v>
                </c:pt>
                <c:pt idx="163">
                  <c:v>44299</c:v>
                </c:pt>
                <c:pt idx="164">
                  <c:v>44300</c:v>
                </c:pt>
                <c:pt idx="165">
                  <c:v>44301</c:v>
                </c:pt>
                <c:pt idx="166">
                  <c:v>44302</c:v>
                </c:pt>
                <c:pt idx="167">
                  <c:v>44303</c:v>
                </c:pt>
                <c:pt idx="168">
                  <c:v>44304</c:v>
                </c:pt>
                <c:pt idx="169">
                  <c:v>44305</c:v>
                </c:pt>
                <c:pt idx="170">
                  <c:v>44306</c:v>
                </c:pt>
                <c:pt idx="171">
                  <c:v>44307</c:v>
                </c:pt>
                <c:pt idx="172">
                  <c:v>44308</c:v>
                </c:pt>
                <c:pt idx="173">
                  <c:v>44309</c:v>
                </c:pt>
                <c:pt idx="174">
                  <c:v>44310</c:v>
                </c:pt>
                <c:pt idx="175">
                  <c:v>44311</c:v>
                </c:pt>
                <c:pt idx="176">
                  <c:v>44312</c:v>
                </c:pt>
                <c:pt idx="177">
                  <c:v>44313</c:v>
                </c:pt>
                <c:pt idx="178">
                  <c:v>44314</c:v>
                </c:pt>
                <c:pt idx="179">
                  <c:v>44315</c:v>
                </c:pt>
                <c:pt idx="180">
                  <c:v>44316</c:v>
                </c:pt>
                <c:pt idx="181">
                  <c:v>44317</c:v>
                </c:pt>
                <c:pt idx="182">
                  <c:v>44318</c:v>
                </c:pt>
                <c:pt idx="183">
                  <c:v>44319</c:v>
                </c:pt>
                <c:pt idx="184">
                  <c:v>44320</c:v>
                </c:pt>
                <c:pt idx="185">
                  <c:v>44321</c:v>
                </c:pt>
                <c:pt idx="186">
                  <c:v>44322</c:v>
                </c:pt>
                <c:pt idx="187">
                  <c:v>44323</c:v>
                </c:pt>
                <c:pt idx="188">
                  <c:v>44324</c:v>
                </c:pt>
                <c:pt idx="189">
                  <c:v>44325</c:v>
                </c:pt>
                <c:pt idx="190">
                  <c:v>44326</c:v>
                </c:pt>
                <c:pt idx="191">
                  <c:v>44327</c:v>
                </c:pt>
                <c:pt idx="192">
                  <c:v>44328</c:v>
                </c:pt>
                <c:pt idx="193">
                  <c:v>44329</c:v>
                </c:pt>
                <c:pt idx="194">
                  <c:v>44330</c:v>
                </c:pt>
                <c:pt idx="195">
                  <c:v>44331</c:v>
                </c:pt>
                <c:pt idx="196">
                  <c:v>44332</c:v>
                </c:pt>
                <c:pt idx="197">
                  <c:v>44333</c:v>
                </c:pt>
                <c:pt idx="198">
                  <c:v>44334</c:v>
                </c:pt>
                <c:pt idx="199">
                  <c:v>44335</c:v>
                </c:pt>
                <c:pt idx="200">
                  <c:v>44336</c:v>
                </c:pt>
                <c:pt idx="201">
                  <c:v>44337</c:v>
                </c:pt>
                <c:pt idx="202">
                  <c:v>44338</c:v>
                </c:pt>
                <c:pt idx="203">
                  <c:v>44339</c:v>
                </c:pt>
                <c:pt idx="204">
                  <c:v>44340</c:v>
                </c:pt>
                <c:pt idx="205">
                  <c:v>44341</c:v>
                </c:pt>
                <c:pt idx="206">
                  <c:v>44342</c:v>
                </c:pt>
                <c:pt idx="207">
                  <c:v>44343</c:v>
                </c:pt>
                <c:pt idx="208">
                  <c:v>44344</c:v>
                </c:pt>
                <c:pt idx="209">
                  <c:v>44345</c:v>
                </c:pt>
                <c:pt idx="210">
                  <c:v>44346</c:v>
                </c:pt>
                <c:pt idx="211">
                  <c:v>44347</c:v>
                </c:pt>
                <c:pt idx="212">
                  <c:v>44348</c:v>
                </c:pt>
                <c:pt idx="213">
                  <c:v>44349</c:v>
                </c:pt>
                <c:pt idx="214">
                  <c:v>44350</c:v>
                </c:pt>
                <c:pt idx="215">
                  <c:v>44351</c:v>
                </c:pt>
                <c:pt idx="216">
                  <c:v>44352</c:v>
                </c:pt>
                <c:pt idx="217">
                  <c:v>44353</c:v>
                </c:pt>
                <c:pt idx="218">
                  <c:v>44354</c:v>
                </c:pt>
                <c:pt idx="219">
                  <c:v>44355</c:v>
                </c:pt>
                <c:pt idx="220">
                  <c:v>44356</c:v>
                </c:pt>
                <c:pt idx="221">
                  <c:v>44357</c:v>
                </c:pt>
                <c:pt idx="222">
                  <c:v>44358</c:v>
                </c:pt>
                <c:pt idx="223">
                  <c:v>44359</c:v>
                </c:pt>
                <c:pt idx="224">
                  <c:v>44360</c:v>
                </c:pt>
                <c:pt idx="225">
                  <c:v>44361</c:v>
                </c:pt>
                <c:pt idx="226">
                  <c:v>44362</c:v>
                </c:pt>
                <c:pt idx="227">
                  <c:v>44363</c:v>
                </c:pt>
                <c:pt idx="228">
                  <c:v>44364</c:v>
                </c:pt>
                <c:pt idx="229">
                  <c:v>44365</c:v>
                </c:pt>
                <c:pt idx="230">
                  <c:v>44366</c:v>
                </c:pt>
                <c:pt idx="231">
                  <c:v>44367</c:v>
                </c:pt>
                <c:pt idx="232">
                  <c:v>44368</c:v>
                </c:pt>
                <c:pt idx="233">
                  <c:v>44369</c:v>
                </c:pt>
                <c:pt idx="234">
                  <c:v>44370</c:v>
                </c:pt>
                <c:pt idx="235">
                  <c:v>44371</c:v>
                </c:pt>
                <c:pt idx="236">
                  <c:v>44372</c:v>
                </c:pt>
                <c:pt idx="237">
                  <c:v>44373</c:v>
                </c:pt>
                <c:pt idx="238">
                  <c:v>44374</c:v>
                </c:pt>
                <c:pt idx="239">
                  <c:v>44375</c:v>
                </c:pt>
                <c:pt idx="240">
                  <c:v>44376</c:v>
                </c:pt>
                <c:pt idx="241">
                  <c:v>44377</c:v>
                </c:pt>
                <c:pt idx="242">
                  <c:v>44378</c:v>
                </c:pt>
                <c:pt idx="243">
                  <c:v>44379</c:v>
                </c:pt>
                <c:pt idx="244">
                  <c:v>44380</c:v>
                </c:pt>
                <c:pt idx="245">
                  <c:v>44381</c:v>
                </c:pt>
                <c:pt idx="246">
                  <c:v>44382</c:v>
                </c:pt>
                <c:pt idx="247">
                  <c:v>44383</c:v>
                </c:pt>
                <c:pt idx="248">
                  <c:v>44384</c:v>
                </c:pt>
                <c:pt idx="249">
                  <c:v>44385</c:v>
                </c:pt>
                <c:pt idx="250">
                  <c:v>44386</c:v>
                </c:pt>
                <c:pt idx="251">
                  <c:v>44387</c:v>
                </c:pt>
                <c:pt idx="252">
                  <c:v>44388</c:v>
                </c:pt>
                <c:pt idx="253">
                  <c:v>44389</c:v>
                </c:pt>
                <c:pt idx="254">
                  <c:v>44390</c:v>
                </c:pt>
                <c:pt idx="255">
                  <c:v>44391</c:v>
                </c:pt>
                <c:pt idx="256">
                  <c:v>44392</c:v>
                </c:pt>
                <c:pt idx="257">
                  <c:v>44393</c:v>
                </c:pt>
                <c:pt idx="258">
                  <c:v>44394</c:v>
                </c:pt>
                <c:pt idx="259">
                  <c:v>44395</c:v>
                </c:pt>
              </c:numCache>
            </c:numRef>
          </c:cat>
          <c:val>
            <c:numRef>
              <c:f>'Cases by nation'!$T$279:$T$538</c:f>
              <c:numCache>
                <c:formatCode>General</c:formatCode>
                <c:ptCount val="260"/>
                <c:pt idx="0">
                  <c:v>232.3948525130003</c:v>
                </c:pt>
                <c:pt idx="1">
                  <c:v>241.5923645264842</c:v>
                </c:pt>
                <c:pt idx="2">
                  <c:v>244.82934866567055</c:v>
                </c:pt>
                <c:pt idx="3">
                  <c:v>245.65369588882228</c:v>
                </c:pt>
                <c:pt idx="4">
                  <c:v>247.24731541288929</c:v>
                </c:pt>
                <c:pt idx="5">
                  <c:v>249.35259873063677</c:v>
                </c:pt>
                <c:pt idx="6">
                  <c:v>253.39438737863287</c:v>
                </c:pt>
                <c:pt idx="7">
                  <c:v>261.55080570080872</c:v>
                </c:pt>
                <c:pt idx="8">
                  <c:v>261.84394641593815</c:v>
                </c:pt>
                <c:pt idx="9">
                  <c:v>265.67254181656745</c:v>
                </c:pt>
                <c:pt idx="10">
                  <c:v>272.69015287572552</c:v>
                </c:pt>
                <c:pt idx="11">
                  <c:v>274.60000905005336</c:v>
                </c:pt>
                <c:pt idx="12">
                  <c:v>276.05149974254249</c:v>
                </c:pt>
                <c:pt idx="13">
                  <c:v>275.01751249281341</c:v>
                </c:pt>
                <c:pt idx="14">
                  <c:v>268.35522351260005</c:v>
                </c:pt>
                <c:pt idx="15">
                  <c:v>260.58610625647384</c:v>
                </c:pt>
                <c:pt idx="16">
                  <c:v>253.23093922231828</c:v>
                </c:pt>
                <c:pt idx="17">
                  <c:v>241.80733438424576</c:v>
                </c:pt>
                <c:pt idx="18">
                  <c:v>230.35708039025235</c:v>
                </c:pt>
                <c:pt idx="19">
                  <c:v>217.97765915981853</c:v>
                </c:pt>
                <c:pt idx="20">
                  <c:v>208.33599454765377</c:v>
                </c:pt>
                <c:pt idx="21">
                  <c:v>200.91686953928811</c:v>
                </c:pt>
                <c:pt idx="22">
                  <c:v>187.56741903333528</c:v>
                </c:pt>
                <c:pt idx="23">
                  <c:v>176.38543320894516</c:v>
                </c:pt>
                <c:pt idx="24">
                  <c:v>168.77798749873884</c:v>
                </c:pt>
                <c:pt idx="25">
                  <c:v>163.0395359237817</c:v>
                </c:pt>
                <c:pt idx="26">
                  <c:v>158.7579048724979</c:v>
                </c:pt>
                <c:pt idx="27">
                  <c:v>156.2617672679113</c:v>
                </c:pt>
                <c:pt idx="28">
                  <c:v>154.25775074266312</c:v>
                </c:pt>
                <c:pt idx="29">
                  <c:v>152.16312708728404</c:v>
                </c:pt>
                <c:pt idx="30">
                  <c:v>151.25527917558028</c:v>
                </c:pt>
                <c:pt idx="31">
                  <c:v>150.41494245887603</c:v>
                </c:pt>
                <c:pt idx="32">
                  <c:v>150.86620149913583</c:v>
                </c:pt>
                <c:pt idx="33">
                  <c:v>151.95171045031194</c:v>
                </c:pt>
                <c:pt idx="34">
                  <c:v>153.61461777977317</c:v>
                </c:pt>
                <c:pt idx="35">
                  <c:v>157.10743381579974</c:v>
                </c:pt>
                <c:pt idx="36">
                  <c:v>161.30556417853151</c:v>
                </c:pt>
                <c:pt idx="37">
                  <c:v>166.90899336348963</c:v>
                </c:pt>
                <c:pt idx="38">
                  <c:v>174.01898816317336</c:v>
                </c:pt>
                <c:pt idx="39">
                  <c:v>184.71418273940924</c:v>
                </c:pt>
                <c:pt idx="40">
                  <c:v>197.12735956734275</c:v>
                </c:pt>
                <c:pt idx="41">
                  <c:v>207.58271174029096</c:v>
                </c:pt>
                <c:pt idx="42">
                  <c:v>220.47734998519459</c:v>
                </c:pt>
                <c:pt idx="43">
                  <c:v>242.0063147484548</c:v>
                </c:pt>
                <c:pt idx="44">
                  <c:v>264.08247551328986</c:v>
                </c:pt>
                <c:pt idx="45">
                  <c:v>286.58146955206911</c:v>
                </c:pt>
                <c:pt idx="46">
                  <c:v>306.20946119297503</c:v>
                </c:pt>
                <c:pt idx="47">
                  <c:v>327.46127473465833</c:v>
                </c:pt>
                <c:pt idx="48">
                  <c:v>337.60216686774044</c:v>
                </c:pt>
                <c:pt idx="49">
                  <c:v>356.80199540351805</c:v>
                </c:pt>
                <c:pt idx="50">
                  <c:v>380.04005936650231</c:v>
                </c:pt>
                <c:pt idx="51">
                  <c:v>401.00939185542461</c:v>
                </c:pt>
                <c:pt idx="52">
                  <c:v>414.31975693269351</c:v>
                </c:pt>
                <c:pt idx="53">
                  <c:v>412.72969062941593</c:v>
                </c:pt>
                <c:pt idx="54">
                  <c:v>378.70049512888073</c:v>
                </c:pt>
                <c:pt idx="55">
                  <c:v>405.29457612749786</c:v>
                </c:pt>
                <c:pt idx="56">
                  <c:v>429.27171001468707</c:v>
                </c:pt>
                <c:pt idx="57">
                  <c:v>424.74135350814197</c:v>
                </c:pt>
                <c:pt idx="58">
                  <c:v>480.87868876061725</c:v>
                </c:pt>
                <c:pt idx="59">
                  <c:v>525.77363343528179</c:v>
                </c:pt>
                <c:pt idx="60">
                  <c:v>557.71708833241144</c:v>
                </c:pt>
                <c:pt idx="61">
                  <c:v>585.33627352878398</c:v>
                </c:pt>
                <c:pt idx="62">
                  <c:v>616.35766763105232</c:v>
                </c:pt>
                <c:pt idx="63">
                  <c:v>628.92540956332675</c:v>
                </c:pt>
                <c:pt idx="64">
                  <c:v>680.56081407557247</c:v>
                </c:pt>
                <c:pt idx="65">
                  <c:v>654.85326166392247</c:v>
                </c:pt>
                <c:pt idx="66">
                  <c:v>634.29077295539196</c:v>
                </c:pt>
                <c:pt idx="67">
                  <c:v>634.59634994328439</c:v>
                </c:pt>
                <c:pt idx="68">
                  <c:v>659.66609922322868</c:v>
                </c:pt>
                <c:pt idx="69">
                  <c:v>626.40084619242464</c:v>
                </c:pt>
                <c:pt idx="70">
                  <c:v>596.81672989948777</c:v>
                </c:pt>
                <c:pt idx="71">
                  <c:v>566.41359621458332</c:v>
                </c:pt>
                <c:pt idx="72">
                  <c:v>542.67630473068175</c:v>
                </c:pt>
                <c:pt idx="73">
                  <c:v>524.62594312029034</c:v>
                </c:pt>
                <c:pt idx="74">
                  <c:v>509.82144870105884</c:v>
                </c:pt>
                <c:pt idx="75">
                  <c:v>499.97902711429026</c:v>
                </c:pt>
                <c:pt idx="76">
                  <c:v>486.14456197057785</c:v>
                </c:pt>
                <c:pt idx="77">
                  <c:v>474.3354326768503</c:v>
                </c:pt>
                <c:pt idx="78">
                  <c:v>454.30948030752626</c:v>
                </c:pt>
                <c:pt idx="79">
                  <c:v>438.86007631501013</c:v>
                </c:pt>
                <c:pt idx="80">
                  <c:v>422.15460877342446</c:v>
                </c:pt>
                <c:pt idx="81">
                  <c:v>404.80778487934356</c:v>
                </c:pt>
                <c:pt idx="82">
                  <c:v>387.25487417947471</c:v>
                </c:pt>
                <c:pt idx="83">
                  <c:v>373.42751547734122</c:v>
                </c:pt>
                <c:pt idx="84">
                  <c:v>354.32362390287869</c:v>
                </c:pt>
                <c:pt idx="85">
                  <c:v>330.14573304108563</c:v>
                </c:pt>
                <c:pt idx="86">
                  <c:v>309.64187247558095</c:v>
                </c:pt>
                <c:pt idx="87">
                  <c:v>294.51225835411509</c:v>
                </c:pt>
                <c:pt idx="88">
                  <c:v>282.23055069539106</c:v>
                </c:pt>
                <c:pt idx="89">
                  <c:v>269.38388093114497</c:v>
                </c:pt>
                <c:pt idx="90">
                  <c:v>260.72645847765705</c:v>
                </c:pt>
                <c:pt idx="91">
                  <c:v>257.62627333886439</c:v>
                </c:pt>
                <c:pt idx="92">
                  <c:v>245.19355379658884</c:v>
                </c:pt>
                <c:pt idx="93">
                  <c:v>233.15701837233669</c:v>
                </c:pt>
                <c:pt idx="94">
                  <c:v>222.80826282307194</c:v>
                </c:pt>
                <c:pt idx="95">
                  <c:v>212.70290289788431</c:v>
                </c:pt>
                <c:pt idx="96">
                  <c:v>202.56023415440742</c:v>
                </c:pt>
                <c:pt idx="97">
                  <c:v>194.71294604091347</c:v>
                </c:pt>
                <c:pt idx="98">
                  <c:v>188.39531947727647</c:v>
                </c:pt>
                <c:pt idx="99">
                  <c:v>177.25241908157022</c:v>
                </c:pt>
                <c:pt idx="100">
                  <c:v>167.62674396295796</c:v>
                </c:pt>
                <c:pt idx="101">
                  <c:v>157.72569423316352</c:v>
                </c:pt>
                <c:pt idx="102">
                  <c:v>148.96700498717635</c:v>
                </c:pt>
                <c:pt idx="103">
                  <c:v>142.91054015156368</c:v>
                </c:pt>
                <c:pt idx="104">
                  <c:v>137.86141340975934</c:v>
                </c:pt>
                <c:pt idx="105">
                  <c:v>133.20491756518885</c:v>
                </c:pt>
                <c:pt idx="106">
                  <c:v>130.76740810362813</c:v>
                </c:pt>
                <c:pt idx="107">
                  <c:v>128.23751490154177</c:v>
                </c:pt>
                <c:pt idx="108">
                  <c:v>125.01474364551321</c:v>
                </c:pt>
                <c:pt idx="109">
                  <c:v>122.67317114526755</c:v>
                </c:pt>
                <c:pt idx="110">
                  <c:v>119.68668907173725</c:v>
                </c:pt>
                <c:pt idx="111">
                  <c:v>118.17657023622219</c:v>
                </c:pt>
                <c:pt idx="112">
                  <c:v>116.87076159610037</c:v>
                </c:pt>
                <c:pt idx="113">
                  <c:v>112.2284786346877</c:v>
                </c:pt>
                <c:pt idx="114">
                  <c:v>107.4724926080127</c:v>
                </c:pt>
                <c:pt idx="115">
                  <c:v>102.61879300962794</c:v>
                </c:pt>
                <c:pt idx="116">
                  <c:v>96.766638369408497</c:v>
                </c:pt>
                <c:pt idx="117">
                  <c:v>91.054835950372237</c:v>
                </c:pt>
                <c:pt idx="118">
                  <c:v>86.105199390672382</c:v>
                </c:pt>
                <c:pt idx="119">
                  <c:v>81.048966207289098</c:v>
                </c:pt>
                <c:pt idx="120">
                  <c:v>74.002929381815434</c:v>
                </c:pt>
                <c:pt idx="121">
                  <c:v>69.637797641979645</c:v>
                </c:pt>
                <c:pt idx="122">
                  <c:v>65.738137825561409</c:v>
                </c:pt>
                <c:pt idx="123">
                  <c:v>62.501153686375069</c:v>
                </c:pt>
                <c:pt idx="124">
                  <c:v>60.522009706653023</c:v>
                </c:pt>
                <c:pt idx="125">
                  <c:v>59.807812327974148</c:v>
                </c:pt>
                <c:pt idx="126">
                  <c:v>59.081178676532204</c:v>
                </c:pt>
                <c:pt idx="127">
                  <c:v>58.549972168509861</c:v>
                </c:pt>
                <c:pt idx="128">
                  <c:v>57.921052088777721</c:v>
                </c:pt>
                <c:pt idx="129">
                  <c:v>57.764710374042046</c:v>
                </c:pt>
                <c:pt idx="130">
                  <c:v>57.5799428929908</c:v>
                </c:pt>
                <c:pt idx="131">
                  <c:v>57.690092737463658</c:v>
                </c:pt>
                <c:pt idx="132">
                  <c:v>57.244163528388043</c:v>
                </c:pt>
                <c:pt idx="133">
                  <c:v>57.317004554571703</c:v>
                </c:pt>
                <c:pt idx="134">
                  <c:v>57.041629943389559</c:v>
                </c:pt>
                <c:pt idx="135">
                  <c:v>55.996983031292096</c:v>
                </c:pt>
                <c:pt idx="136">
                  <c:v>55.716278588925768</c:v>
                </c:pt>
                <c:pt idx="137">
                  <c:v>55.424914484191106</c:v>
                </c:pt>
                <c:pt idx="138">
                  <c:v>54.577471325907972</c:v>
                </c:pt>
                <c:pt idx="139">
                  <c:v>54.428236052751188</c:v>
                </c:pt>
                <c:pt idx="140">
                  <c:v>56.085813551028266</c:v>
                </c:pt>
                <c:pt idx="141">
                  <c:v>55.563490094979549</c:v>
                </c:pt>
                <c:pt idx="142">
                  <c:v>54.847516105905953</c:v>
                </c:pt>
                <c:pt idx="143">
                  <c:v>55.304104977349901</c:v>
                </c:pt>
                <c:pt idx="144">
                  <c:v>55.169082587350907</c:v>
                </c:pt>
                <c:pt idx="145">
                  <c:v>54.250575013278834</c:v>
                </c:pt>
                <c:pt idx="146">
                  <c:v>53.495515595521319</c:v>
                </c:pt>
                <c:pt idx="147">
                  <c:v>52.744009398553246</c:v>
                </c:pt>
                <c:pt idx="148">
                  <c:v>49.295608622394802</c:v>
                </c:pt>
                <c:pt idx="149">
                  <c:v>46.838556446492113</c:v>
                </c:pt>
                <c:pt idx="150">
                  <c:v>43.342187189676132</c:v>
                </c:pt>
                <c:pt idx="151">
                  <c:v>40.533366155618168</c:v>
                </c:pt>
                <c:pt idx="152">
                  <c:v>37.880886836295886</c:v>
                </c:pt>
                <c:pt idx="153">
                  <c:v>36.233969000387141</c:v>
                </c:pt>
                <c:pt idx="154">
                  <c:v>32.380501054231729</c:v>
                </c:pt>
                <c:pt idx="155">
                  <c:v>30.580794724376755</c:v>
                </c:pt>
                <c:pt idx="156">
                  <c:v>29.884363449645111</c:v>
                </c:pt>
                <c:pt idx="157">
                  <c:v>28.905451122152428</c:v>
                </c:pt>
                <c:pt idx="158">
                  <c:v>28.221456120183856</c:v>
                </c:pt>
                <c:pt idx="159">
                  <c:v>28.551905653602436</c:v>
                </c:pt>
                <c:pt idx="160">
                  <c:v>28.324499523077819</c:v>
                </c:pt>
                <c:pt idx="161">
                  <c:v>28.27475443202556</c:v>
                </c:pt>
                <c:pt idx="162">
                  <c:v>28.356478510182846</c:v>
                </c:pt>
                <c:pt idx="163">
                  <c:v>27.192798701638914</c:v>
                </c:pt>
                <c:pt idx="164">
                  <c:v>26.036225334673869</c:v>
                </c:pt>
                <c:pt idx="165">
                  <c:v>24.826353655867123</c:v>
                </c:pt>
                <c:pt idx="166">
                  <c:v>23.923835575347546</c:v>
                </c:pt>
                <c:pt idx="167">
                  <c:v>22.895178156802604</c:v>
                </c:pt>
                <c:pt idx="168">
                  <c:v>23.312681599562641</c:v>
                </c:pt>
                <c:pt idx="169">
                  <c:v>23.126137508116667</c:v>
                </c:pt>
                <c:pt idx="170">
                  <c:v>23.184765651142545</c:v>
                </c:pt>
                <c:pt idx="171">
                  <c:v>23.515215184561129</c:v>
                </c:pt>
                <c:pt idx="172">
                  <c:v>23.660897236928463</c:v>
                </c:pt>
                <c:pt idx="173">
                  <c:v>23.252276846142038</c:v>
                </c:pt>
                <c:pt idx="174">
                  <c:v>23.069285975485514</c:v>
                </c:pt>
                <c:pt idx="175">
                  <c:v>22.433259454174475</c:v>
                </c:pt>
                <c:pt idx="176">
                  <c:v>22.358641817596087</c:v>
                </c:pt>
                <c:pt idx="177">
                  <c:v>21.921595660494088</c:v>
                </c:pt>
                <c:pt idx="178">
                  <c:v>21.736828179442838</c:v>
                </c:pt>
                <c:pt idx="179">
                  <c:v>21.525411542470732</c:v>
                </c:pt>
                <c:pt idx="180">
                  <c:v>21.2287176065519</c:v>
                </c:pt>
                <c:pt idx="181">
                  <c:v>21.086588774974011</c:v>
                </c:pt>
                <c:pt idx="182">
                  <c:v>20.08991034353409</c:v>
                </c:pt>
                <c:pt idx="183">
                  <c:v>19.389925848013004</c:v>
                </c:pt>
                <c:pt idx="184">
                  <c:v>20.002856434192637</c:v>
                </c:pt>
                <c:pt idx="185">
                  <c:v>20.034835421297661</c:v>
                </c:pt>
                <c:pt idx="186">
                  <c:v>20.100570005902433</c:v>
                </c:pt>
                <c:pt idx="187">
                  <c:v>20.365284954716245</c:v>
                </c:pt>
                <c:pt idx="188">
                  <c:v>20.503860565504681</c:v>
                </c:pt>
                <c:pt idx="189">
                  <c:v>21.628454945364698</c:v>
                </c:pt>
                <c:pt idx="190">
                  <c:v>22.474121493253119</c:v>
                </c:pt>
                <c:pt idx="191">
                  <c:v>21.951798037204391</c:v>
                </c:pt>
                <c:pt idx="192">
                  <c:v>21.472113230629027</c:v>
                </c:pt>
                <c:pt idx="193">
                  <c:v>21.212728112999386</c:v>
                </c:pt>
                <c:pt idx="194">
                  <c:v>21.033290463132307</c:v>
                </c:pt>
                <c:pt idx="195">
                  <c:v>21.1310040348421</c:v>
                </c:pt>
                <c:pt idx="196">
                  <c:v>20.553605656556943</c:v>
                </c:pt>
                <c:pt idx="197">
                  <c:v>20.685074825766485</c:v>
                </c:pt>
                <c:pt idx="198">
                  <c:v>21.386835931682295</c:v>
                </c:pt>
                <c:pt idx="199">
                  <c:v>22.102809920755892</c:v>
                </c:pt>
                <c:pt idx="200">
                  <c:v>22.55939879219985</c:v>
                </c:pt>
                <c:pt idx="201">
                  <c:v>23.163446326405861</c:v>
                </c:pt>
                <c:pt idx="202">
                  <c:v>23.653790795349565</c:v>
                </c:pt>
                <c:pt idx="203">
                  <c:v>24.215199680082215</c:v>
                </c:pt>
                <c:pt idx="204">
                  <c:v>24.874322136524654</c:v>
                </c:pt>
                <c:pt idx="205">
                  <c:v>25.839021580859555</c:v>
                </c:pt>
                <c:pt idx="206">
                  <c:v>27.437970936110762</c:v>
                </c:pt>
                <c:pt idx="207">
                  <c:v>29.29985862978106</c:v>
                </c:pt>
                <c:pt idx="208">
                  <c:v>31.127990725951612</c:v>
                </c:pt>
                <c:pt idx="209">
                  <c:v>32.650545834229703</c:v>
                </c:pt>
                <c:pt idx="210">
                  <c:v>33.888843279352031</c:v>
                </c:pt>
                <c:pt idx="211">
                  <c:v>34.677658294609294</c:v>
                </c:pt>
                <c:pt idx="212">
                  <c:v>37.605512225113735</c:v>
                </c:pt>
                <c:pt idx="213">
                  <c:v>40.892241455352334</c:v>
                </c:pt>
                <c:pt idx="214">
                  <c:v>44.463228348746703</c:v>
                </c:pt>
                <c:pt idx="215">
                  <c:v>47.863660644247609</c:v>
                </c:pt>
                <c:pt idx="216">
                  <c:v>50.471724703701803</c:v>
                </c:pt>
                <c:pt idx="217">
                  <c:v>54.161744493542649</c:v>
                </c:pt>
                <c:pt idx="218">
                  <c:v>60.442062238890458</c:v>
                </c:pt>
                <c:pt idx="219">
                  <c:v>64.165837626231053</c:v>
                </c:pt>
                <c:pt idx="220">
                  <c:v>67.333533960023175</c:v>
                </c:pt>
                <c:pt idx="221">
                  <c:v>70.108599396581397</c:v>
                </c:pt>
                <c:pt idx="222">
                  <c:v>72.949399417744374</c:v>
                </c:pt>
                <c:pt idx="223">
                  <c:v>75.420664476804845</c:v>
                </c:pt>
                <c:pt idx="224">
                  <c:v>77.717821717182431</c:v>
                </c:pt>
                <c:pt idx="225">
                  <c:v>81.4327140525494</c:v>
                </c:pt>
                <c:pt idx="226">
                  <c:v>85.758760363701285</c:v>
                </c:pt>
                <c:pt idx="227">
                  <c:v>90.115009051563462</c:v>
                </c:pt>
                <c:pt idx="228">
                  <c:v>94.855005584685941</c:v>
                </c:pt>
                <c:pt idx="229">
                  <c:v>98.706696920446646</c:v>
                </c:pt>
                <c:pt idx="230">
                  <c:v>101.6967322147664</c:v>
                </c:pt>
                <c:pt idx="231">
                  <c:v>105.41873099171228</c:v>
                </c:pt>
                <c:pt idx="232">
                  <c:v>111.99574267297891</c:v>
                </c:pt>
                <c:pt idx="233">
                  <c:v>119.68135924055306</c:v>
                </c:pt>
                <c:pt idx="234">
                  <c:v>128.97658482574678</c:v>
                </c:pt>
                <c:pt idx="235">
                  <c:v>138.71240978883191</c:v>
                </c:pt>
                <c:pt idx="236">
                  <c:v>149.35963588441024</c:v>
                </c:pt>
                <c:pt idx="237">
                  <c:v>160.42258881235389</c:v>
                </c:pt>
                <c:pt idx="238">
                  <c:v>172.92281954962891</c:v>
                </c:pt>
                <c:pt idx="239">
                  <c:v>191.53636665514773</c:v>
                </c:pt>
                <c:pt idx="240">
                  <c:v>208.37330336594297</c:v>
                </c:pt>
                <c:pt idx="241">
                  <c:v>224.35569047687616</c:v>
                </c:pt>
                <c:pt idx="242">
                  <c:v>240.17462943149479</c:v>
                </c:pt>
                <c:pt idx="243">
                  <c:v>252.9591178319256</c:v>
                </c:pt>
                <c:pt idx="244">
                  <c:v>265.32965601038575</c:v>
                </c:pt>
                <c:pt idx="245">
                  <c:v>276.45479030214477</c:v>
                </c:pt>
                <c:pt idx="246">
                  <c:v>288.16975924495193</c:v>
                </c:pt>
                <c:pt idx="247">
                  <c:v>302.81791194944776</c:v>
                </c:pt>
                <c:pt idx="248">
                  <c:v>320.72969794905077</c:v>
                </c:pt>
                <c:pt idx="249">
                  <c:v>330.68226938029221</c:v>
                </c:pt>
                <c:pt idx="250">
                  <c:v>342.60510173928208</c:v>
                </c:pt>
                <c:pt idx="251">
                  <c:v>351.04400111421899</c:v>
                </c:pt>
                <c:pt idx="252">
                  <c:v>360.96104033756592</c:v>
                </c:pt>
                <c:pt idx="253">
                  <c:v>378.89236905151085</c:v>
                </c:pt>
                <c:pt idx="254">
                  <c:v>399.01958821333415</c:v>
                </c:pt>
                <c:pt idx="255">
                  <c:v>426.93191412483606</c:v>
                </c:pt>
                <c:pt idx="256">
                  <c:v>474.92171410710915</c:v>
                </c:pt>
                <c:pt idx="257">
                  <c:v>512.97493215169311</c:v>
                </c:pt>
                <c:pt idx="258">
                  <c:v>529.08168199025704</c:v>
                </c:pt>
                <c:pt idx="259">
                  <c:v>537.70890206703461</c:v>
                </c:pt>
              </c:numCache>
            </c:numRef>
          </c:val>
          <c:smooth val="0"/>
          <c:extLst>
            <c:ext xmlns:c16="http://schemas.microsoft.com/office/drawing/2014/chart" uri="{C3380CC4-5D6E-409C-BE32-E72D297353CC}">
              <c16:uniqueId val="{00000003-F7DF-48BA-AF82-6FC33D366BFF}"/>
            </c:ext>
          </c:extLst>
        </c:ser>
        <c:dLbls>
          <c:showLegendKey val="0"/>
          <c:showVal val="0"/>
          <c:showCatName val="0"/>
          <c:showSerName val="0"/>
          <c:showPercent val="0"/>
          <c:showBubbleSize val="0"/>
        </c:dLbls>
        <c:smooth val="0"/>
        <c:axId val="465592344"/>
        <c:axId val="465593328"/>
      </c:lineChart>
      <c:dateAx>
        <c:axId val="465592344"/>
        <c:scaling>
          <c:orientation val="minMax"/>
          <c:min val="44136"/>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3328"/>
        <c:crosses val="autoZero"/>
        <c:auto val="1"/>
        <c:lblOffset val="100"/>
        <c:baseTimeUnit val="days"/>
        <c:majorUnit val="1"/>
        <c:majorTimeUnit val="months"/>
      </c:dateAx>
      <c:valAx>
        <c:axId val="46559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59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Frances!$A$4</c:f>
              <c:strCache>
                <c:ptCount val="1"/>
                <c:pt idx="0">
                  <c:v>First dose</c:v>
                </c:pt>
              </c:strCache>
            </c:strRef>
          </c:tx>
          <c:spPr>
            <a:solidFill>
              <a:schemeClr val="accent1"/>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Frances!$B$4:$N$4</c:f>
              <c:numCache>
                <c:formatCode>0%</c:formatCode>
                <c:ptCount val="13"/>
                <c:pt idx="0">
                  <c:v>0.64923818193052518</c:v>
                </c:pt>
                <c:pt idx="1">
                  <c:v>0.68850260521822304</c:v>
                </c:pt>
                <c:pt idx="2">
                  <c:v>0.78299055083123381</c:v>
                </c:pt>
                <c:pt idx="3">
                  <c:v>0.82485814119296919</c:v>
                </c:pt>
                <c:pt idx="4">
                  <c:v>0.90394801623877474</c:v>
                </c:pt>
                <c:pt idx="5">
                  <c:v>0.87057741349670004</c:v>
                </c:pt>
                <c:pt idx="6">
                  <c:v>0.9279744570707168</c:v>
                </c:pt>
                <c:pt idx="7">
                  <c:v>0.98143762509701959</c:v>
                </c:pt>
                <c:pt idx="8">
                  <c:v>1.0010659305522305</c:v>
                </c:pt>
                <c:pt idx="9">
                  <c:v>0.95321052368114301</c:v>
                </c:pt>
                <c:pt idx="10">
                  <c:v>0.97570526091577603</c:v>
                </c:pt>
                <c:pt idx="11">
                  <c:v>1.0214702429965485</c:v>
                </c:pt>
                <c:pt idx="12">
                  <c:v>0.93672989858172329</c:v>
                </c:pt>
              </c:numCache>
            </c:numRef>
          </c:val>
          <c:extLst>
            <c:ext xmlns:c16="http://schemas.microsoft.com/office/drawing/2014/chart" uri="{C3380CC4-5D6E-409C-BE32-E72D297353CC}">
              <c16:uniqueId val="{00000000-E031-4EF9-B40B-3427FED20CB5}"/>
            </c:ext>
          </c:extLst>
        </c:ser>
        <c:ser>
          <c:idx val="1"/>
          <c:order val="1"/>
          <c:tx>
            <c:strRef>
              <c:f>Frances!$A$5</c:f>
              <c:strCache>
                <c:ptCount val="1"/>
                <c:pt idx="0">
                  <c:v>Second dose</c:v>
                </c:pt>
              </c:strCache>
            </c:strRef>
          </c:tx>
          <c:spPr>
            <a:solidFill>
              <a:schemeClr val="accent2"/>
            </a:solidFill>
            <a:ln>
              <a:noFill/>
            </a:ln>
            <a:effectLst/>
          </c:spPr>
          <c:invertIfNegative val="0"/>
          <c:cat>
            <c:strRef>
              <c:f>Frances!$B$3:$N$3</c:f>
              <c:strCache>
                <c:ptCount val="13"/>
                <c:pt idx="0">
                  <c:v>18-24</c:v>
                </c:pt>
                <c:pt idx="1">
                  <c:v>25-29</c:v>
                </c:pt>
                <c:pt idx="2">
                  <c:v>30-34</c:v>
                </c:pt>
                <c:pt idx="3">
                  <c:v>35-39</c:v>
                </c:pt>
                <c:pt idx="4">
                  <c:v>40-44</c:v>
                </c:pt>
                <c:pt idx="5">
                  <c:v>45-49</c:v>
                </c:pt>
                <c:pt idx="6">
                  <c:v>50-54</c:v>
                </c:pt>
                <c:pt idx="7">
                  <c:v>55-59</c:v>
                </c:pt>
                <c:pt idx="8">
                  <c:v>60-64</c:v>
                </c:pt>
                <c:pt idx="9">
                  <c:v>65-69</c:v>
                </c:pt>
                <c:pt idx="10">
                  <c:v>70-74</c:v>
                </c:pt>
                <c:pt idx="11">
                  <c:v>75-79</c:v>
                </c:pt>
                <c:pt idx="12">
                  <c:v>80+</c:v>
                </c:pt>
              </c:strCache>
            </c:strRef>
          </c:cat>
          <c:val>
            <c:numRef>
              <c:f>Frances!$B$5:$N$5</c:f>
              <c:numCache>
                <c:formatCode>0%</c:formatCode>
                <c:ptCount val="13"/>
                <c:pt idx="0">
                  <c:v>0.19113302668237081</c:v>
                </c:pt>
                <c:pt idx="1">
                  <c:v>0.25450168608534363</c:v>
                </c:pt>
                <c:pt idx="2">
                  <c:v>0.34502753972343153</c:v>
                </c:pt>
                <c:pt idx="3">
                  <c:v>0.4777865687176221</c:v>
                </c:pt>
                <c:pt idx="4">
                  <c:v>0.70744929336844453</c:v>
                </c:pt>
                <c:pt idx="5">
                  <c:v>0.76619511428457632</c:v>
                </c:pt>
                <c:pt idx="6">
                  <c:v>0.88176183972149691</c:v>
                </c:pt>
                <c:pt idx="7">
                  <c:v>0.94034246241334307</c:v>
                </c:pt>
                <c:pt idx="8">
                  <c:v>0.96793660332247689</c:v>
                </c:pt>
                <c:pt idx="9">
                  <c:v>0.93408361163354481</c:v>
                </c:pt>
                <c:pt idx="10">
                  <c:v>0.96198214962908268</c:v>
                </c:pt>
                <c:pt idx="11">
                  <c:v>1.0079930498803</c:v>
                </c:pt>
                <c:pt idx="12">
                  <c:v>0.91697603494439828</c:v>
                </c:pt>
              </c:numCache>
            </c:numRef>
          </c:val>
          <c:extLst>
            <c:ext xmlns:c16="http://schemas.microsoft.com/office/drawing/2014/chart" uri="{C3380CC4-5D6E-409C-BE32-E72D297353CC}">
              <c16:uniqueId val="{00000001-E031-4EF9-B40B-3427FED20CB5}"/>
            </c:ext>
          </c:extLst>
        </c:ser>
        <c:dLbls>
          <c:showLegendKey val="0"/>
          <c:showVal val="0"/>
          <c:showCatName val="0"/>
          <c:showSerName val="0"/>
          <c:showPercent val="0"/>
          <c:showBubbleSize val="0"/>
        </c:dLbls>
        <c:gapWidth val="156"/>
        <c:overlap val="-40"/>
        <c:axId val="1185308823"/>
        <c:axId val="1119905671"/>
      </c:barChart>
      <c:catAx>
        <c:axId val="1185308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905671"/>
        <c:crosses val="autoZero"/>
        <c:auto val="1"/>
        <c:lblAlgn val="ctr"/>
        <c:lblOffset val="100"/>
        <c:noMultiLvlLbl val="0"/>
      </c:catAx>
      <c:valAx>
        <c:axId val="111990567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5308823"/>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Table!$K$5</c:f>
              <c:strCache>
                <c:ptCount val="1"/>
                <c:pt idx="0">
                  <c:v>&lt;1</c:v>
                </c:pt>
              </c:strCache>
            </c:strRef>
          </c:tx>
          <c:spPr>
            <a:ln w="28575" cap="rnd">
              <a:solidFill>
                <a:schemeClr val="accent1"/>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Table!$K$14:$K$34</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0-8BD8-491A-ACD7-85AC2D37FEB6}"/>
            </c:ext>
          </c:extLst>
        </c:ser>
        <c:ser>
          <c:idx val="1"/>
          <c:order val="1"/>
          <c:tx>
            <c:strRef>
              <c:f>Table!$L$5</c:f>
              <c:strCache>
                <c:ptCount val="1"/>
                <c:pt idx="0">
                  <c:v>1-14</c:v>
                </c:pt>
              </c:strCache>
            </c:strRef>
          </c:tx>
          <c:spPr>
            <a:ln w="28575" cap="rnd">
              <a:solidFill>
                <a:schemeClr val="accent2"/>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Table!$L$14:$L$34</c:f>
              <c:numCache>
                <c:formatCode>General</c:formatCode>
                <c:ptCount val="21"/>
                <c:pt idx="0">
                  <c:v>9.9276808163254009E-3</c:v>
                </c:pt>
                <c:pt idx="1">
                  <c:v>0</c:v>
                </c:pt>
                <c:pt idx="2">
                  <c:v>0</c:v>
                </c:pt>
                <c:pt idx="3">
                  <c:v>9.9276808163254009E-3</c:v>
                </c:pt>
                <c:pt idx="4">
                  <c:v>9.9276808163254009E-3</c:v>
                </c:pt>
                <c:pt idx="5">
                  <c:v>0</c:v>
                </c:pt>
                <c:pt idx="6">
                  <c:v>0</c:v>
                </c:pt>
                <c:pt idx="7">
                  <c:v>0</c:v>
                </c:pt>
                <c:pt idx="8">
                  <c:v>0</c:v>
                </c:pt>
                <c:pt idx="9">
                  <c:v>0</c:v>
                </c:pt>
                <c:pt idx="10">
                  <c:v>0</c:v>
                </c:pt>
                <c:pt idx="11">
                  <c:v>0</c:v>
                </c:pt>
                <c:pt idx="12">
                  <c:v>0</c:v>
                </c:pt>
                <c:pt idx="13">
                  <c:v>0</c:v>
                </c:pt>
                <c:pt idx="14">
                  <c:v>0</c:v>
                </c:pt>
                <c:pt idx="15">
                  <c:v>0</c:v>
                </c:pt>
                <c:pt idx="16">
                  <c:v>9.9276808163254009E-3</c:v>
                </c:pt>
                <c:pt idx="17">
                  <c:v>0</c:v>
                </c:pt>
                <c:pt idx="18">
                  <c:v>0</c:v>
                </c:pt>
                <c:pt idx="19">
                  <c:v>0</c:v>
                </c:pt>
                <c:pt idx="20">
                  <c:v>0</c:v>
                </c:pt>
              </c:numCache>
            </c:numRef>
          </c:val>
          <c:smooth val="0"/>
          <c:extLst>
            <c:ext xmlns:c16="http://schemas.microsoft.com/office/drawing/2014/chart" uri="{C3380CC4-5D6E-409C-BE32-E72D297353CC}">
              <c16:uniqueId val="{00000001-8BD8-491A-ACD7-85AC2D37FEB6}"/>
            </c:ext>
          </c:extLst>
        </c:ser>
        <c:ser>
          <c:idx val="2"/>
          <c:order val="2"/>
          <c:tx>
            <c:strRef>
              <c:f>Table!$M$5</c:f>
              <c:strCache>
                <c:ptCount val="1"/>
                <c:pt idx="0">
                  <c:v>15-44</c:v>
                </c:pt>
              </c:strCache>
            </c:strRef>
          </c:tx>
          <c:spPr>
            <a:ln w="28575" cap="rnd">
              <a:solidFill>
                <a:schemeClr val="accent3"/>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Table!$M$14:$M$34</c:f>
              <c:numCache>
                <c:formatCode>General</c:formatCode>
                <c:ptCount val="21"/>
                <c:pt idx="0">
                  <c:v>0.21810862432659001</c:v>
                </c:pt>
                <c:pt idx="1">
                  <c:v>0.18695024942279101</c:v>
                </c:pt>
                <c:pt idx="2">
                  <c:v>9.3475124711395602E-2</c:v>
                </c:pt>
                <c:pt idx="3">
                  <c:v>6.2316749807597001E-2</c:v>
                </c:pt>
                <c:pt idx="4">
                  <c:v>3.5609571318626902E-2</c:v>
                </c:pt>
                <c:pt idx="5">
                  <c:v>4.8963160563112E-2</c:v>
                </c:pt>
                <c:pt idx="6">
                  <c:v>6.6767946222425406E-2</c:v>
                </c:pt>
                <c:pt idx="7">
                  <c:v>3.11583749037985E-2</c:v>
                </c:pt>
                <c:pt idx="8">
                  <c:v>2.6707178488970199E-2</c:v>
                </c:pt>
                <c:pt idx="9">
                  <c:v>1.33535892444851E-2</c:v>
                </c:pt>
                <c:pt idx="10">
                  <c:v>8.9023928296567204E-3</c:v>
                </c:pt>
                <c:pt idx="11">
                  <c:v>2.2255982074141801E-2</c:v>
                </c:pt>
                <c:pt idx="12">
                  <c:v>2.2255982074141801E-2</c:v>
                </c:pt>
                <c:pt idx="13">
                  <c:v>1.33535892444851E-2</c:v>
                </c:pt>
                <c:pt idx="14">
                  <c:v>2.2255982074141801E-2</c:v>
                </c:pt>
                <c:pt idx="15">
                  <c:v>1.33535892444851E-2</c:v>
                </c:pt>
                <c:pt idx="16">
                  <c:v>1.7804785659313399E-2</c:v>
                </c:pt>
                <c:pt idx="17">
                  <c:v>8.9023928296567204E-3</c:v>
                </c:pt>
                <c:pt idx="18">
                  <c:v>2.6707178488970199E-2</c:v>
                </c:pt>
                <c:pt idx="19">
                  <c:v>4.0060767733455203E-2</c:v>
                </c:pt>
                <c:pt idx="20">
                  <c:v>5.3414356977940301E-2</c:v>
                </c:pt>
              </c:numCache>
            </c:numRef>
          </c:val>
          <c:smooth val="0"/>
          <c:extLst>
            <c:ext xmlns:c16="http://schemas.microsoft.com/office/drawing/2014/chart" uri="{C3380CC4-5D6E-409C-BE32-E72D297353CC}">
              <c16:uniqueId val="{00000002-8BD8-491A-ACD7-85AC2D37FEB6}"/>
            </c:ext>
          </c:extLst>
        </c:ser>
        <c:ser>
          <c:idx val="3"/>
          <c:order val="3"/>
          <c:tx>
            <c:strRef>
              <c:f>Table!$N$5</c:f>
              <c:strCache>
                <c:ptCount val="1"/>
                <c:pt idx="0">
                  <c:v>45-64</c:v>
                </c:pt>
              </c:strCache>
            </c:strRef>
          </c:tx>
          <c:spPr>
            <a:ln w="28575" cap="rnd">
              <a:solidFill>
                <a:schemeClr val="accent4"/>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Table!$N$14:$N$34</c:f>
              <c:numCache>
                <c:formatCode>General</c:formatCode>
                <c:ptCount val="21"/>
                <c:pt idx="0">
                  <c:v>3.0586170167798601</c:v>
                </c:pt>
                <c:pt idx="1">
                  <c:v>2.1528463122399</c:v>
                </c:pt>
                <c:pt idx="2">
                  <c:v>1.6277618458399301</c:v>
                </c:pt>
                <c:pt idx="3">
                  <c:v>1.2930204985099401</c:v>
                </c:pt>
                <c:pt idx="4">
                  <c:v>0.93202492785995805</c:v>
                </c:pt>
                <c:pt idx="5">
                  <c:v>0.65635558299996999</c:v>
                </c:pt>
                <c:pt idx="6">
                  <c:v>0.49226668724997802</c:v>
                </c:pt>
                <c:pt idx="7">
                  <c:v>0.301923568179986</c:v>
                </c:pt>
                <c:pt idx="8">
                  <c:v>0.25597867736998797</c:v>
                </c:pt>
                <c:pt idx="9">
                  <c:v>0.20347023072999099</c:v>
                </c:pt>
                <c:pt idx="10">
                  <c:v>0.13127111659999399</c:v>
                </c:pt>
                <c:pt idx="11">
                  <c:v>0.196906674899991</c:v>
                </c:pt>
                <c:pt idx="12">
                  <c:v>0.210033786559991</c:v>
                </c:pt>
                <c:pt idx="13">
                  <c:v>0.12470756076999399</c:v>
                </c:pt>
                <c:pt idx="14">
                  <c:v>0.164088895749993</c:v>
                </c:pt>
                <c:pt idx="15">
                  <c:v>3.9381334979998198E-2</c:v>
                </c:pt>
                <c:pt idx="16">
                  <c:v>0.12470756076999399</c:v>
                </c:pt>
                <c:pt idx="17">
                  <c:v>0.12470756076999399</c:v>
                </c:pt>
                <c:pt idx="18">
                  <c:v>0.19034311906999099</c:v>
                </c:pt>
                <c:pt idx="19">
                  <c:v>0.164088895749993</c:v>
                </c:pt>
                <c:pt idx="20">
                  <c:v>0.25597867736998797</c:v>
                </c:pt>
              </c:numCache>
            </c:numRef>
          </c:val>
          <c:smooth val="0"/>
          <c:extLst>
            <c:ext xmlns:c16="http://schemas.microsoft.com/office/drawing/2014/chart" uri="{C3380CC4-5D6E-409C-BE32-E72D297353CC}">
              <c16:uniqueId val="{00000003-8BD8-491A-ACD7-85AC2D37FEB6}"/>
            </c:ext>
          </c:extLst>
        </c:ser>
        <c:ser>
          <c:idx val="4"/>
          <c:order val="4"/>
          <c:tx>
            <c:strRef>
              <c:f>Table!$O$5</c:f>
              <c:strCache>
                <c:ptCount val="1"/>
                <c:pt idx="0">
                  <c:v>65-74</c:v>
                </c:pt>
              </c:strCache>
            </c:strRef>
          </c:tx>
          <c:spPr>
            <a:ln w="28575" cap="rnd">
              <a:solidFill>
                <a:schemeClr val="accent5"/>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Table!$O$14:$O$34</c:f>
              <c:numCache>
                <c:formatCode>General</c:formatCode>
                <c:ptCount val="21"/>
                <c:pt idx="0">
                  <c:v>10.5263264266035</c:v>
                </c:pt>
                <c:pt idx="1">
                  <c:v>7.0905334809601497</c:v>
                </c:pt>
                <c:pt idx="2">
                  <c:v>4.9684260733568699</c:v>
                </c:pt>
                <c:pt idx="3">
                  <c:v>3.6378984130341898</c:v>
                </c:pt>
                <c:pt idx="4">
                  <c:v>2.0715810407555799</c:v>
                </c:pt>
                <c:pt idx="5">
                  <c:v>1.54947524999604</c:v>
                </c:pt>
                <c:pt idx="6">
                  <c:v>0.94315884782367798</c:v>
                </c:pt>
                <c:pt idx="7">
                  <c:v>0.57263215760723296</c:v>
                </c:pt>
                <c:pt idx="8">
                  <c:v>0.67368489130262699</c:v>
                </c:pt>
                <c:pt idx="9">
                  <c:v>0.656842769020061</c:v>
                </c:pt>
                <c:pt idx="10">
                  <c:v>0.47157942391183899</c:v>
                </c:pt>
                <c:pt idx="11">
                  <c:v>0.43789517934670802</c:v>
                </c:pt>
                <c:pt idx="12">
                  <c:v>0.522105790759536</c:v>
                </c:pt>
                <c:pt idx="13">
                  <c:v>0.47157942391183899</c:v>
                </c:pt>
                <c:pt idx="14">
                  <c:v>0.40421093478157599</c:v>
                </c:pt>
                <c:pt idx="15">
                  <c:v>0.202105467390788</c:v>
                </c:pt>
                <c:pt idx="16">
                  <c:v>0.25263183423848501</c:v>
                </c:pt>
                <c:pt idx="17">
                  <c:v>0.40421093478157599</c:v>
                </c:pt>
                <c:pt idx="18">
                  <c:v>0.30315820108618202</c:v>
                </c:pt>
                <c:pt idx="19">
                  <c:v>0.30315820108618202</c:v>
                </c:pt>
                <c:pt idx="20">
                  <c:v>0.42105305706414198</c:v>
                </c:pt>
              </c:numCache>
            </c:numRef>
          </c:val>
          <c:smooth val="0"/>
          <c:extLst>
            <c:ext xmlns:c16="http://schemas.microsoft.com/office/drawing/2014/chart" uri="{C3380CC4-5D6E-409C-BE32-E72D297353CC}">
              <c16:uniqueId val="{00000004-8BD8-491A-ACD7-85AC2D37FEB6}"/>
            </c:ext>
          </c:extLst>
        </c:ser>
        <c:ser>
          <c:idx val="5"/>
          <c:order val="5"/>
          <c:tx>
            <c:strRef>
              <c:f>Table!$P$5</c:f>
              <c:strCache>
                <c:ptCount val="1"/>
                <c:pt idx="0">
                  <c:v>75-84</c:v>
                </c:pt>
              </c:strCache>
            </c:strRef>
          </c:tx>
          <c:spPr>
            <a:ln w="28575" cap="rnd">
              <a:solidFill>
                <a:schemeClr val="accent6"/>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Table!$P$14:$P$34</c:f>
              <c:numCache>
                <c:formatCode>General</c:formatCode>
                <c:ptCount val="21"/>
                <c:pt idx="0">
                  <c:v>26.9935696368767</c:v>
                </c:pt>
                <c:pt idx="1">
                  <c:v>17.819647927124599</c:v>
                </c:pt>
                <c:pt idx="2">
                  <c:v>12.7878908681393</c:v>
                </c:pt>
                <c:pt idx="3">
                  <c:v>8.1453304877496198</c:v>
                </c:pt>
                <c:pt idx="4">
                  <c:v>5.5321527886080997</c:v>
                </c:pt>
                <c:pt idx="5">
                  <c:v>3.6695686839008501</c:v>
                </c:pt>
                <c:pt idx="6">
                  <c:v>2.6409774618983399</c:v>
                </c:pt>
                <c:pt idx="7">
                  <c:v>2.2517807833028001</c:v>
                </c:pt>
                <c:pt idx="8">
                  <c:v>1.7791848164367801</c:v>
                </c:pt>
                <c:pt idx="9">
                  <c:v>1.30658884957076</c:v>
                </c:pt>
                <c:pt idx="10">
                  <c:v>0.97299169648886197</c:v>
                </c:pt>
                <c:pt idx="11">
                  <c:v>0.94519193373203703</c:v>
                </c:pt>
                <c:pt idx="12">
                  <c:v>0.97299169648886197</c:v>
                </c:pt>
                <c:pt idx="13">
                  <c:v>0.61159478065014194</c:v>
                </c:pt>
                <c:pt idx="14">
                  <c:v>0.55599525513649295</c:v>
                </c:pt>
                <c:pt idx="15">
                  <c:v>0.47259596686601901</c:v>
                </c:pt>
                <c:pt idx="16">
                  <c:v>0.61159478065014194</c:v>
                </c:pt>
                <c:pt idx="17">
                  <c:v>0.86179264546156398</c:v>
                </c:pt>
                <c:pt idx="18">
                  <c:v>0.61159478065014194</c:v>
                </c:pt>
                <c:pt idx="19">
                  <c:v>0.75059359443426499</c:v>
                </c:pt>
                <c:pt idx="20">
                  <c:v>1.50118718886853</c:v>
                </c:pt>
              </c:numCache>
            </c:numRef>
          </c:val>
          <c:smooth val="0"/>
          <c:extLst>
            <c:ext xmlns:c16="http://schemas.microsoft.com/office/drawing/2014/chart" uri="{C3380CC4-5D6E-409C-BE32-E72D297353CC}">
              <c16:uniqueId val="{00000005-8BD8-491A-ACD7-85AC2D37FEB6}"/>
            </c:ext>
          </c:extLst>
        </c:ser>
        <c:ser>
          <c:idx val="6"/>
          <c:order val="6"/>
          <c:tx>
            <c:strRef>
              <c:f>Table!$Q$5</c:f>
              <c:strCache>
                <c:ptCount val="1"/>
                <c:pt idx="0">
                  <c:v>85+</c:v>
                </c:pt>
              </c:strCache>
            </c:strRef>
          </c:tx>
          <c:spPr>
            <a:ln w="28575" cap="rnd">
              <a:solidFill>
                <a:schemeClr val="accent1">
                  <a:lumMod val="60000"/>
                </a:schemeClr>
              </a:solidFill>
              <a:round/>
            </a:ln>
            <a:effectLst/>
          </c:spPr>
          <c:marker>
            <c:symbol val="none"/>
          </c:marker>
          <c:cat>
            <c:strRef>
              <c:f>Table!$J$14:$J$34</c:f>
              <c:strCache>
                <c:ptCount val="21"/>
                <c:pt idx="0">
                  <c:v>19 Feb 21</c:v>
                </c:pt>
                <c:pt idx="1">
                  <c:v>26 Feb 21</c:v>
                </c:pt>
                <c:pt idx="2">
                  <c:v>05 Mar 21</c:v>
                </c:pt>
                <c:pt idx="3">
                  <c:v>12 Mar 21</c:v>
                </c:pt>
                <c:pt idx="4">
                  <c:v>19 Mar 21</c:v>
                </c:pt>
                <c:pt idx="5">
                  <c:v>26 Mar 21</c:v>
                </c:pt>
                <c:pt idx="6">
                  <c:v>02-Apr-21</c:v>
                </c:pt>
                <c:pt idx="7">
                  <c:v>09-Apr-21</c:v>
                </c:pt>
                <c:pt idx="8">
                  <c:v>16-Apr-21</c:v>
                </c:pt>
                <c:pt idx="9">
                  <c:v>23-Apr-21</c:v>
                </c:pt>
                <c:pt idx="10">
                  <c:v>30-Apr-21</c:v>
                </c:pt>
                <c:pt idx="11">
                  <c:v>07-May-21</c:v>
                </c:pt>
                <c:pt idx="12">
                  <c:v>14-May-21</c:v>
                </c:pt>
                <c:pt idx="13">
                  <c:v>21-May-21</c:v>
                </c:pt>
                <c:pt idx="14">
                  <c:v>28-May-21</c:v>
                </c:pt>
                <c:pt idx="15">
                  <c:v>04-Jun-21</c:v>
                </c:pt>
                <c:pt idx="16">
                  <c:v>11-Jun-21</c:v>
                </c:pt>
                <c:pt idx="17">
                  <c:v>18-Jun-21</c:v>
                </c:pt>
                <c:pt idx="18">
                  <c:v>25-Jun-21</c:v>
                </c:pt>
                <c:pt idx="19">
                  <c:v>02-Jul-21</c:v>
                </c:pt>
                <c:pt idx="20">
                  <c:v>09-Jul-21</c:v>
                </c:pt>
              </c:strCache>
            </c:strRef>
          </c:cat>
          <c:val>
            <c:numRef>
              <c:f>Table!$Q$14:$Q$34</c:f>
              <c:numCache>
                <c:formatCode>General</c:formatCode>
                <c:ptCount val="21"/>
                <c:pt idx="0">
                  <c:v>91.397250657297405</c:v>
                </c:pt>
                <c:pt idx="1">
                  <c:v>62.844047534670501</c:v>
                </c:pt>
                <c:pt idx="2">
                  <c:v>39.758479052546697</c:v>
                </c:pt>
                <c:pt idx="3">
                  <c:v>26.663156580230801</c:v>
                </c:pt>
                <c:pt idx="4">
                  <c:v>18.5629571128189</c:v>
                </c:pt>
                <c:pt idx="5">
                  <c:v>14.917867352483601</c:v>
                </c:pt>
                <c:pt idx="6">
                  <c:v>8.1677011296403208</c:v>
                </c:pt>
                <c:pt idx="7">
                  <c:v>7.1551761962138301</c:v>
                </c:pt>
                <c:pt idx="8">
                  <c:v>5.8051429516451796</c:v>
                </c:pt>
                <c:pt idx="9">
                  <c:v>4.4551097070765397</c:v>
                </c:pt>
                <c:pt idx="10">
                  <c:v>2.8350698135941599</c:v>
                </c:pt>
                <c:pt idx="11">
                  <c:v>2.2950565157666998</c:v>
                </c:pt>
                <c:pt idx="12">
                  <c:v>3.24007978696475</c:v>
                </c:pt>
                <c:pt idx="13">
                  <c:v>2.3625581779951301</c:v>
                </c:pt>
                <c:pt idx="14">
                  <c:v>1.4175349067970799</c:v>
                </c:pt>
                <c:pt idx="15">
                  <c:v>0.94502327119805296</c:v>
                </c:pt>
                <c:pt idx="16">
                  <c:v>1.55253823125394</c:v>
                </c:pt>
                <c:pt idx="17">
                  <c:v>1.7550432179392399</c:v>
                </c:pt>
                <c:pt idx="18">
                  <c:v>1.6200398934823801</c:v>
                </c:pt>
                <c:pt idx="19">
                  <c:v>2.0250498668529699</c:v>
                </c:pt>
                <c:pt idx="20">
                  <c:v>3.5775880981069199</c:v>
                </c:pt>
              </c:numCache>
            </c:numRef>
          </c:val>
          <c:smooth val="0"/>
          <c:extLst>
            <c:ext xmlns:c16="http://schemas.microsoft.com/office/drawing/2014/chart" uri="{C3380CC4-5D6E-409C-BE32-E72D297353CC}">
              <c16:uniqueId val="{00000006-8BD8-491A-ACD7-85AC2D37FEB6}"/>
            </c:ext>
          </c:extLst>
        </c:ser>
        <c:dLbls>
          <c:showLegendKey val="0"/>
          <c:showVal val="0"/>
          <c:showCatName val="0"/>
          <c:showSerName val="0"/>
          <c:showPercent val="0"/>
          <c:showBubbleSize val="0"/>
        </c:dLbls>
        <c:smooth val="0"/>
        <c:axId val="696213496"/>
        <c:axId val="696213824"/>
      </c:lineChart>
      <c:catAx>
        <c:axId val="69621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824"/>
        <c:crosses val="autoZero"/>
        <c:auto val="1"/>
        <c:lblAlgn val="ctr"/>
        <c:lblOffset val="100"/>
        <c:noMultiLvlLbl val="0"/>
      </c:catAx>
      <c:valAx>
        <c:axId val="69621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213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55291-6450-40E3-B8F0-FDE5A706E303}" type="datetimeFigureOut">
              <a:rPr lang="en-GB" smtClean="0"/>
              <a:t>29/07/2021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AD57A-1EB9-4D8A-A9BC-E5BEF279E1A4}" type="slidenum">
              <a:rPr lang="en-GB" smtClean="0"/>
              <a:t>‹#›</a:t>
            </a:fld>
            <a:endParaRPr lang="en-GB"/>
          </a:p>
        </p:txBody>
      </p:sp>
    </p:spTree>
    <p:extLst>
      <p:ext uri="{BB962C8B-B14F-4D97-AF65-F5344CB8AC3E}">
        <p14:creationId xmlns:p14="http://schemas.microsoft.com/office/powerpoint/2010/main" val="2584407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BAD57A-1EB9-4D8A-A9BC-E5BEF279E1A4}" type="slidenum">
              <a:rPr lang="en-GB" smtClean="0"/>
              <a:t>1</a:t>
            </a:fld>
            <a:endParaRPr lang="en-GB"/>
          </a:p>
        </p:txBody>
      </p:sp>
    </p:spTree>
    <p:extLst>
      <p:ext uri="{BB962C8B-B14F-4D97-AF65-F5344CB8AC3E}">
        <p14:creationId xmlns:p14="http://schemas.microsoft.com/office/powerpoint/2010/main" val="24652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BAD57A-1EB9-4D8A-A9BC-E5BEF279E1A4}" type="slidenum">
              <a:rPr lang="en-GB" smtClean="0"/>
              <a:t>10</a:t>
            </a:fld>
            <a:endParaRPr lang="en-GB"/>
          </a:p>
        </p:txBody>
      </p:sp>
    </p:spTree>
    <p:extLst>
      <p:ext uri="{BB962C8B-B14F-4D97-AF65-F5344CB8AC3E}">
        <p14:creationId xmlns:p14="http://schemas.microsoft.com/office/powerpoint/2010/main" val="269064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11</a:t>
            </a:fld>
            <a:endParaRPr lang="en-GB"/>
          </a:p>
        </p:txBody>
      </p:sp>
    </p:spTree>
    <p:extLst>
      <p:ext uri="{BB962C8B-B14F-4D97-AF65-F5344CB8AC3E}">
        <p14:creationId xmlns:p14="http://schemas.microsoft.com/office/powerpoint/2010/main" val="397430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12</a:t>
            </a:fld>
            <a:endParaRPr lang="en-GB"/>
          </a:p>
        </p:txBody>
      </p:sp>
    </p:spTree>
    <p:extLst>
      <p:ext uri="{BB962C8B-B14F-4D97-AF65-F5344CB8AC3E}">
        <p14:creationId xmlns:p14="http://schemas.microsoft.com/office/powerpoint/2010/main" val="1590099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13</a:t>
            </a:fld>
            <a:endParaRPr lang="en-GB"/>
          </a:p>
        </p:txBody>
      </p:sp>
    </p:spTree>
    <p:extLst>
      <p:ext uri="{BB962C8B-B14F-4D97-AF65-F5344CB8AC3E}">
        <p14:creationId xmlns:p14="http://schemas.microsoft.com/office/powerpoint/2010/main" val="198506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14</a:t>
            </a:fld>
            <a:endParaRPr lang="en-GB"/>
          </a:p>
        </p:txBody>
      </p:sp>
    </p:spTree>
    <p:extLst>
      <p:ext uri="{BB962C8B-B14F-4D97-AF65-F5344CB8AC3E}">
        <p14:creationId xmlns:p14="http://schemas.microsoft.com/office/powerpoint/2010/main" val="351870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15</a:t>
            </a:fld>
            <a:endParaRPr lang="en-GB"/>
          </a:p>
        </p:txBody>
      </p:sp>
    </p:spTree>
    <p:extLst>
      <p:ext uri="{BB962C8B-B14F-4D97-AF65-F5344CB8AC3E}">
        <p14:creationId xmlns:p14="http://schemas.microsoft.com/office/powerpoint/2010/main" val="1515340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16</a:t>
            </a:fld>
            <a:endParaRPr lang="en-GB"/>
          </a:p>
        </p:txBody>
      </p:sp>
    </p:spTree>
    <p:extLst>
      <p:ext uri="{BB962C8B-B14F-4D97-AF65-F5344CB8AC3E}">
        <p14:creationId xmlns:p14="http://schemas.microsoft.com/office/powerpoint/2010/main" val="394243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17</a:t>
            </a:fld>
            <a:endParaRPr lang="en-GB"/>
          </a:p>
        </p:txBody>
      </p:sp>
    </p:spTree>
    <p:extLst>
      <p:ext uri="{BB962C8B-B14F-4D97-AF65-F5344CB8AC3E}">
        <p14:creationId xmlns:p14="http://schemas.microsoft.com/office/powerpoint/2010/main" val="379012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18</a:t>
            </a:fld>
            <a:endParaRPr lang="en-GB"/>
          </a:p>
        </p:txBody>
      </p:sp>
    </p:spTree>
    <p:extLst>
      <p:ext uri="{BB962C8B-B14F-4D97-AF65-F5344CB8AC3E}">
        <p14:creationId xmlns:p14="http://schemas.microsoft.com/office/powerpoint/2010/main" val="204405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19</a:t>
            </a:fld>
            <a:endParaRPr lang="en-GB"/>
          </a:p>
        </p:txBody>
      </p:sp>
    </p:spTree>
    <p:extLst>
      <p:ext uri="{BB962C8B-B14F-4D97-AF65-F5344CB8AC3E}">
        <p14:creationId xmlns:p14="http://schemas.microsoft.com/office/powerpoint/2010/main" val="159541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a:t>
            </a:fld>
            <a:endParaRPr lang="en-GB"/>
          </a:p>
        </p:txBody>
      </p:sp>
    </p:spTree>
    <p:extLst>
      <p:ext uri="{BB962C8B-B14F-4D97-AF65-F5344CB8AC3E}">
        <p14:creationId xmlns:p14="http://schemas.microsoft.com/office/powerpoint/2010/main" val="148310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20</a:t>
            </a:fld>
            <a:endParaRPr lang="en-GB"/>
          </a:p>
        </p:txBody>
      </p:sp>
    </p:spTree>
    <p:extLst>
      <p:ext uri="{BB962C8B-B14F-4D97-AF65-F5344CB8AC3E}">
        <p14:creationId xmlns:p14="http://schemas.microsoft.com/office/powerpoint/2010/main" val="1768860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21</a:t>
            </a:fld>
            <a:endParaRPr lang="en-GB"/>
          </a:p>
        </p:txBody>
      </p:sp>
    </p:spTree>
    <p:extLst>
      <p:ext uri="{BB962C8B-B14F-4D97-AF65-F5344CB8AC3E}">
        <p14:creationId xmlns:p14="http://schemas.microsoft.com/office/powerpoint/2010/main" val="1721041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22</a:t>
            </a:fld>
            <a:endParaRPr lang="en-GB"/>
          </a:p>
        </p:txBody>
      </p:sp>
    </p:spTree>
    <p:extLst>
      <p:ext uri="{BB962C8B-B14F-4D97-AF65-F5344CB8AC3E}">
        <p14:creationId xmlns:p14="http://schemas.microsoft.com/office/powerpoint/2010/main" val="872502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23</a:t>
            </a:fld>
            <a:endParaRPr lang="en-GB"/>
          </a:p>
        </p:txBody>
      </p:sp>
    </p:spTree>
    <p:extLst>
      <p:ext uri="{BB962C8B-B14F-4D97-AF65-F5344CB8AC3E}">
        <p14:creationId xmlns:p14="http://schemas.microsoft.com/office/powerpoint/2010/main" val="4241620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24</a:t>
            </a:fld>
            <a:endParaRPr lang="en-GB"/>
          </a:p>
        </p:txBody>
      </p:sp>
    </p:spTree>
    <p:extLst>
      <p:ext uri="{BB962C8B-B14F-4D97-AF65-F5344CB8AC3E}">
        <p14:creationId xmlns:p14="http://schemas.microsoft.com/office/powerpoint/2010/main" val="4124419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25</a:t>
            </a:fld>
            <a:endParaRPr lang="en-GB"/>
          </a:p>
        </p:txBody>
      </p:sp>
    </p:spTree>
    <p:extLst>
      <p:ext uri="{BB962C8B-B14F-4D97-AF65-F5344CB8AC3E}">
        <p14:creationId xmlns:p14="http://schemas.microsoft.com/office/powerpoint/2010/main" val="1577295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26</a:t>
            </a:fld>
            <a:endParaRPr lang="en-GB"/>
          </a:p>
        </p:txBody>
      </p:sp>
    </p:spTree>
    <p:extLst>
      <p:ext uri="{BB962C8B-B14F-4D97-AF65-F5344CB8AC3E}">
        <p14:creationId xmlns:p14="http://schemas.microsoft.com/office/powerpoint/2010/main" val="3734423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27</a:t>
            </a:fld>
            <a:endParaRPr lang="en-GB"/>
          </a:p>
        </p:txBody>
      </p:sp>
    </p:spTree>
    <p:extLst>
      <p:ext uri="{BB962C8B-B14F-4D97-AF65-F5344CB8AC3E}">
        <p14:creationId xmlns:p14="http://schemas.microsoft.com/office/powerpoint/2010/main" val="18476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3</a:t>
            </a:fld>
            <a:endParaRPr lang="en-GB"/>
          </a:p>
        </p:txBody>
      </p:sp>
    </p:spTree>
    <p:extLst>
      <p:ext uri="{BB962C8B-B14F-4D97-AF65-F5344CB8AC3E}">
        <p14:creationId xmlns:p14="http://schemas.microsoft.com/office/powerpoint/2010/main" val="1058305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4</a:t>
            </a:fld>
            <a:endParaRPr lang="en-GB"/>
          </a:p>
        </p:txBody>
      </p:sp>
    </p:spTree>
    <p:extLst>
      <p:ext uri="{BB962C8B-B14F-4D97-AF65-F5344CB8AC3E}">
        <p14:creationId xmlns:p14="http://schemas.microsoft.com/office/powerpoint/2010/main" val="368598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5</a:t>
            </a:fld>
            <a:endParaRPr lang="en-GB"/>
          </a:p>
        </p:txBody>
      </p:sp>
    </p:spTree>
    <p:extLst>
      <p:ext uri="{BB962C8B-B14F-4D97-AF65-F5344CB8AC3E}">
        <p14:creationId xmlns:p14="http://schemas.microsoft.com/office/powerpoint/2010/main" val="117564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6</a:t>
            </a:fld>
            <a:endParaRPr lang="en-GB"/>
          </a:p>
        </p:txBody>
      </p:sp>
    </p:spTree>
    <p:extLst>
      <p:ext uri="{BB962C8B-B14F-4D97-AF65-F5344CB8AC3E}">
        <p14:creationId xmlns:p14="http://schemas.microsoft.com/office/powerpoint/2010/main" val="135666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7</a:t>
            </a:fld>
            <a:endParaRPr lang="en-GB"/>
          </a:p>
        </p:txBody>
      </p:sp>
    </p:spTree>
    <p:extLst>
      <p:ext uri="{BB962C8B-B14F-4D97-AF65-F5344CB8AC3E}">
        <p14:creationId xmlns:p14="http://schemas.microsoft.com/office/powerpoint/2010/main" val="258578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8</a:t>
            </a:fld>
            <a:endParaRPr lang="en-GB"/>
          </a:p>
        </p:txBody>
      </p:sp>
    </p:spTree>
    <p:extLst>
      <p:ext uri="{BB962C8B-B14F-4D97-AF65-F5344CB8AC3E}">
        <p14:creationId xmlns:p14="http://schemas.microsoft.com/office/powerpoint/2010/main" val="167284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C8BAD57A-1EB9-4D8A-A9BC-E5BEF279E1A4}" type="slidenum">
              <a:rPr lang="en-GB" smtClean="0"/>
              <a:t>9</a:t>
            </a:fld>
            <a:endParaRPr lang="en-GB"/>
          </a:p>
        </p:txBody>
      </p:sp>
    </p:spTree>
    <p:extLst>
      <p:ext uri="{BB962C8B-B14F-4D97-AF65-F5344CB8AC3E}">
        <p14:creationId xmlns:p14="http://schemas.microsoft.com/office/powerpoint/2010/main" val="266539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8140-E7F4-4B0C-AAD9-E143389F8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74236BF-1187-4E31-89B4-BEEDDFDA5C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630995-270B-44DD-82F3-41313F88F826}"/>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5" name="Footer Placeholder 4">
            <a:extLst>
              <a:ext uri="{FF2B5EF4-FFF2-40B4-BE49-F238E27FC236}">
                <a16:creationId xmlns:a16="http://schemas.microsoft.com/office/drawing/2014/main" id="{39424B13-2BEF-4038-8522-756CA1963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F4229-44C7-4EB0-BD7D-FD4557BE4F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9960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00F2-FE8E-461F-97A1-3956A89BCA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77F1D9-37D5-418B-A795-C259D723E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72B43-72E1-4465-9F42-0C9D8FF427DD}"/>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5" name="Footer Placeholder 4">
            <a:extLst>
              <a:ext uri="{FF2B5EF4-FFF2-40B4-BE49-F238E27FC236}">
                <a16:creationId xmlns:a16="http://schemas.microsoft.com/office/drawing/2014/main" id="{C1DD43C3-9D97-44F6-AE2A-E001ACAE7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E918BC-92A6-4D48-93B6-54B8D434ADA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89698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58075-E81D-41DB-BABE-325A585AE5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BB5EA1-9AC4-48E1-8128-E123BC35C4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5A12F3-24B3-4E71-8D16-5861CE5B5839}"/>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5" name="Footer Placeholder 4">
            <a:extLst>
              <a:ext uri="{FF2B5EF4-FFF2-40B4-BE49-F238E27FC236}">
                <a16:creationId xmlns:a16="http://schemas.microsoft.com/office/drawing/2014/main" id="{B7F2A480-0583-4117-BD49-9147F7B04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B2857-B62D-4274-AF58-55C528EDAC3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36228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720B5B47-3CF9-9543-849A-170F8D3A42D1}" type="datetime3">
              <a:rPr lang="en-GB" smtClean="0"/>
              <a:t>29 July, 2021</a:t>
            </a:fld>
            <a:endParaRPr lang="en-US"/>
          </a:p>
        </p:txBody>
      </p:sp>
    </p:spTree>
    <p:extLst>
      <p:ext uri="{BB962C8B-B14F-4D97-AF65-F5344CB8AC3E}">
        <p14:creationId xmlns:p14="http://schemas.microsoft.com/office/powerpoint/2010/main" val="224463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8"/>
            <a:ext cx="724887" cy="185301"/>
          </a:xfrm>
          <a:prstGeom prst="rect">
            <a:avLst/>
          </a:prstGeom>
        </p:spPr>
      </p:pic>
      <p:sp>
        <p:nvSpPr>
          <p:cNvPr id="9"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E872B90C-1F9A-2342-AE32-F7306AED6DDC}" type="datetime3">
              <a:rPr lang="en-GB" smtClean="0"/>
              <a:t>29 July, 2021</a:t>
            </a:fld>
            <a:endParaRPr lang="en-US"/>
          </a:p>
        </p:txBody>
      </p:sp>
    </p:spTree>
    <p:extLst>
      <p:ext uri="{BB962C8B-B14F-4D97-AF65-F5344CB8AC3E}">
        <p14:creationId xmlns:p14="http://schemas.microsoft.com/office/powerpoint/2010/main" val="183566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149724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F64BB13B-7A7E-DE4C-A2BD-1E91A116B696}" type="datetime3">
              <a:rPr lang="en-GB" smtClean="0"/>
              <a:t>29 July, 2021</a:t>
            </a:fld>
            <a:endParaRPr lang="en-US"/>
          </a:p>
        </p:txBody>
      </p:sp>
    </p:spTree>
    <p:extLst>
      <p:ext uri="{BB962C8B-B14F-4D97-AF65-F5344CB8AC3E}">
        <p14:creationId xmlns:p14="http://schemas.microsoft.com/office/powerpoint/2010/main" val="320680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80" y="1607297"/>
            <a:ext cx="765521" cy="144000"/>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4269046F-C088-4549-BFC8-FFDEDAB9BF01}" type="datetime3">
              <a:rPr lang="en-GB" smtClean="0"/>
              <a:t>29 July, 2021</a:t>
            </a:fld>
            <a:endParaRPr lang="en-US"/>
          </a:p>
        </p:txBody>
      </p:sp>
    </p:spTree>
    <p:extLst>
      <p:ext uri="{BB962C8B-B14F-4D97-AF65-F5344CB8AC3E}">
        <p14:creationId xmlns:p14="http://schemas.microsoft.com/office/powerpoint/2010/main" val="172713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p:txBody>
      </p:sp>
      <p:sp>
        <p:nvSpPr>
          <p:cNvPr id="4" name="Title 3"/>
          <p:cNvSpPr>
            <a:spLocks noGrp="1"/>
          </p:cNvSpPr>
          <p:nvPr>
            <p:ph type="title"/>
          </p:nvPr>
        </p:nvSpPr>
        <p:spPr>
          <a:xfrm>
            <a:off x="517392" y="341821"/>
            <a:ext cx="7195469" cy="1661993"/>
          </a:xfrm>
        </p:spPr>
        <p:txBody>
          <a:bodyPr/>
          <a:lstStyle/>
          <a:p>
            <a:r>
              <a:rPr lang="en-GB"/>
              <a:t>Click to edit Master title style</a:t>
            </a:r>
          </a:p>
        </p:txBody>
      </p:sp>
      <p:cxnSp>
        <p:nvCxnSpPr>
          <p:cNvPr id="7" name="Straight Connector 6"/>
          <p:cNvCxnSpPr/>
          <p:nvPr userDrawn="1"/>
        </p:nvCxnSpPr>
        <p:spPr>
          <a:xfrm>
            <a:off x="10245021" y="1541817"/>
            <a:ext cx="194698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6379" y="1607297"/>
            <a:ext cx="1176000" cy="187395"/>
          </a:xfrm>
          <a:prstGeom prst="rect">
            <a:avLst/>
          </a:prstGeom>
        </p:spPr>
      </p:pic>
      <p:sp>
        <p:nvSpPr>
          <p:cNvPr id="10"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15DE1E4C-A7D4-5A4A-A2E2-4D937AB3C1C8}" type="datetime3">
              <a:rPr lang="en-GB" smtClean="0"/>
              <a:t>29 July, 2021</a:t>
            </a:fld>
            <a:endParaRPr lang="en-US"/>
          </a:p>
        </p:txBody>
      </p:sp>
    </p:spTree>
    <p:extLst>
      <p:ext uri="{BB962C8B-B14F-4D97-AF65-F5344CB8AC3E}">
        <p14:creationId xmlns:p14="http://schemas.microsoft.com/office/powerpoint/2010/main" val="199087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4F3E-EF89-413B-888C-36F6980A69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889581-4202-48B1-BF33-60333EB7FC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AE2070-369D-4867-A15D-87FF6EAF852C}"/>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5" name="Footer Placeholder 4">
            <a:extLst>
              <a:ext uri="{FF2B5EF4-FFF2-40B4-BE49-F238E27FC236}">
                <a16:creationId xmlns:a16="http://schemas.microsoft.com/office/drawing/2014/main" id="{5EB81F9C-C590-4E4B-A76F-1A72E4F93C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5ECE-1372-4908-8450-0BADE91949B0}"/>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093398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22B1F-C646-4DB0-8708-43AA5AF9A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16E414-4F61-4D2C-A5FE-DE7AAFE43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4F4F7-1931-47B4-B23E-D7F1830B2D7F}"/>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5" name="Footer Placeholder 4">
            <a:extLst>
              <a:ext uri="{FF2B5EF4-FFF2-40B4-BE49-F238E27FC236}">
                <a16:creationId xmlns:a16="http://schemas.microsoft.com/office/drawing/2014/main" id="{8EA40091-337E-4D25-BBD7-82153FE59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AEA4F9-E8D8-4B77-95AF-9997130988FD}"/>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61717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0348-7B2C-4B28-8A34-479B153C04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D835-F03A-41F2-B882-A0DDA5402A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5641AE-B20F-4E27-91E9-EAA72CC7AF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BAAB7-B862-4E3D-A81B-726BE2497F7E}"/>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6" name="Footer Placeholder 5">
            <a:extLst>
              <a:ext uri="{FF2B5EF4-FFF2-40B4-BE49-F238E27FC236}">
                <a16:creationId xmlns:a16="http://schemas.microsoft.com/office/drawing/2014/main" id="{9C61BEDF-06D2-426B-82C3-15F67FBF0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D8F9B-DA07-4B6F-8F28-06360C8A7F68}"/>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53458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A17E-D689-4328-874F-0A1B2C8B26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2F9AA-3445-4581-89B0-FE4212D7B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E4CA4F-8A06-42DF-BDBE-22677FE2C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60A977-207D-4F52-9117-62261AEB44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2F1EE-589D-48AB-ABAB-1C70C2DE59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A9BBBC-D96E-42B5-B7EB-AA98992DBFD2}"/>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8" name="Footer Placeholder 7">
            <a:extLst>
              <a:ext uri="{FF2B5EF4-FFF2-40B4-BE49-F238E27FC236}">
                <a16:creationId xmlns:a16="http://schemas.microsoft.com/office/drawing/2014/main" id="{0EEBC7B6-F0BE-43D2-905F-1EF5B9E9E3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1BA1C5-8659-471B-A827-870DCE0715D7}"/>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16482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34120-270C-4AF7-9222-3F3C049FBD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538CB-4420-40DF-BB9F-CCCEEFB6B312}"/>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4" name="Footer Placeholder 3">
            <a:extLst>
              <a:ext uri="{FF2B5EF4-FFF2-40B4-BE49-F238E27FC236}">
                <a16:creationId xmlns:a16="http://schemas.microsoft.com/office/drawing/2014/main" id="{A76FEE48-A55E-454A-8875-8147D775BA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465D3E-29FF-449A-B8CB-6B832A11D57C}"/>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82093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1A49C-B194-4D60-94DE-C245A4BA9902}"/>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3" name="Footer Placeholder 2">
            <a:extLst>
              <a:ext uri="{FF2B5EF4-FFF2-40B4-BE49-F238E27FC236}">
                <a16:creationId xmlns:a16="http://schemas.microsoft.com/office/drawing/2014/main" id="{160F19F9-D2E9-4303-AA33-6B8AAD6FAF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F61DFF-1459-40A8-B937-FED9E97B65C5}"/>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3364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8E3-6CCC-4178-9BFD-ABFD93CCE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F605DB-CFC5-42C9-9BFD-3FCCCF9939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D8478-DD73-4C89-A482-4DAEDDCB81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6C848-2DF2-452F-AC41-AA5D8DB530DB}"/>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6" name="Footer Placeholder 5">
            <a:extLst>
              <a:ext uri="{FF2B5EF4-FFF2-40B4-BE49-F238E27FC236}">
                <a16:creationId xmlns:a16="http://schemas.microsoft.com/office/drawing/2014/main" id="{61AAE0B5-376E-4F0D-A648-CD928A39C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B079A2-D6D4-4A30-BEED-070E9CEE2EA4}"/>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2621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7363-7580-4E48-BE19-9BD5E4964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843953-C590-4DE1-B983-0124C6525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CD8670-26E6-40F0-BAA1-2F4FC8769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12D87-1CB0-4F69-84C8-ACE7570D449F}"/>
              </a:ext>
            </a:extLst>
          </p:cNvPr>
          <p:cNvSpPr>
            <a:spLocks noGrp="1"/>
          </p:cNvSpPr>
          <p:nvPr>
            <p:ph type="dt" sz="half" idx="10"/>
          </p:nvPr>
        </p:nvSpPr>
        <p:spPr/>
        <p:txBody>
          <a:bodyPr/>
          <a:lstStyle/>
          <a:p>
            <a:fld id="{020B823C-A398-429F-895F-3AF24D018239}" type="datetimeFigureOut">
              <a:rPr lang="en-GB" smtClean="0"/>
              <a:t>29/07/2021</a:t>
            </a:fld>
            <a:endParaRPr lang="en-GB"/>
          </a:p>
        </p:txBody>
      </p:sp>
      <p:sp>
        <p:nvSpPr>
          <p:cNvPr id="6" name="Footer Placeholder 5">
            <a:extLst>
              <a:ext uri="{FF2B5EF4-FFF2-40B4-BE49-F238E27FC236}">
                <a16:creationId xmlns:a16="http://schemas.microsoft.com/office/drawing/2014/main" id="{63A8A06D-50C4-4357-BFC3-CDE3F33CFE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3B40D4-A250-47E2-92BC-90889C79C0FE}"/>
              </a:ext>
            </a:extLst>
          </p:cNvPr>
          <p:cNvSpPr>
            <a:spLocks noGrp="1"/>
          </p:cNvSpPr>
          <p:nvPr>
            <p:ph type="sldNum" sz="quarter" idx="12"/>
          </p:nvPr>
        </p:nvSpPr>
        <p:spPr/>
        <p:txBody>
          <a:bodyPr/>
          <a:lstStyle/>
          <a:p>
            <a:fld id="{9D968496-81ED-4F82-90F6-42A0095CB955}" type="slidenum">
              <a:rPr lang="en-GB" smtClean="0"/>
              <a:t>‹#›</a:t>
            </a:fld>
            <a:endParaRPr lang="en-GB"/>
          </a:p>
        </p:txBody>
      </p:sp>
    </p:spTree>
    <p:extLst>
      <p:ext uri="{BB962C8B-B14F-4D97-AF65-F5344CB8AC3E}">
        <p14:creationId xmlns:p14="http://schemas.microsoft.com/office/powerpoint/2010/main" val="1126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2D44F-B453-4B73-8767-13CD6B505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DA4C77-85D4-47F8-AF50-6BD7D5B1E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C42A88-EF06-4B2E-B45B-D446E4892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823C-A398-429F-895F-3AF24D018239}" type="datetimeFigureOut">
              <a:rPr lang="en-GB" smtClean="0"/>
              <a:t>29/07/2021</a:t>
            </a:fld>
            <a:endParaRPr lang="en-GB"/>
          </a:p>
        </p:txBody>
      </p:sp>
      <p:sp>
        <p:nvSpPr>
          <p:cNvPr id="5" name="Footer Placeholder 4">
            <a:extLst>
              <a:ext uri="{FF2B5EF4-FFF2-40B4-BE49-F238E27FC236}">
                <a16:creationId xmlns:a16="http://schemas.microsoft.com/office/drawing/2014/main" id="{8AD3DA8F-F99C-47E2-9035-A44823BEF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A7DA8-17B2-4812-BA32-4E101B9A0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68496-81ED-4F82-90F6-42A0095CB955}" type="slidenum">
              <a:rPr lang="en-GB" smtClean="0"/>
              <a:t>‹#›</a:t>
            </a:fld>
            <a:endParaRPr lang="en-GB"/>
          </a:p>
        </p:txBody>
      </p:sp>
      <p:pic>
        <p:nvPicPr>
          <p:cNvPr id="8" name="Picture 7" descr="mba.emf">
            <a:extLst>
              <a:ext uri="{FF2B5EF4-FFF2-40B4-BE49-F238E27FC236}">
                <a16:creationId xmlns:a16="http://schemas.microsoft.com/office/drawing/2014/main" id="{EBFE1698-8668-4B43-B7E0-0246D56EC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47372" y="230188"/>
            <a:ext cx="778258" cy="278798"/>
          </a:xfrm>
          <a:prstGeom prst="rect">
            <a:avLst/>
          </a:prstGeom>
        </p:spPr>
      </p:pic>
    </p:spTree>
    <p:extLst>
      <p:ext uri="{BB962C8B-B14F-4D97-AF65-F5344CB8AC3E}">
        <p14:creationId xmlns:p14="http://schemas.microsoft.com/office/powerpoint/2010/main" val="163393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wrap="square" lIns="0" tIns="0" rIns="0" bIns="0" rtlCol="0" anchor="t">
            <a:noAutofit/>
          </a:bodyPr>
          <a:lstStyle/>
          <a:p>
            <a:r>
              <a:rPr lang="en-GB"/>
              <a:t>Click to edit </a:t>
            </a:r>
            <a:br>
              <a:rPr lang="en-GB"/>
            </a:br>
            <a:r>
              <a:rPr lang="en-GB"/>
              <a:t>Master title style</a:t>
            </a:r>
          </a:p>
        </p:txBody>
      </p:sp>
      <p:sp>
        <p:nvSpPr>
          <p:cNvPr id="3" name="Text Placeholder 2"/>
          <p:cNvSpPr>
            <a:spLocks noGrp="1"/>
          </p:cNvSpPr>
          <p:nvPr>
            <p:ph type="body" idx="1"/>
          </p:nvPr>
        </p:nvSpPr>
        <p:spPr>
          <a:xfrm>
            <a:off x="500626" y="3104543"/>
            <a:ext cx="6976993" cy="2637187"/>
          </a:xfrm>
          <a:prstGeom prst="rect">
            <a:avLst/>
          </a:prstGeom>
        </p:spPr>
        <p:txBody>
          <a:bodyPr vert="horz" lIns="0" tIns="0" rIns="0" bIns="0" rtlCol="0">
            <a:noAutofit/>
          </a:bodyPr>
          <a:lstStyle/>
          <a:p>
            <a:pPr lvl="0"/>
            <a:r>
              <a:rPr lang="en-GB"/>
              <a:t>Click to edit Master text styles</a:t>
            </a:r>
          </a:p>
          <a:p>
            <a:pPr lvl="1"/>
            <a:r>
              <a:rPr lang="en-GB"/>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1005" y="509374"/>
            <a:ext cx="1423975" cy="509108"/>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10246341" y="5525914"/>
            <a:ext cx="631855" cy="631855"/>
          </a:xfrm>
          <a:prstGeom prst="rect">
            <a:avLst/>
          </a:prstGeom>
        </p:spPr>
      </p:pic>
      <p:sp>
        <p:nvSpPr>
          <p:cNvPr id="15"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56FEBB99-03FC-C74A-B7BF-B5627E0A13F5}" type="datetime3">
              <a:rPr lang="en-GB" smtClean="0"/>
              <a:t>29 July, 2021</a:t>
            </a:fld>
            <a:endParaRPr lang="en-US"/>
          </a:p>
        </p:txBody>
      </p:sp>
      <p:sp>
        <p:nvSpPr>
          <p:cNvPr id="11" name="Rectangle 10"/>
          <p:cNvSpPr/>
          <p:nvPr/>
        </p:nvSpPr>
        <p:spPr>
          <a:xfrm>
            <a:off x="517389" y="6560021"/>
            <a:ext cx="2529587" cy="123111"/>
          </a:xfrm>
          <a:prstGeom prst="rect">
            <a:avLst/>
          </a:prstGeom>
        </p:spPr>
        <p:txBody>
          <a:bodyPr wrap="square" lIns="0" tIns="0" rIns="0" bIns="0" anchor="ctr">
            <a:spAutoFit/>
          </a:bodyPr>
          <a:lstStyle/>
          <a:p>
            <a:pPr rtl="0"/>
            <a:r>
              <a:rPr lang="en-GB" sz="800" b="0" i="0" u="none" strike="noStrike" kern="1200" baseline="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343382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p:txStyles>
    <p:titleStyle>
      <a:lvl1pPr algn="l" defTabSz="609585" rtl="0" eaLnBrk="1" latinLnBrk="0" hangingPunct="1">
        <a:lnSpc>
          <a:spcPts val="6400"/>
        </a:lnSpc>
        <a:spcBef>
          <a:spcPct val="0"/>
        </a:spcBef>
        <a:buNone/>
        <a:defRPr sz="6133" kern="1200" spc="-67">
          <a:solidFill>
            <a:srgbClr val="FFFFFF"/>
          </a:solidFill>
          <a:latin typeface="Calibri Light"/>
          <a:ea typeface="+mj-ea"/>
          <a:cs typeface="+mj-cs"/>
        </a:defRPr>
      </a:lvl1pPr>
    </p:titleStyle>
    <p:body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antibodyandvaccinationdatafortheuk/7july20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coronavirus.data.gov.uk/details/deaths" TargetMode="External"/><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datasets/weeklyprovisionalfiguresondeathsregisteredinenglandandwal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fingertips.phe.org.uk/static-reports/mortality-surveillance/excess-mortality-in-england-lates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view?r=eyJrIjoiYmUwNmFhMjYtNGZhYS00NDk2LWFlMTAtOTg0OGNhNmFiNGM0IiwidCI6ImVlNGUxNDk5LTRhMzUtNGIyZS1hZDQ3LTVmM2NmOWRlODY2NiIsImMiOjh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coronavirus.data.gov.uk/details/healthcare" TargetMode="External"/><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statistics/national-flu-and-covid-19-surveillance-reports-2021-to-2022-seas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s://www.icnarc.org/Our-Audit/Audits/Cmp/Report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hyperlink" Target="https://www.bma.org.uk/advice-and-support/nhs-delivery-and-workforce/pressures/pressure-points-in-the-nh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hyperlink" Target="https://gov.wales/nhs-activity-and-performance-summar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s://beta.isdscotland.org/find-publications-and-data/healthcare-resources/waiting-times/nhs-waiting-times-diagnostic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hyperlink" Target="https://beta.isdscotland.org/find-publications-and-data/healthcare-resources/waiting-times/cancelled-planned-opera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ni.gov.uk/articles/diagnostic-waiting-tim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news/uk-5176827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onditionsanddiseases/bulletins/coronaviruscovid19infectionsurveypilot/previousReleas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coronavirus.data.gov.uk/details/vaccinat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ronavirus.data.gov.uk/details/vaccin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www.england.nhs.uk/statistics/statistical-work-areas/covid-19-vaccin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669" y="1008434"/>
            <a:ext cx="9531141" cy="895852"/>
          </a:xfrm>
        </p:spPr>
        <p:txBody>
          <a:bodyPr/>
          <a:lstStyle/>
          <a:p>
            <a:r>
              <a:rPr lang="en-GB"/>
              <a:t>Weekly COVID-19 data update</a:t>
            </a:r>
          </a:p>
        </p:txBody>
      </p:sp>
      <p:sp>
        <p:nvSpPr>
          <p:cNvPr id="2" name="Content Placeholder 1"/>
          <p:cNvSpPr>
            <a:spLocks noGrp="1"/>
          </p:cNvSpPr>
          <p:nvPr>
            <p:ph idx="1"/>
          </p:nvPr>
        </p:nvSpPr>
        <p:spPr>
          <a:xfrm>
            <a:off x="642669" y="3438596"/>
            <a:ext cx="5115083" cy="1190366"/>
          </a:xfrm>
        </p:spPr>
        <p:txBody>
          <a:bodyPr vert="horz" lIns="0" tIns="0" rIns="0" bIns="0" rtlCol="0" anchor="t">
            <a:noAutofit/>
          </a:bodyPr>
          <a:lstStyle/>
          <a:p>
            <a:r>
              <a:rPr lang="en-GB" sz="2400"/>
              <a:t>Contact: Alanna Wurm, Policy Advice and Research Officer,  Public Health and Healthcare</a:t>
            </a:r>
          </a:p>
          <a:p>
            <a:r>
              <a:rPr lang="en-GB" sz="2400"/>
              <a:t>awurm@bma.org.uk</a:t>
            </a:r>
          </a:p>
          <a:p>
            <a:endParaRPr lang="en-GB"/>
          </a:p>
          <a:p>
            <a:endParaRPr lang="en-GB"/>
          </a:p>
          <a:p>
            <a:endParaRPr lang="en-GB"/>
          </a:p>
        </p:txBody>
      </p:sp>
      <p:sp>
        <p:nvSpPr>
          <p:cNvPr id="5" name="Content Placeholder 1">
            <a:extLst>
              <a:ext uri="{FF2B5EF4-FFF2-40B4-BE49-F238E27FC236}">
                <a16:creationId xmlns:a16="http://schemas.microsoft.com/office/drawing/2014/main" id="{A04D9283-CBD9-431C-8E5D-E01D819BA240}"/>
              </a:ext>
            </a:extLst>
          </p:cNvPr>
          <p:cNvSpPr txBox="1">
            <a:spLocks/>
          </p:cNvSpPr>
          <p:nvPr/>
        </p:nvSpPr>
        <p:spPr>
          <a:xfrm>
            <a:off x="642669" y="2098093"/>
            <a:ext cx="6976993" cy="1190366"/>
          </a:xfrm>
          <a:prstGeom prst="rect">
            <a:avLst/>
          </a:prstGeom>
        </p:spPr>
        <p:txBody>
          <a:bodyPr vert="horz" lIns="0" tIns="0" rIns="0" bIns="0" rtlCol="0" anchor="t">
            <a:noAutofit/>
          </a:bodyPr>
          <a:lstStyle>
            <a:lvl1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Calibri"/>
              </a:defRPr>
            </a:lvl1pPr>
            <a:lvl2pPr marL="0" indent="0" algn="l" defTabSz="609585" rtl="0" eaLnBrk="1" latinLnBrk="0" hangingPunct="1">
              <a:lnSpc>
                <a:spcPct val="80000"/>
              </a:lnSpc>
              <a:spcBef>
                <a:spcPts val="0"/>
              </a:spcBef>
              <a:spcAft>
                <a:spcPts val="800"/>
              </a:spcAft>
              <a:buFont typeface="Arial"/>
              <a:buNone/>
              <a:defRPr sz="3200" kern="1200" spc="-27">
                <a:solidFill>
                  <a:schemeClr val="bg1"/>
                </a:solidFill>
                <a:latin typeface="Calibri"/>
                <a:ea typeface="+mn-ea"/>
                <a:cs typeface="+mn-cs"/>
              </a:defRPr>
            </a:lvl2pPr>
            <a:lvl3pPr marL="311143" indent="-311143" algn="l" defTabSz="609585" rtl="0" eaLnBrk="1" latinLnBrk="0" hangingPunct="1">
              <a:lnSpc>
                <a:spcPts val="2400"/>
              </a:lnSpc>
              <a:spcBef>
                <a:spcPts val="0"/>
              </a:spcBef>
              <a:buFont typeface="Arial"/>
              <a:buChar char="•"/>
              <a:tabLst/>
              <a:defRPr sz="2133" kern="1200" spc="-27">
                <a:solidFill>
                  <a:schemeClr val="bg1"/>
                </a:solidFill>
                <a:latin typeface="+mn-lt"/>
                <a:ea typeface="+mn-ea"/>
                <a:cs typeface="+mn-cs"/>
              </a:defRPr>
            </a:lvl3pPr>
            <a:lvl4pPr marL="630751" indent="-304792" algn="l" defTabSz="721766" rtl="0" eaLnBrk="1" latinLnBrk="0" hangingPunct="1">
              <a:lnSpc>
                <a:spcPts val="2400"/>
              </a:lnSpc>
              <a:spcBef>
                <a:spcPts val="0"/>
              </a:spcBef>
              <a:buFont typeface="Arial"/>
              <a:buChar char="–"/>
              <a:tabLst/>
              <a:defRPr sz="2133" kern="1200" spc="-27">
                <a:solidFill>
                  <a:schemeClr val="bg1"/>
                </a:solidFill>
                <a:latin typeface="+mn-lt"/>
                <a:ea typeface="+mn-ea"/>
                <a:cs typeface="+mn-cs"/>
              </a:defRPr>
            </a:lvl4pPr>
            <a:lvl5pPr marL="0" indent="0" algn="l" defTabSz="609585" rtl="0" eaLnBrk="1" latinLnBrk="0" hangingPunct="1">
              <a:lnSpc>
                <a:spcPts val="2400"/>
              </a:lnSpc>
              <a:spcBef>
                <a:spcPts val="0"/>
              </a:spcBef>
              <a:buFont typeface="Arial"/>
              <a:buNone/>
              <a:defRPr sz="2133" kern="1200" spc="-27">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a:t>23/07/2021</a:t>
            </a:r>
            <a:endParaRPr lang="en-US"/>
          </a:p>
          <a:p>
            <a:endParaRPr lang="en-GB"/>
          </a:p>
          <a:p>
            <a:endParaRPr lang="en-GB"/>
          </a:p>
          <a:p>
            <a:endParaRPr lang="en-GB"/>
          </a:p>
        </p:txBody>
      </p:sp>
    </p:spTree>
    <p:extLst>
      <p:ext uri="{BB962C8B-B14F-4D97-AF65-F5344CB8AC3E}">
        <p14:creationId xmlns:p14="http://schemas.microsoft.com/office/powerpoint/2010/main" val="200944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6644-3229-4C4E-8369-07F19876D7FB}"/>
              </a:ext>
            </a:extLst>
          </p:cNvPr>
          <p:cNvSpPr>
            <a:spLocks noGrp="1"/>
          </p:cNvSpPr>
          <p:nvPr>
            <p:ph type="title"/>
          </p:nvPr>
        </p:nvSpPr>
        <p:spPr>
          <a:xfrm>
            <a:off x="491971" y="560822"/>
            <a:ext cx="10515600" cy="1325563"/>
          </a:xfrm>
        </p:spPr>
        <p:txBody>
          <a:bodyPr/>
          <a:lstStyle/>
          <a:p>
            <a:r>
              <a:rPr lang="en-GB"/>
              <a:t>COVID-19 Vaccine uptake in England, by ethnicity</a:t>
            </a:r>
          </a:p>
        </p:txBody>
      </p:sp>
      <p:sp>
        <p:nvSpPr>
          <p:cNvPr id="5" name="TextBox 4">
            <a:extLst>
              <a:ext uri="{FF2B5EF4-FFF2-40B4-BE49-F238E27FC236}">
                <a16:creationId xmlns:a16="http://schemas.microsoft.com/office/drawing/2014/main" id="{CC2D6B8C-B094-4A86-B8A4-833CA1539B49}"/>
              </a:ext>
            </a:extLst>
          </p:cNvPr>
          <p:cNvSpPr txBox="1"/>
          <p:nvPr/>
        </p:nvSpPr>
        <p:spPr>
          <a:xfrm>
            <a:off x="607380" y="2089431"/>
            <a:ext cx="3440837"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PHE data covers vaccination uptake up to 18 July.</a:t>
            </a:r>
          </a:p>
          <a:p>
            <a:endParaRPr lang="en-GB" i="1"/>
          </a:p>
          <a:p>
            <a:r>
              <a:rPr lang="en-GB" i="1">
                <a:cs typeface="Calibri"/>
              </a:rPr>
              <a:t>Take up for those aged 50 and over is higher in White and Indian groups, and lowest in Black/African/Caribbean/Black British groups. This remains a concern and there are attempts to improve uptake, for example, through outreach activities. </a:t>
            </a:r>
          </a:p>
        </p:txBody>
      </p:sp>
      <p:sp>
        <p:nvSpPr>
          <p:cNvPr id="6" name="Rectangle 5">
            <a:extLst>
              <a:ext uri="{FF2B5EF4-FFF2-40B4-BE49-F238E27FC236}">
                <a16:creationId xmlns:a16="http://schemas.microsoft.com/office/drawing/2014/main" id="{C7A33BF1-CAE2-419E-8120-C22616101BE6}"/>
              </a:ext>
            </a:extLst>
          </p:cNvPr>
          <p:cNvSpPr/>
          <p:nvPr/>
        </p:nvSpPr>
        <p:spPr>
          <a:xfrm>
            <a:off x="8630857" y="6297178"/>
            <a:ext cx="3436293" cy="307777"/>
          </a:xfrm>
          <a:prstGeom prst="rect">
            <a:avLst/>
          </a:prstGeom>
        </p:spPr>
        <p:txBody>
          <a:bodyPr wrap="square">
            <a:spAutoFit/>
          </a:bodyPr>
          <a:lstStyle/>
          <a:p>
            <a:r>
              <a:rPr lang="en-GB" sz="1400">
                <a:hlinkClick r:id="rId3"/>
              </a:rPr>
              <a:t>Source: Gov.uk, PHE Surveillance Report</a:t>
            </a:r>
            <a:endParaRPr lang="en-GB" sz="1400"/>
          </a:p>
        </p:txBody>
      </p:sp>
      <p:sp>
        <p:nvSpPr>
          <p:cNvPr id="7" name="TextBox 6">
            <a:extLst>
              <a:ext uri="{FF2B5EF4-FFF2-40B4-BE49-F238E27FC236}">
                <a16:creationId xmlns:a16="http://schemas.microsoft.com/office/drawing/2014/main" id="{4C36CDDB-510B-4E9F-8B27-0A0CBEB994E1}"/>
              </a:ext>
            </a:extLst>
          </p:cNvPr>
          <p:cNvSpPr txBox="1"/>
          <p:nvPr/>
        </p:nvSpPr>
        <p:spPr>
          <a:xfrm>
            <a:off x="4640865" y="1593997"/>
            <a:ext cx="6806153" cy="584775"/>
          </a:xfrm>
          <a:prstGeom prst="rect">
            <a:avLst/>
          </a:prstGeom>
          <a:noFill/>
        </p:spPr>
        <p:txBody>
          <a:bodyPr wrap="square" rtlCol="0">
            <a:spAutoFit/>
          </a:bodyPr>
          <a:lstStyle/>
          <a:p>
            <a:r>
              <a:rPr lang="en-GB" sz="1600" b="1"/>
              <a:t>Cumulative weekly COVID-19 vaccine uptake by ethnicity in England those aged 50 and over</a:t>
            </a:r>
          </a:p>
        </p:txBody>
      </p:sp>
      <p:pic>
        <p:nvPicPr>
          <p:cNvPr id="8" name="Picture 7">
            <a:extLst>
              <a:ext uri="{FF2B5EF4-FFF2-40B4-BE49-F238E27FC236}">
                <a16:creationId xmlns:a16="http://schemas.microsoft.com/office/drawing/2014/main" id="{7534593D-5B14-4886-BDCC-17650B74092B}"/>
              </a:ext>
            </a:extLst>
          </p:cNvPr>
          <p:cNvPicPr>
            <a:picLocks noChangeAspect="1"/>
          </p:cNvPicPr>
          <p:nvPr/>
        </p:nvPicPr>
        <p:blipFill>
          <a:blip r:embed="rId4"/>
          <a:stretch>
            <a:fillRect/>
          </a:stretch>
        </p:blipFill>
        <p:spPr>
          <a:xfrm>
            <a:off x="4464996" y="2344366"/>
            <a:ext cx="7602154" cy="3881335"/>
          </a:xfrm>
          <a:prstGeom prst="rect">
            <a:avLst/>
          </a:prstGeom>
        </p:spPr>
      </p:pic>
    </p:spTree>
    <p:extLst>
      <p:ext uri="{BB962C8B-B14F-4D97-AF65-F5344CB8AC3E}">
        <p14:creationId xmlns:p14="http://schemas.microsoft.com/office/powerpoint/2010/main" val="242356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513135" y="465825"/>
            <a:ext cx="10515600" cy="1210191"/>
          </a:xfrm>
        </p:spPr>
        <p:txBody>
          <a:bodyPr>
            <a:noAutofit/>
          </a:bodyPr>
          <a:lstStyle/>
          <a:p>
            <a:r>
              <a:rPr lang="en-GB"/>
              <a:t>ONS infection survey antibody &amp; vaccination data</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848882"/>
            <a:ext cx="3185867" cy="2031325"/>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Latest ONS infection survey antibody data runs up to 4 July and shows an increase in the detection of antibodies to COVID-19 .</a:t>
            </a:r>
          </a:p>
          <a:p>
            <a:r>
              <a:rPr lang="en-GB" i="1">
                <a:cs typeface="Calibri"/>
              </a:rPr>
              <a:t>Next release: 4 August 2021</a:t>
            </a:r>
          </a:p>
        </p:txBody>
      </p:sp>
      <p:sp>
        <p:nvSpPr>
          <p:cNvPr id="6" name="TextBox 5">
            <a:extLst>
              <a:ext uri="{FF2B5EF4-FFF2-40B4-BE49-F238E27FC236}">
                <a16:creationId xmlns:a16="http://schemas.microsoft.com/office/drawing/2014/main" id="{997BE588-4FAD-4F73-B7D6-493E30E254AF}"/>
              </a:ext>
            </a:extLst>
          </p:cNvPr>
          <p:cNvSpPr txBox="1"/>
          <p:nvPr/>
        </p:nvSpPr>
        <p:spPr>
          <a:xfrm>
            <a:off x="6236212" y="6456101"/>
            <a:ext cx="5316007" cy="307777"/>
          </a:xfrm>
          <a:prstGeom prst="rect">
            <a:avLst/>
          </a:prstGeom>
          <a:noFill/>
        </p:spPr>
        <p:txBody>
          <a:bodyPr wrap="none" rtlCol="0">
            <a:spAutoFit/>
          </a:bodyPr>
          <a:lstStyle/>
          <a:p>
            <a:r>
              <a:rPr lang="en-GB" sz="1400">
                <a:hlinkClick r:id="rId3"/>
              </a:rPr>
              <a:t>Source: ONS COVID-19 Infection Survey Antibody and Vaccination data</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415964731"/>
              </p:ext>
            </p:extLst>
          </p:nvPr>
        </p:nvGraphicFramePr>
        <p:xfrm>
          <a:off x="580590" y="4068866"/>
          <a:ext cx="3338269" cy="2472338"/>
        </p:xfrm>
        <a:graphic>
          <a:graphicData uri="http://schemas.openxmlformats.org/drawingml/2006/table">
            <a:tbl>
              <a:tblPr firstRow="1" bandRow="1">
                <a:tableStyleId>{5C22544A-7EE6-4342-B048-85BDC9FD1C3A}</a:tableStyleId>
              </a:tblPr>
              <a:tblGrid>
                <a:gridCol w="1066799">
                  <a:extLst>
                    <a:ext uri="{9D8B030D-6E8A-4147-A177-3AD203B41FA5}">
                      <a16:colId xmlns:a16="http://schemas.microsoft.com/office/drawing/2014/main" val="3603853659"/>
                    </a:ext>
                  </a:extLst>
                </a:gridCol>
                <a:gridCol w="1454823">
                  <a:extLst>
                    <a:ext uri="{9D8B030D-6E8A-4147-A177-3AD203B41FA5}">
                      <a16:colId xmlns:a16="http://schemas.microsoft.com/office/drawing/2014/main" val="1910518710"/>
                    </a:ext>
                  </a:extLst>
                </a:gridCol>
                <a:gridCol w="816647">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pPr algn="ctr"/>
                      <a:r>
                        <a:rPr lang="en-GB" sz="1200"/>
                        <a:t>% Est adult pop who would have tested positive for anti-bodies to COVID-19</a:t>
                      </a:r>
                    </a:p>
                  </a:txBody>
                  <a:tcPr/>
                </a:tc>
                <a:tc>
                  <a:txBody>
                    <a:bodyPr/>
                    <a:lstStyle/>
                    <a:p>
                      <a:pPr algn="ctr"/>
                      <a:r>
                        <a:rPr lang="en-GB" sz="1200"/>
                        <a:t>% </a:t>
                      </a:r>
                    </a:p>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pPr algn="ctr"/>
                      <a:r>
                        <a:rPr lang="en-GB"/>
                        <a:t>91.9</a:t>
                      </a:r>
                    </a:p>
                  </a:txBody>
                  <a:tcPr/>
                </a:tc>
                <a:tc>
                  <a:txBody>
                    <a:bodyPr/>
                    <a:lstStyle/>
                    <a:p>
                      <a:pPr algn="ctr" rtl="0" fontAlgn="base"/>
                      <a:r>
                        <a:rPr lang="en-GB" sz="1600" b="0" i="0">
                          <a:solidFill>
                            <a:srgbClr val="000000"/>
                          </a:solidFill>
                          <a:effectLst/>
                          <a:latin typeface="Calibri"/>
                        </a:rPr>
                        <a:t>89.8</a:t>
                      </a:r>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pPr algn="ctr"/>
                      <a:r>
                        <a:rPr lang="en-GB"/>
                        <a:t>92.6</a:t>
                      </a:r>
                    </a:p>
                  </a:txBody>
                  <a:tcPr/>
                </a:tc>
                <a:tc>
                  <a:txBody>
                    <a:bodyPr/>
                    <a:lstStyle/>
                    <a:p>
                      <a:pPr algn="ctr" rtl="0" fontAlgn="base"/>
                      <a:r>
                        <a:rPr lang="en-GB" sz="1600" b="0" i="0">
                          <a:solidFill>
                            <a:srgbClr val="000000"/>
                          </a:solidFill>
                          <a:effectLst/>
                          <a:latin typeface="Calibri"/>
                        </a:rPr>
                        <a:t>91.8</a:t>
                      </a:r>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pPr algn="ctr"/>
                      <a:r>
                        <a:rPr lang="en-GB"/>
                        <a:t>88.6</a:t>
                      </a:r>
                    </a:p>
                  </a:txBody>
                  <a:tcPr/>
                </a:tc>
                <a:tc>
                  <a:txBody>
                    <a:bodyPr/>
                    <a:lstStyle/>
                    <a:p>
                      <a:pPr algn="ctr" rtl="0" fontAlgn="base"/>
                      <a:r>
                        <a:rPr lang="en-GB" sz="1600" b="0" i="0">
                          <a:solidFill>
                            <a:srgbClr val="000000"/>
                          </a:solidFill>
                          <a:effectLst/>
                          <a:latin typeface="Calibri"/>
                        </a:rPr>
                        <a:t>84.7</a:t>
                      </a:r>
                    </a:p>
                  </a:txBody>
                  <a:tcPr/>
                </a:tc>
                <a:extLst>
                  <a:ext uri="{0D108BD9-81ED-4DB2-BD59-A6C34878D82A}">
                    <a16:rowId xmlns:a16="http://schemas.microsoft.com/office/drawing/2014/main" val="1576246662"/>
                  </a:ext>
                </a:extLst>
              </a:tr>
              <a:tr h="251245">
                <a:tc>
                  <a:txBody>
                    <a:bodyPr/>
                    <a:lstStyle/>
                    <a:p>
                      <a:r>
                        <a:rPr lang="en-GB" sz="1600"/>
                        <a:t>N Ireland</a:t>
                      </a:r>
                    </a:p>
                  </a:txBody>
                  <a:tcPr/>
                </a:tc>
                <a:tc>
                  <a:txBody>
                    <a:bodyPr/>
                    <a:lstStyle/>
                    <a:p>
                      <a:pPr algn="ctr"/>
                      <a:r>
                        <a:rPr lang="en-GB"/>
                        <a:t>90.0</a:t>
                      </a:r>
                    </a:p>
                  </a:txBody>
                  <a:tcPr/>
                </a:tc>
                <a:tc>
                  <a:txBody>
                    <a:bodyPr/>
                    <a:lstStyle/>
                    <a:p>
                      <a:pPr algn="ctr" rtl="0" fontAlgn="base"/>
                      <a:r>
                        <a:rPr lang="en-GB" sz="1600" b="0" i="0">
                          <a:solidFill>
                            <a:srgbClr val="000000"/>
                          </a:solidFill>
                          <a:effectLst/>
                          <a:latin typeface="Calibri"/>
                        </a:rPr>
                        <a:t>87.2</a:t>
                      </a:r>
                    </a:p>
                  </a:txBody>
                  <a:tcPr/>
                </a:tc>
                <a:extLst>
                  <a:ext uri="{0D108BD9-81ED-4DB2-BD59-A6C34878D82A}">
                    <a16:rowId xmlns:a16="http://schemas.microsoft.com/office/drawing/2014/main" val="4288360859"/>
                  </a:ext>
                </a:extLst>
              </a:tr>
            </a:tbl>
          </a:graphicData>
        </a:graphic>
      </p:graphicFrame>
      <p:pic>
        <p:nvPicPr>
          <p:cNvPr id="3" name="Picture 2">
            <a:extLst>
              <a:ext uri="{FF2B5EF4-FFF2-40B4-BE49-F238E27FC236}">
                <a16:creationId xmlns:a16="http://schemas.microsoft.com/office/drawing/2014/main" id="{343A47DA-9488-4163-98A3-DDF04214923F}"/>
              </a:ext>
            </a:extLst>
          </p:cNvPr>
          <p:cNvPicPr>
            <a:picLocks noChangeAspect="1"/>
          </p:cNvPicPr>
          <p:nvPr/>
        </p:nvPicPr>
        <p:blipFill>
          <a:blip r:embed="rId4"/>
          <a:stretch>
            <a:fillRect/>
          </a:stretch>
        </p:blipFill>
        <p:spPr>
          <a:xfrm>
            <a:off x="4212077" y="1089498"/>
            <a:ext cx="7636212" cy="5406552"/>
          </a:xfrm>
          <a:prstGeom prst="rect">
            <a:avLst/>
          </a:prstGeom>
        </p:spPr>
      </p:pic>
    </p:spTree>
    <p:extLst>
      <p:ext uri="{BB962C8B-B14F-4D97-AF65-F5344CB8AC3E}">
        <p14:creationId xmlns:p14="http://schemas.microsoft.com/office/powerpoint/2010/main" val="44265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9B24E3-B992-4A88-BFEB-311A17AC93AA}"/>
              </a:ext>
            </a:extLst>
          </p:cNvPr>
          <p:cNvSpPr txBox="1"/>
          <p:nvPr/>
        </p:nvSpPr>
        <p:spPr>
          <a:xfrm>
            <a:off x="3946915" y="1337127"/>
            <a:ext cx="7890164" cy="338554"/>
          </a:xfrm>
          <a:prstGeom prst="rect">
            <a:avLst/>
          </a:prstGeom>
          <a:noFill/>
        </p:spPr>
        <p:txBody>
          <a:bodyPr wrap="square" rtlCol="0">
            <a:spAutoFit/>
          </a:bodyPr>
          <a:lstStyle/>
          <a:p>
            <a:r>
              <a:rPr lang="en-GB" sz="1600" b="1"/>
              <a:t>Events and activities reported by people testing positive, prior to symptom onset, week 28</a:t>
            </a:r>
          </a:p>
        </p:txBody>
      </p:sp>
      <p:sp>
        <p:nvSpPr>
          <p:cNvPr id="11" name="Title 1">
            <a:extLst>
              <a:ext uri="{FF2B5EF4-FFF2-40B4-BE49-F238E27FC236}">
                <a16:creationId xmlns:a16="http://schemas.microsoft.com/office/drawing/2014/main" id="{70255979-8781-49B7-9267-0203A9546F84}"/>
              </a:ext>
            </a:extLst>
          </p:cNvPr>
          <p:cNvSpPr>
            <a:spLocks noGrp="1"/>
          </p:cNvSpPr>
          <p:nvPr>
            <p:ph type="title"/>
          </p:nvPr>
        </p:nvSpPr>
        <p:spPr>
          <a:xfrm>
            <a:off x="536359" y="256341"/>
            <a:ext cx="10515600" cy="1325563"/>
          </a:xfrm>
        </p:spPr>
        <p:txBody>
          <a:bodyPr/>
          <a:lstStyle/>
          <a:p>
            <a:r>
              <a:rPr lang="en-GB"/>
              <a:t>Community surveillance, England</a:t>
            </a:r>
          </a:p>
        </p:txBody>
      </p:sp>
      <p:sp>
        <p:nvSpPr>
          <p:cNvPr id="12" name="TextBox 11">
            <a:extLst>
              <a:ext uri="{FF2B5EF4-FFF2-40B4-BE49-F238E27FC236}">
                <a16:creationId xmlns:a16="http://schemas.microsoft.com/office/drawing/2014/main" id="{74DFC6C7-9642-4E29-ACE6-B5C0FC7FF3A1}"/>
              </a:ext>
            </a:extLst>
          </p:cNvPr>
          <p:cNvSpPr txBox="1"/>
          <p:nvPr/>
        </p:nvSpPr>
        <p:spPr>
          <a:xfrm>
            <a:off x="616922" y="1397239"/>
            <a:ext cx="2736000" cy="2308324"/>
          </a:xfrm>
          <a:prstGeom prst="rect">
            <a:avLst/>
          </a:prstGeom>
          <a:noFill/>
          <a:ln>
            <a:solidFill>
              <a:schemeClr val="accent1">
                <a:lumMod val="50000"/>
              </a:schemeClr>
            </a:solidFill>
          </a:ln>
        </p:spPr>
        <p:txBody>
          <a:bodyPr wrap="square" rtlCol="0">
            <a:spAutoFit/>
          </a:bodyPr>
          <a:lstStyle/>
          <a:p>
            <a:r>
              <a:rPr lang="en-GB" i="1"/>
              <a:t>Highlight:</a:t>
            </a:r>
          </a:p>
          <a:p>
            <a:endParaRPr lang="en-GB" i="1"/>
          </a:p>
          <a:p>
            <a:r>
              <a:rPr lang="en-GB" i="1"/>
              <a:t>‘Attending childcare educational setting’ and ‘Eating out’ are the most commonly reported activities prior to testing positive. </a:t>
            </a:r>
          </a:p>
        </p:txBody>
      </p:sp>
      <p:sp>
        <p:nvSpPr>
          <p:cNvPr id="13" name="TextBox 12">
            <a:extLst>
              <a:ext uri="{FF2B5EF4-FFF2-40B4-BE49-F238E27FC236}">
                <a16:creationId xmlns:a16="http://schemas.microsoft.com/office/drawing/2014/main" id="{B167FEA1-057E-457A-839C-18F812D70B02}"/>
              </a:ext>
            </a:extLst>
          </p:cNvPr>
          <p:cNvSpPr txBox="1"/>
          <p:nvPr/>
        </p:nvSpPr>
        <p:spPr>
          <a:xfrm>
            <a:off x="7676318" y="6293882"/>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sp>
        <p:nvSpPr>
          <p:cNvPr id="3" name="TextBox 2">
            <a:extLst>
              <a:ext uri="{FF2B5EF4-FFF2-40B4-BE49-F238E27FC236}">
                <a16:creationId xmlns:a16="http://schemas.microsoft.com/office/drawing/2014/main" id="{5E06F30A-16BF-458B-A7F3-079530916CCB}"/>
              </a:ext>
            </a:extLst>
          </p:cNvPr>
          <p:cNvSpPr txBox="1"/>
          <p:nvPr/>
        </p:nvSpPr>
        <p:spPr>
          <a:xfrm>
            <a:off x="536359" y="6086965"/>
            <a:ext cx="7216912" cy="584775"/>
          </a:xfrm>
          <a:prstGeom prst="rect">
            <a:avLst/>
          </a:prstGeom>
          <a:noFill/>
        </p:spPr>
        <p:txBody>
          <a:bodyPr wrap="none" rtlCol="0">
            <a:spAutoFit/>
          </a:bodyPr>
          <a:lstStyle/>
          <a:p>
            <a:r>
              <a:rPr lang="en-GB" sz="1400" i="1"/>
              <a:t>*Reported activity does not necessarily determine that transmission occurred during this activity.</a:t>
            </a:r>
          </a:p>
          <a:p>
            <a:endParaRPr lang="en-GB"/>
          </a:p>
        </p:txBody>
      </p:sp>
      <p:pic>
        <p:nvPicPr>
          <p:cNvPr id="4" name="Picture 3">
            <a:extLst>
              <a:ext uri="{FF2B5EF4-FFF2-40B4-BE49-F238E27FC236}">
                <a16:creationId xmlns:a16="http://schemas.microsoft.com/office/drawing/2014/main" id="{942E16EC-728A-4499-B275-2AF01A2B47EE}"/>
              </a:ext>
            </a:extLst>
          </p:cNvPr>
          <p:cNvPicPr>
            <a:picLocks noChangeAspect="1"/>
          </p:cNvPicPr>
          <p:nvPr/>
        </p:nvPicPr>
        <p:blipFill>
          <a:blip r:embed="rId4"/>
          <a:stretch>
            <a:fillRect/>
          </a:stretch>
        </p:blipFill>
        <p:spPr>
          <a:xfrm>
            <a:off x="3946914" y="1581904"/>
            <a:ext cx="8245085" cy="4414083"/>
          </a:xfrm>
          <a:prstGeom prst="rect">
            <a:avLst/>
          </a:prstGeom>
        </p:spPr>
      </p:pic>
    </p:spTree>
    <p:extLst>
      <p:ext uri="{BB962C8B-B14F-4D97-AF65-F5344CB8AC3E}">
        <p14:creationId xmlns:p14="http://schemas.microsoft.com/office/powerpoint/2010/main" val="180622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5890-0678-47A5-BE06-ED7D3C404218}"/>
              </a:ext>
            </a:extLst>
          </p:cNvPr>
          <p:cNvSpPr>
            <a:spLocks noGrp="1"/>
          </p:cNvSpPr>
          <p:nvPr>
            <p:ph type="title"/>
          </p:nvPr>
        </p:nvSpPr>
        <p:spPr>
          <a:xfrm>
            <a:off x="486205" y="231960"/>
            <a:ext cx="10515600" cy="1325563"/>
          </a:xfrm>
        </p:spPr>
        <p:txBody>
          <a:bodyPr/>
          <a:lstStyle/>
          <a:p>
            <a:r>
              <a:rPr lang="en-GB"/>
              <a:t>Community surveillance, England</a:t>
            </a:r>
          </a:p>
        </p:txBody>
      </p:sp>
      <p:sp>
        <p:nvSpPr>
          <p:cNvPr id="5" name="TextBox 4">
            <a:extLst>
              <a:ext uri="{FF2B5EF4-FFF2-40B4-BE49-F238E27FC236}">
                <a16:creationId xmlns:a16="http://schemas.microsoft.com/office/drawing/2014/main" id="{616F39EB-8F7F-4F39-A6A3-8CE2AD978CF6}"/>
              </a:ext>
            </a:extLst>
          </p:cNvPr>
          <p:cNvSpPr txBox="1"/>
          <p:nvPr/>
        </p:nvSpPr>
        <p:spPr>
          <a:xfrm>
            <a:off x="3966297" y="1308954"/>
            <a:ext cx="6784559" cy="338554"/>
          </a:xfrm>
          <a:prstGeom prst="rect">
            <a:avLst/>
          </a:prstGeom>
          <a:noFill/>
        </p:spPr>
        <p:txBody>
          <a:bodyPr wrap="square" rtlCol="0">
            <a:spAutoFit/>
          </a:bodyPr>
          <a:lstStyle/>
          <a:p>
            <a:r>
              <a:rPr lang="en-GB" sz="1600" b="1"/>
              <a:t>Number of ARI incidents or outbreaks by type of educational setting, England </a:t>
            </a:r>
          </a:p>
        </p:txBody>
      </p:sp>
      <p:sp>
        <p:nvSpPr>
          <p:cNvPr id="7" name="TextBox 6">
            <a:extLst>
              <a:ext uri="{FF2B5EF4-FFF2-40B4-BE49-F238E27FC236}">
                <a16:creationId xmlns:a16="http://schemas.microsoft.com/office/drawing/2014/main" id="{D0BB2D5C-C28C-401D-871F-F1DF9336ADC0}"/>
              </a:ext>
            </a:extLst>
          </p:cNvPr>
          <p:cNvSpPr txBox="1"/>
          <p:nvPr/>
        </p:nvSpPr>
        <p:spPr>
          <a:xfrm>
            <a:off x="602477" y="1385445"/>
            <a:ext cx="2736000"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ARI cases reported have steadily  increased since schools reopened on 19 April. However, cases have reduced  for secondary school, but increased for nursery settings. </a:t>
            </a:r>
          </a:p>
        </p:txBody>
      </p:sp>
      <p:sp>
        <p:nvSpPr>
          <p:cNvPr id="11" name="TextBox 10">
            <a:extLst>
              <a:ext uri="{FF2B5EF4-FFF2-40B4-BE49-F238E27FC236}">
                <a16:creationId xmlns:a16="http://schemas.microsoft.com/office/drawing/2014/main" id="{617E13E0-4611-4063-AFBD-A289D7107B2E}"/>
              </a:ext>
            </a:extLst>
          </p:cNvPr>
          <p:cNvSpPr txBox="1"/>
          <p:nvPr/>
        </p:nvSpPr>
        <p:spPr>
          <a:xfrm>
            <a:off x="7667872" y="6318263"/>
            <a:ext cx="4052135" cy="307777"/>
          </a:xfrm>
          <a:prstGeom prst="rect">
            <a:avLst/>
          </a:prstGeom>
          <a:noFill/>
        </p:spPr>
        <p:txBody>
          <a:bodyPr wrap="none" rtlCol="0">
            <a:spAutoFit/>
          </a:bodyPr>
          <a:lstStyle/>
          <a:p>
            <a:r>
              <a:rPr lang="en-GB" sz="1400">
                <a:hlinkClick r:id="rId3"/>
              </a:rPr>
              <a:t>Source: National flu and COVID-19 surveillance graph</a:t>
            </a:r>
            <a:endParaRPr lang="en-GB" sz="1400"/>
          </a:p>
        </p:txBody>
      </p:sp>
      <p:pic>
        <p:nvPicPr>
          <p:cNvPr id="4" name="Picture 3">
            <a:extLst>
              <a:ext uri="{FF2B5EF4-FFF2-40B4-BE49-F238E27FC236}">
                <a16:creationId xmlns:a16="http://schemas.microsoft.com/office/drawing/2014/main" id="{A1142E10-4A6C-4416-9847-50573CF85F25}"/>
              </a:ext>
            </a:extLst>
          </p:cNvPr>
          <p:cNvPicPr>
            <a:picLocks noChangeAspect="1"/>
          </p:cNvPicPr>
          <p:nvPr/>
        </p:nvPicPr>
        <p:blipFill>
          <a:blip r:embed="rId4"/>
          <a:stretch>
            <a:fillRect/>
          </a:stretch>
        </p:blipFill>
        <p:spPr>
          <a:xfrm>
            <a:off x="3852153" y="1647508"/>
            <a:ext cx="7937770" cy="4670756"/>
          </a:xfrm>
          <a:prstGeom prst="rect">
            <a:avLst/>
          </a:prstGeom>
        </p:spPr>
      </p:pic>
    </p:spTree>
    <p:extLst>
      <p:ext uri="{BB962C8B-B14F-4D97-AF65-F5344CB8AC3E}">
        <p14:creationId xmlns:p14="http://schemas.microsoft.com/office/powerpoint/2010/main" val="150316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08CE7-E444-4327-A9C2-1198F5C5315D}"/>
              </a:ext>
            </a:extLst>
          </p:cNvPr>
          <p:cNvSpPr>
            <a:spLocks noGrp="1"/>
          </p:cNvSpPr>
          <p:nvPr>
            <p:ph type="title"/>
          </p:nvPr>
        </p:nvSpPr>
        <p:spPr>
          <a:xfrm>
            <a:off x="500849" y="259648"/>
            <a:ext cx="10515600" cy="1325563"/>
          </a:xfrm>
        </p:spPr>
        <p:txBody>
          <a:bodyPr/>
          <a:lstStyle/>
          <a:p>
            <a:r>
              <a:rPr lang="en-GB"/>
              <a:t>Community surveillance, England</a:t>
            </a:r>
          </a:p>
        </p:txBody>
      </p:sp>
      <p:sp>
        <p:nvSpPr>
          <p:cNvPr id="6" name="TextBox 5">
            <a:extLst>
              <a:ext uri="{FF2B5EF4-FFF2-40B4-BE49-F238E27FC236}">
                <a16:creationId xmlns:a16="http://schemas.microsoft.com/office/drawing/2014/main" id="{F51AF3F1-A0B1-4428-9984-6BE57616EFF5}"/>
              </a:ext>
            </a:extLst>
          </p:cNvPr>
          <p:cNvSpPr txBox="1"/>
          <p:nvPr/>
        </p:nvSpPr>
        <p:spPr>
          <a:xfrm>
            <a:off x="3946585" y="1292824"/>
            <a:ext cx="7828548" cy="584775"/>
          </a:xfrm>
          <a:prstGeom prst="rect">
            <a:avLst/>
          </a:prstGeom>
          <a:noFill/>
        </p:spPr>
        <p:txBody>
          <a:bodyPr wrap="square" rtlCol="0">
            <a:spAutoFit/>
          </a:bodyPr>
          <a:lstStyle/>
          <a:p>
            <a:r>
              <a:rPr lang="en-GB" sz="1600" b="1"/>
              <a:t>Weekly incidence of lab confirmed COVID-19 cases per 100,000 in nursery, primary school, secondary school and college/university cohorts</a:t>
            </a:r>
          </a:p>
        </p:txBody>
      </p:sp>
      <p:sp>
        <p:nvSpPr>
          <p:cNvPr id="7" name="TextBox 6">
            <a:extLst>
              <a:ext uri="{FF2B5EF4-FFF2-40B4-BE49-F238E27FC236}">
                <a16:creationId xmlns:a16="http://schemas.microsoft.com/office/drawing/2014/main" id="{7EF88485-D120-4D12-A146-5AC695C41CF8}"/>
              </a:ext>
            </a:extLst>
          </p:cNvPr>
          <p:cNvSpPr txBox="1"/>
          <p:nvPr/>
        </p:nvSpPr>
        <p:spPr>
          <a:xfrm>
            <a:off x="615564" y="1367522"/>
            <a:ext cx="2736000" cy="286232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COVID-19 cases are rising in all educational settings.</a:t>
            </a:r>
          </a:p>
          <a:p>
            <a:endParaRPr lang="en-GB" i="1"/>
          </a:p>
          <a:p>
            <a:r>
              <a:rPr lang="en-GB" i="1"/>
              <a:t>The reported number of cases for all age cohorts, are to be higher than the number of confirmed cases seen over summer 2020. </a:t>
            </a:r>
          </a:p>
        </p:txBody>
      </p:sp>
      <p:sp>
        <p:nvSpPr>
          <p:cNvPr id="10" name="TextBox 9">
            <a:extLst>
              <a:ext uri="{FF2B5EF4-FFF2-40B4-BE49-F238E27FC236}">
                <a16:creationId xmlns:a16="http://schemas.microsoft.com/office/drawing/2014/main" id="{5FA9F7F1-B43B-4861-901A-294770B1BA44}"/>
              </a:ext>
            </a:extLst>
          </p:cNvPr>
          <p:cNvSpPr txBox="1"/>
          <p:nvPr/>
        </p:nvSpPr>
        <p:spPr>
          <a:xfrm>
            <a:off x="7648831" y="6371982"/>
            <a:ext cx="4052135"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National flu and COVID-19 surveillance graph</a:t>
            </a:r>
            <a:endParaRPr lang="en-GB" sz="1400">
              <a:solidFill>
                <a:schemeClr val="accent1"/>
              </a:solidFill>
            </a:endParaRPr>
          </a:p>
        </p:txBody>
      </p:sp>
      <p:pic>
        <p:nvPicPr>
          <p:cNvPr id="4" name="Picture 3">
            <a:extLst>
              <a:ext uri="{FF2B5EF4-FFF2-40B4-BE49-F238E27FC236}">
                <a16:creationId xmlns:a16="http://schemas.microsoft.com/office/drawing/2014/main" id="{94651557-A3D3-4660-A94A-E83265AF03D1}"/>
              </a:ext>
            </a:extLst>
          </p:cNvPr>
          <p:cNvPicPr>
            <a:picLocks noChangeAspect="1"/>
          </p:cNvPicPr>
          <p:nvPr/>
        </p:nvPicPr>
        <p:blipFill>
          <a:blip r:embed="rId4"/>
          <a:stretch>
            <a:fillRect/>
          </a:stretch>
        </p:blipFill>
        <p:spPr>
          <a:xfrm>
            <a:off x="3686783" y="1877599"/>
            <a:ext cx="8424153" cy="4494384"/>
          </a:xfrm>
          <a:prstGeom prst="rect">
            <a:avLst/>
          </a:prstGeom>
        </p:spPr>
      </p:pic>
    </p:spTree>
    <p:extLst>
      <p:ext uri="{BB962C8B-B14F-4D97-AF65-F5344CB8AC3E}">
        <p14:creationId xmlns:p14="http://schemas.microsoft.com/office/powerpoint/2010/main" val="2264740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6AD1-78DA-43A8-AB07-2A1A754CE1B8}"/>
              </a:ext>
            </a:extLst>
          </p:cNvPr>
          <p:cNvSpPr>
            <a:spLocks noGrp="1"/>
          </p:cNvSpPr>
          <p:nvPr>
            <p:ph type="title"/>
          </p:nvPr>
        </p:nvSpPr>
        <p:spPr>
          <a:xfrm>
            <a:off x="518604" y="272641"/>
            <a:ext cx="10515600" cy="1325563"/>
          </a:xfrm>
        </p:spPr>
        <p:txBody>
          <a:bodyPr/>
          <a:lstStyle/>
          <a:p>
            <a:r>
              <a:rPr lang="en-GB"/>
              <a:t>COVID-19 deaths, UK</a:t>
            </a:r>
          </a:p>
        </p:txBody>
      </p:sp>
      <p:sp>
        <p:nvSpPr>
          <p:cNvPr id="5" name="TextBox 4">
            <a:extLst>
              <a:ext uri="{FF2B5EF4-FFF2-40B4-BE49-F238E27FC236}">
                <a16:creationId xmlns:a16="http://schemas.microsoft.com/office/drawing/2014/main" id="{8F0432C2-E932-44CB-802B-CDFCA59D2246}"/>
              </a:ext>
            </a:extLst>
          </p:cNvPr>
          <p:cNvSpPr txBox="1"/>
          <p:nvPr/>
        </p:nvSpPr>
        <p:spPr>
          <a:xfrm>
            <a:off x="608496" y="1391993"/>
            <a:ext cx="2700000"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number of deaths with COVID-19 listed on the death certificate has levelled out across the UK.</a:t>
            </a:r>
          </a:p>
          <a:p>
            <a:endParaRPr lang="en-GB" i="1"/>
          </a:p>
          <a:p>
            <a:r>
              <a:rPr lang="en-GB" i="1"/>
              <a:t>Note: different scales – but overall trend is similar across nations.</a:t>
            </a:r>
          </a:p>
          <a:p>
            <a:r>
              <a:rPr lang="en-GB" i="1"/>
              <a:t> </a:t>
            </a:r>
          </a:p>
          <a:p>
            <a:r>
              <a:rPr lang="en-GB" i="1"/>
              <a:t>Cumulatively, as of 9 July, 153,070 people have died of COVID-19 in the UK.</a:t>
            </a:r>
            <a:endParaRPr lang="en-GB" i="1">
              <a:cs typeface="Calibri"/>
            </a:endParaRPr>
          </a:p>
        </p:txBody>
      </p:sp>
      <p:sp>
        <p:nvSpPr>
          <p:cNvPr id="6" name="TextBox 5">
            <a:extLst>
              <a:ext uri="{FF2B5EF4-FFF2-40B4-BE49-F238E27FC236}">
                <a16:creationId xmlns:a16="http://schemas.microsoft.com/office/drawing/2014/main" id="{376B14D3-3FCD-4527-A98F-FFA6D8E994E8}"/>
              </a:ext>
            </a:extLst>
          </p:cNvPr>
          <p:cNvSpPr txBox="1"/>
          <p:nvPr/>
        </p:nvSpPr>
        <p:spPr>
          <a:xfrm>
            <a:off x="8902389" y="6277582"/>
            <a:ext cx="2827697" cy="307777"/>
          </a:xfrm>
          <a:prstGeom prst="rect">
            <a:avLst/>
          </a:prstGeom>
          <a:noFill/>
        </p:spPr>
        <p:txBody>
          <a:bodyPr wrap="none" rtlCol="0">
            <a:spAutoFit/>
          </a:bodyPr>
          <a:lstStyle/>
          <a:p>
            <a:r>
              <a:rPr lang="en-GB" sz="1400">
                <a:hlinkClick r:id="rId3"/>
              </a:rPr>
              <a:t>Source: Gov.uk COVID-19 dashboard</a:t>
            </a:r>
            <a:endParaRPr lang="en-GB" sz="1400"/>
          </a:p>
        </p:txBody>
      </p:sp>
      <p:sp>
        <p:nvSpPr>
          <p:cNvPr id="9" name="TextBox 8">
            <a:extLst>
              <a:ext uri="{FF2B5EF4-FFF2-40B4-BE49-F238E27FC236}">
                <a16:creationId xmlns:a16="http://schemas.microsoft.com/office/drawing/2014/main" id="{D81617B1-986D-4F44-9D54-54D93CA70CD1}"/>
              </a:ext>
            </a:extLst>
          </p:cNvPr>
          <p:cNvSpPr txBox="1"/>
          <p:nvPr/>
        </p:nvSpPr>
        <p:spPr>
          <a:xfrm>
            <a:off x="3908411" y="1293652"/>
            <a:ext cx="7940543" cy="369332"/>
          </a:xfrm>
          <a:prstGeom prst="rect">
            <a:avLst/>
          </a:prstGeom>
          <a:noFill/>
        </p:spPr>
        <p:txBody>
          <a:bodyPr wrap="square" rtlCol="0">
            <a:spAutoFit/>
          </a:bodyPr>
          <a:lstStyle/>
          <a:p>
            <a:r>
              <a:rPr lang="en-GB" sz="1600" b="1"/>
              <a:t>Daily</a:t>
            </a:r>
            <a:r>
              <a:rPr lang="en-GB" b="1"/>
              <a:t> </a:t>
            </a:r>
            <a:r>
              <a:rPr lang="en-GB" sz="1600" b="1"/>
              <a:t>deaths</a:t>
            </a:r>
            <a:r>
              <a:rPr lang="en-GB" b="1"/>
              <a:t> with COVID-19 on the death certificate</a:t>
            </a:r>
          </a:p>
        </p:txBody>
      </p:sp>
      <p:pic>
        <p:nvPicPr>
          <p:cNvPr id="3" name="Picture 2">
            <a:extLst>
              <a:ext uri="{FF2B5EF4-FFF2-40B4-BE49-F238E27FC236}">
                <a16:creationId xmlns:a16="http://schemas.microsoft.com/office/drawing/2014/main" id="{9CFFAC13-BFD8-44D8-B3E1-242075B03364}"/>
              </a:ext>
            </a:extLst>
          </p:cNvPr>
          <p:cNvPicPr>
            <a:picLocks noChangeAspect="1"/>
          </p:cNvPicPr>
          <p:nvPr/>
        </p:nvPicPr>
        <p:blipFill>
          <a:blip r:embed="rId4"/>
          <a:stretch>
            <a:fillRect/>
          </a:stretch>
        </p:blipFill>
        <p:spPr>
          <a:xfrm>
            <a:off x="4149966" y="2070912"/>
            <a:ext cx="3907353" cy="1807519"/>
          </a:xfrm>
          <a:prstGeom prst="rect">
            <a:avLst/>
          </a:prstGeom>
        </p:spPr>
      </p:pic>
      <p:sp>
        <p:nvSpPr>
          <p:cNvPr id="16" name="TextBox 15">
            <a:extLst>
              <a:ext uri="{FF2B5EF4-FFF2-40B4-BE49-F238E27FC236}">
                <a16:creationId xmlns:a16="http://schemas.microsoft.com/office/drawing/2014/main" id="{E4420CFF-BBC1-4387-8244-C2A5CF6F197F}"/>
              </a:ext>
            </a:extLst>
          </p:cNvPr>
          <p:cNvSpPr txBox="1"/>
          <p:nvPr/>
        </p:nvSpPr>
        <p:spPr>
          <a:xfrm>
            <a:off x="4332485" y="2070910"/>
            <a:ext cx="1526392" cy="338554"/>
          </a:xfrm>
          <a:prstGeom prst="rect">
            <a:avLst/>
          </a:prstGeom>
          <a:noFill/>
        </p:spPr>
        <p:txBody>
          <a:bodyPr wrap="square" rtlCol="0">
            <a:spAutoFit/>
          </a:bodyPr>
          <a:lstStyle/>
          <a:p>
            <a:r>
              <a:rPr lang="en-GB" sz="1600" b="1"/>
              <a:t>  England</a:t>
            </a:r>
          </a:p>
        </p:txBody>
      </p:sp>
      <p:pic>
        <p:nvPicPr>
          <p:cNvPr id="4" name="Picture 3">
            <a:extLst>
              <a:ext uri="{FF2B5EF4-FFF2-40B4-BE49-F238E27FC236}">
                <a16:creationId xmlns:a16="http://schemas.microsoft.com/office/drawing/2014/main" id="{A492F9CD-D877-4583-8983-B43B768E105F}"/>
              </a:ext>
            </a:extLst>
          </p:cNvPr>
          <p:cNvPicPr>
            <a:picLocks noChangeAspect="1"/>
          </p:cNvPicPr>
          <p:nvPr/>
        </p:nvPicPr>
        <p:blipFill>
          <a:blip r:embed="rId5"/>
          <a:stretch>
            <a:fillRect/>
          </a:stretch>
        </p:blipFill>
        <p:spPr>
          <a:xfrm>
            <a:off x="8336429" y="2070910"/>
            <a:ext cx="3771831" cy="1807521"/>
          </a:xfrm>
          <a:prstGeom prst="rect">
            <a:avLst/>
          </a:prstGeom>
        </p:spPr>
      </p:pic>
      <p:sp>
        <p:nvSpPr>
          <p:cNvPr id="18" name="TextBox 17">
            <a:extLst>
              <a:ext uri="{FF2B5EF4-FFF2-40B4-BE49-F238E27FC236}">
                <a16:creationId xmlns:a16="http://schemas.microsoft.com/office/drawing/2014/main" id="{FA63629C-55E7-46FD-97D4-B157BD95197A}"/>
              </a:ext>
            </a:extLst>
          </p:cNvPr>
          <p:cNvSpPr txBox="1"/>
          <p:nvPr/>
        </p:nvSpPr>
        <p:spPr>
          <a:xfrm>
            <a:off x="8342722" y="2072525"/>
            <a:ext cx="1488331" cy="338554"/>
          </a:xfrm>
          <a:prstGeom prst="rect">
            <a:avLst/>
          </a:prstGeom>
          <a:noFill/>
        </p:spPr>
        <p:txBody>
          <a:bodyPr wrap="square" rtlCol="0">
            <a:spAutoFit/>
          </a:bodyPr>
          <a:lstStyle/>
          <a:p>
            <a:r>
              <a:rPr lang="en-GB" sz="1600" b="1"/>
              <a:t>      Scotland</a:t>
            </a:r>
          </a:p>
        </p:txBody>
      </p:sp>
      <p:pic>
        <p:nvPicPr>
          <p:cNvPr id="7" name="Picture 6">
            <a:extLst>
              <a:ext uri="{FF2B5EF4-FFF2-40B4-BE49-F238E27FC236}">
                <a16:creationId xmlns:a16="http://schemas.microsoft.com/office/drawing/2014/main" id="{29D42C1B-7DD8-44CC-A667-36B931B83CE6}"/>
              </a:ext>
            </a:extLst>
          </p:cNvPr>
          <p:cNvPicPr>
            <a:picLocks noChangeAspect="1"/>
          </p:cNvPicPr>
          <p:nvPr/>
        </p:nvPicPr>
        <p:blipFill>
          <a:blip r:embed="rId6"/>
          <a:stretch>
            <a:fillRect/>
          </a:stretch>
        </p:blipFill>
        <p:spPr>
          <a:xfrm>
            <a:off x="4149966" y="4047366"/>
            <a:ext cx="3907353" cy="1919212"/>
          </a:xfrm>
          <a:prstGeom prst="rect">
            <a:avLst/>
          </a:prstGeom>
        </p:spPr>
      </p:pic>
      <p:sp>
        <p:nvSpPr>
          <p:cNvPr id="20" name="TextBox 19">
            <a:extLst>
              <a:ext uri="{FF2B5EF4-FFF2-40B4-BE49-F238E27FC236}">
                <a16:creationId xmlns:a16="http://schemas.microsoft.com/office/drawing/2014/main" id="{AC1F2C95-DCA5-47B3-AA9D-8C88D7F43B51}"/>
              </a:ext>
            </a:extLst>
          </p:cNvPr>
          <p:cNvSpPr txBox="1"/>
          <p:nvPr/>
        </p:nvSpPr>
        <p:spPr>
          <a:xfrm>
            <a:off x="4431323" y="4047366"/>
            <a:ext cx="1389493" cy="338554"/>
          </a:xfrm>
          <a:prstGeom prst="rect">
            <a:avLst/>
          </a:prstGeom>
          <a:noFill/>
        </p:spPr>
        <p:txBody>
          <a:bodyPr wrap="square" rtlCol="0">
            <a:spAutoFit/>
          </a:bodyPr>
          <a:lstStyle/>
          <a:p>
            <a:r>
              <a:rPr lang="en-GB" sz="1600" b="1"/>
              <a:t>Wales</a:t>
            </a:r>
          </a:p>
        </p:txBody>
      </p:sp>
      <p:pic>
        <p:nvPicPr>
          <p:cNvPr id="13" name="Picture 12">
            <a:extLst>
              <a:ext uri="{FF2B5EF4-FFF2-40B4-BE49-F238E27FC236}">
                <a16:creationId xmlns:a16="http://schemas.microsoft.com/office/drawing/2014/main" id="{DC8F3E4E-B859-4675-8B16-8B2FE3C9849A}"/>
              </a:ext>
            </a:extLst>
          </p:cNvPr>
          <p:cNvPicPr>
            <a:picLocks noChangeAspect="1"/>
          </p:cNvPicPr>
          <p:nvPr/>
        </p:nvPicPr>
        <p:blipFill>
          <a:blip r:embed="rId7"/>
          <a:stretch>
            <a:fillRect/>
          </a:stretch>
        </p:blipFill>
        <p:spPr>
          <a:xfrm>
            <a:off x="8336428" y="4062135"/>
            <a:ext cx="3692173" cy="1904443"/>
          </a:xfrm>
          <a:prstGeom prst="rect">
            <a:avLst/>
          </a:prstGeom>
        </p:spPr>
      </p:pic>
      <p:sp>
        <p:nvSpPr>
          <p:cNvPr id="22" name="TextBox 21">
            <a:extLst>
              <a:ext uri="{FF2B5EF4-FFF2-40B4-BE49-F238E27FC236}">
                <a16:creationId xmlns:a16="http://schemas.microsoft.com/office/drawing/2014/main" id="{FA417F81-4122-4695-B22E-562913AD55AD}"/>
              </a:ext>
            </a:extLst>
          </p:cNvPr>
          <p:cNvSpPr txBox="1"/>
          <p:nvPr/>
        </p:nvSpPr>
        <p:spPr>
          <a:xfrm>
            <a:off x="8298372" y="4047366"/>
            <a:ext cx="1929710" cy="338554"/>
          </a:xfrm>
          <a:prstGeom prst="rect">
            <a:avLst/>
          </a:prstGeom>
          <a:noFill/>
        </p:spPr>
        <p:txBody>
          <a:bodyPr wrap="square" rtlCol="0">
            <a:spAutoFit/>
          </a:bodyPr>
          <a:lstStyle/>
          <a:p>
            <a:r>
              <a:rPr lang="en-GB" sz="1600" b="1"/>
              <a:t>     Northern Ireland</a:t>
            </a:r>
          </a:p>
        </p:txBody>
      </p:sp>
    </p:spTree>
    <p:extLst>
      <p:ext uri="{BB962C8B-B14F-4D97-AF65-F5344CB8AC3E}">
        <p14:creationId xmlns:p14="http://schemas.microsoft.com/office/powerpoint/2010/main" val="395197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46048"/>
            <a:ext cx="10515600" cy="1325563"/>
          </a:xfrm>
        </p:spPr>
        <p:txBody>
          <a:bodyPr>
            <a:normAutofit/>
          </a:bodyPr>
          <a:lstStyle/>
          <a:p>
            <a:r>
              <a:rPr lang="en-GB"/>
              <a:t>COVID-19 deaths by age, England and Wales</a:t>
            </a:r>
          </a:p>
        </p:txBody>
      </p:sp>
      <p:sp>
        <p:nvSpPr>
          <p:cNvPr id="7" name="TextBox 6">
            <a:extLst>
              <a:ext uri="{FF2B5EF4-FFF2-40B4-BE49-F238E27FC236}">
                <a16:creationId xmlns:a16="http://schemas.microsoft.com/office/drawing/2014/main" id="{F048DB6A-5F8F-4A78-906B-E21FD58E549E}"/>
              </a:ext>
            </a:extLst>
          </p:cNvPr>
          <p:cNvSpPr txBox="1"/>
          <p:nvPr/>
        </p:nvSpPr>
        <p:spPr>
          <a:xfrm>
            <a:off x="626537" y="1365560"/>
            <a:ext cx="2700000" cy="1200329"/>
          </a:xfrm>
          <a:prstGeom prst="rect">
            <a:avLst/>
          </a:prstGeom>
          <a:noFill/>
          <a:ln>
            <a:solidFill>
              <a:schemeClr val="accent1">
                <a:lumMod val="50000"/>
              </a:schemeClr>
            </a:solidFill>
          </a:ln>
        </p:spPr>
        <p:txBody>
          <a:bodyPr wrap="square" lIns="91440" tIns="45720" rIns="91440" bIns="45720" rtlCol="0" anchor="t">
            <a:spAutoFit/>
          </a:bodyPr>
          <a:lstStyle>
            <a:defPPr>
              <a:defRPr lang="en-US"/>
            </a:defPPr>
            <a:lvl1pPr>
              <a:defRPr i="1"/>
            </a:lvl1pPr>
          </a:lstStyle>
          <a:p>
            <a:r>
              <a:rPr lang="en-GB"/>
              <a:t>Highlight:</a:t>
            </a:r>
          </a:p>
          <a:p>
            <a:endParaRPr lang="en-GB"/>
          </a:p>
          <a:p>
            <a:r>
              <a:rPr lang="en-GB"/>
              <a:t>Deaths remain low across all age groups.</a:t>
            </a:r>
          </a:p>
        </p:txBody>
      </p:sp>
      <p:sp>
        <p:nvSpPr>
          <p:cNvPr id="8" name="TextBox 7">
            <a:extLst>
              <a:ext uri="{FF2B5EF4-FFF2-40B4-BE49-F238E27FC236}">
                <a16:creationId xmlns:a16="http://schemas.microsoft.com/office/drawing/2014/main" id="{C977A7F9-DE8A-48C7-A2BA-5226FDBEA172}"/>
              </a:ext>
            </a:extLst>
          </p:cNvPr>
          <p:cNvSpPr txBox="1"/>
          <p:nvPr/>
        </p:nvSpPr>
        <p:spPr>
          <a:xfrm>
            <a:off x="6198826" y="6304175"/>
            <a:ext cx="5501442" cy="307777"/>
          </a:xfrm>
          <a:prstGeom prst="rect">
            <a:avLst/>
          </a:prstGeom>
          <a:noFill/>
        </p:spPr>
        <p:txBody>
          <a:bodyPr wrap="none" rtlCol="0">
            <a:spAutoFit/>
          </a:bodyPr>
          <a:lstStyle/>
          <a:p>
            <a:r>
              <a:rPr lang="en-GB" sz="1400" dirty="0">
                <a:hlinkClick r:id="rId3"/>
              </a:rPr>
              <a:t>Source: ONS, Deaths registered weekly in England and Wales, provisional</a:t>
            </a:r>
            <a:endParaRPr lang="en-GB" sz="1400" dirty="0"/>
          </a:p>
        </p:txBody>
      </p:sp>
      <p:sp>
        <p:nvSpPr>
          <p:cNvPr id="3" name="Rectangle 2">
            <a:extLst>
              <a:ext uri="{FF2B5EF4-FFF2-40B4-BE49-F238E27FC236}">
                <a16:creationId xmlns:a16="http://schemas.microsoft.com/office/drawing/2014/main" id="{4667D921-2561-4485-97B0-734DE1B5BB13}"/>
              </a:ext>
            </a:extLst>
          </p:cNvPr>
          <p:cNvSpPr/>
          <p:nvPr/>
        </p:nvSpPr>
        <p:spPr>
          <a:xfrm>
            <a:off x="3880228" y="1325636"/>
            <a:ext cx="4813434" cy="338554"/>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GB" sz="1600" b="1">
                <a:solidFill>
                  <a:schemeClr val="tx1">
                    <a:lumMod val="95000"/>
                    <a:lumOff val="5000"/>
                  </a:schemeClr>
                </a:solidFill>
              </a:rPr>
              <a:t>Deaths per 100,000 by age group (England and Wales) </a:t>
            </a:r>
          </a:p>
        </p:txBody>
      </p:sp>
      <p:graphicFrame>
        <p:nvGraphicFramePr>
          <p:cNvPr id="10" name="Chart 9">
            <a:extLst>
              <a:ext uri="{FF2B5EF4-FFF2-40B4-BE49-F238E27FC236}">
                <a16:creationId xmlns:a16="http://schemas.microsoft.com/office/drawing/2014/main" id="{1DBC914C-89AB-414B-BE6A-CF4469021E28}"/>
              </a:ext>
              <a:ext uri="{147F2762-F138-4A5C-976F-8EAC2B608ADB}">
                <a16:predDERef xmlns:a16="http://schemas.microsoft.com/office/drawing/2014/main" pred="{819C9F71-3712-4A0F-B9EB-26E2AF3B2B30}"/>
              </a:ext>
            </a:extLst>
          </p:cNvPr>
          <p:cNvGraphicFramePr>
            <a:graphicFrameLocks/>
          </p:cNvGraphicFramePr>
          <p:nvPr>
            <p:extLst>
              <p:ext uri="{D42A27DB-BD31-4B8C-83A1-F6EECF244321}">
                <p14:modId xmlns:p14="http://schemas.microsoft.com/office/powerpoint/2010/main" val="1572958104"/>
              </p:ext>
            </p:extLst>
          </p:nvPr>
        </p:nvGraphicFramePr>
        <p:xfrm>
          <a:off x="3774712" y="1919455"/>
          <a:ext cx="8130993" cy="3944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2411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9E3F-D4D3-42DE-AAE1-F33252729ED9}"/>
              </a:ext>
            </a:extLst>
          </p:cNvPr>
          <p:cNvSpPr>
            <a:spLocks noGrp="1"/>
          </p:cNvSpPr>
          <p:nvPr>
            <p:ph type="title"/>
          </p:nvPr>
        </p:nvSpPr>
        <p:spPr>
          <a:xfrm>
            <a:off x="476099" y="227872"/>
            <a:ext cx="10515600" cy="1325563"/>
          </a:xfrm>
        </p:spPr>
        <p:txBody>
          <a:bodyPr/>
          <a:lstStyle/>
          <a:p>
            <a:r>
              <a:rPr lang="en-GB"/>
              <a:t>Excess deaths, England</a:t>
            </a:r>
          </a:p>
        </p:txBody>
      </p:sp>
      <p:sp>
        <p:nvSpPr>
          <p:cNvPr id="7" name="TextBox 6">
            <a:extLst>
              <a:ext uri="{FF2B5EF4-FFF2-40B4-BE49-F238E27FC236}">
                <a16:creationId xmlns:a16="http://schemas.microsoft.com/office/drawing/2014/main" id="{67DF18FA-8D2F-4A4D-AEC3-C13C3B2AD365}"/>
              </a:ext>
            </a:extLst>
          </p:cNvPr>
          <p:cNvSpPr txBox="1"/>
          <p:nvPr/>
        </p:nvSpPr>
        <p:spPr>
          <a:xfrm>
            <a:off x="8833282" y="6322351"/>
            <a:ext cx="312854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PHE, Excess mortality in England</a:t>
            </a:r>
            <a:endParaRPr lang="en-GB" sz="1400">
              <a:solidFill>
                <a:schemeClr val="accent1"/>
              </a:solidFill>
            </a:endParaRPr>
          </a:p>
        </p:txBody>
      </p:sp>
      <p:sp>
        <p:nvSpPr>
          <p:cNvPr id="9" name="TextBox 8">
            <a:extLst>
              <a:ext uri="{FF2B5EF4-FFF2-40B4-BE49-F238E27FC236}">
                <a16:creationId xmlns:a16="http://schemas.microsoft.com/office/drawing/2014/main" id="{EC3C1318-FD87-443C-9921-CBBE2E8F4731}"/>
              </a:ext>
            </a:extLst>
          </p:cNvPr>
          <p:cNvSpPr txBox="1"/>
          <p:nvPr/>
        </p:nvSpPr>
        <p:spPr>
          <a:xfrm>
            <a:off x="476099" y="5152800"/>
            <a:ext cx="8357183" cy="120032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Excess deaths have fallen since April 2021. Latest figures for the week ending 9 July indicate that there have been 91,075 excess deaths since March 2020.</a:t>
            </a:r>
          </a:p>
          <a:p>
            <a:r>
              <a:rPr lang="en-GB" i="1"/>
              <a:t>Excess deaths = registered deaths – expected deaths</a:t>
            </a:r>
          </a:p>
        </p:txBody>
      </p:sp>
      <p:pic>
        <p:nvPicPr>
          <p:cNvPr id="5" name="Picture 4">
            <a:extLst>
              <a:ext uri="{FF2B5EF4-FFF2-40B4-BE49-F238E27FC236}">
                <a16:creationId xmlns:a16="http://schemas.microsoft.com/office/drawing/2014/main" id="{BB29284B-C54E-4715-8FB4-ED14BEA8368C}"/>
              </a:ext>
            </a:extLst>
          </p:cNvPr>
          <p:cNvPicPr>
            <a:picLocks noChangeAspect="1"/>
          </p:cNvPicPr>
          <p:nvPr/>
        </p:nvPicPr>
        <p:blipFill>
          <a:blip r:embed="rId4"/>
          <a:stretch>
            <a:fillRect/>
          </a:stretch>
        </p:blipFill>
        <p:spPr>
          <a:xfrm>
            <a:off x="476098" y="1254868"/>
            <a:ext cx="11012267" cy="3620933"/>
          </a:xfrm>
          <a:prstGeom prst="rect">
            <a:avLst/>
          </a:prstGeom>
        </p:spPr>
      </p:pic>
    </p:spTree>
    <p:extLst>
      <p:ext uri="{BB962C8B-B14F-4D97-AF65-F5344CB8AC3E}">
        <p14:creationId xmlns:p14="http://schemas.microsoft.com/office/powerpoint/2010/main" val="2224957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C68F-6503-4E1F-86C7-55534F3DAACA}"/>
              </a:ext>
            </a:extLst>
          </p:cNvPr>
          <p:cNvSpPr>
            <a:spLocks noGrp="1"/>
          </p:cNvSpPr>
          <p:nvPr>
            <p:ph type="title"/>
          </p:nvPr>
        </p:nvSpPr>
        <p:spPr>
          <a:xfrm>
            <a:off x="492423" y="429541"/>
            <a:ext cx="10515600" cy="949506"/>
          </a:xfrm>
        </p:spPr>
        <p:txBody>
          <a:bodyPr/>
          <a:lstStyle/>
          <a:p>
            <a:r>
              <a:rPr lang="en-GB"/>
              <a:t>Excess deaths by ethnicity</a:t>
            </a:r>
          </a:p>
        </p:txBody>
      </p:sp>
      <p:sp>
        <p:nvSpPr>
          <p:cNvPr id="8" name="TextBox 7">
            <a:extLst>
              <a:ext uri="{FF2B5EF4-FFF2-40B4-BE49-F238E27FC236}">
                <a16:creationId xmlns:a16="http://schemas.microsoft.com/office/drawing/2014/main" id="{02E14D69-137D-4FEF-8300-74C4A33E77D6}"/>
              </a:ext>
            </a:extLst>
          </p:cNvPr>
          <p:cNvSpPr txBox="1"/>
          <p:nvPr/>
        </p:nvSpPr>
        <p:spPr>
          <a:xfrm>
            <a:off x="981075" y="1847850"/>
            <a:ext cx="45719" cy="369332"/>
          </a:xfrm>
          <a:prstGeom prst="rect">
            <a:avLst/>
          </a:prstGeom>
          <a:noFill/>
        </p:spPr>
        <p:txBody>
          <a:bodyPr wrap="square" rtlCol="0">
            <a:spAutoFit/>
          </a:bodyPr>
          <a:lstStyle/>
          <a:p>
            <a:endParaRPr lang="en-GB"/>
          </a:p>
        </p:txBody>
      </p:sp>
      <p:sp>
        <p:nvSpPr>
          <p:cNvPr id="9" name="TextBox 8">
            <a:extLst>
              <a:ext uri="{FF2B5EF4-FFF2-40B4-BE49-F238E27FC236}">
                <a16:creationId xmlns:a16="http://schemas.microsoft.com/office/drawing/2014/main" id="{2033BD2E-50CD-40AC-9A5C-A3C05041795E}"/>
              </a:ext>
            </a:extLst>
          </p:cNvPr>
          <p:cNvSpPr txBox="1"/>
          <p:nvPr/>
        </p:nvSpPr>
        <p:spPr>
          <a:xfrm>
            <a:off x="571017" y="1562142"/>
            <a:ext cx="6165080" cy="584775"/>
          </a:xfrm>
          <a:prstGeom prst="rect">
            <a:avLst/>
          </a:prstGeom>
          <a:noFill/>
        </p:spPr>
        <p:txBody>
          <a:bodyPr wrap="square" rtlCol="0">
            <a:spAutoFit/>
          </a:bodyPr>
          <a:lstStyle/>
          <a:p>
            <a:r>
              <a:rPr lang="en-GB" sz="1600" b="1"/>
              <a:t>Ratio of registered deaths to expected deaths for ethnic groups </a:t>
            </a:r>
          </a:p>
          <a:p>
            <a:r>
              <a:rPr lang="en-GB" sz="1600" b="1"/>
              <a:t>in England 27 March 2020 – 2 July 2021</a:t>
            </a:r>
          </a:p>
        </p:txBody>
      </p:sp>
      <p:sp>
        <p:nvSpPr>
          <p:cNvPr id="10" name="TextBox 9">
            <a:extLst>
              <a:ext uri="{FF2B5EF4-FFF2-40B4-BE49-F238E27FC236}">
                <a16:creationId xmlns:a16="http://schemas.microsoft.com/office/drawing/2014/main" id="{B341BC8A-3291-4934-A694-EB0E1835BBDD}"/>
              </a:ext>
            </a:extLst>
          </p:cNvPr>
          <p:cNvSpPr txBox="1"/>
          <p:nvPr/>
        </p:nvSpPr>
        <p:spPr>
          <a:xfrm>
            <a:off x="607693" y="2440736"/>
            <a:ext cx="838201" cy="369332"/>
          </a:xfrm>
          <a:prstGeom prst="rect">
            <a:avLst/>
          </a:prstGeom>
          <a:noFill/>
        </p:spPr>
        <p:txBody>
          <a:bodyPr wrap="square" rtlCol="0">
            <a:spAutoFit/>
          </a:bodyPr>
          <a:lstStyle/>
          <a:p>
            <a:r>
              <a:rPr lang="en-GB" b="1"/>
              <a:t>Males</a:t>
            </a:r>
          </a:p>
        </p:txBody>
      </p:sp>
      <p:sp>
        <p:nvSpPr>
          <p:cNvPr id="11" name="TextBox 10">
            <a:extLst>
              <a:ext uri="{FF2B5EF4-FFF2-40B4-BE49-F238E27FC236}">
                <a16:creationId xmlns:a16="http://schemas.microsoft.com/office/drawing/2014/main" id="{890D0C67-B185-4630-92A4-674516D9546F}"/>
              </a:ext>
            </a:extLst>
          </p:cNvPr>
          <p:cNvSpPr txBox="1"/>
          <p:nvPr/>
        </p:nvSpPr>
        <p:spPr>
          <a:xfrm>
            <a:off x="6585539" y="2447840"/>
            <a:ext cx="1171555" cy="369332"/>
          </a:xfrm>
          <a:prstGeom prst="rect">
            <a:avLst/>
          </a:prstGeom>
          <a:noFill/>
        </p:spPr>
        <p:txBody>
          <a:bodyPr wrap="square" rtlCol="0">
            <a:spAutoFit/>
          </a:bodyPr>
          <a:lstStyle/>
          <a:p>
            <a:r>
              <a:rPr lang="en-GB" b="1"/>
              <a:t>Females</a:t>
            </a:r>
          </a:p>
        </p:txBody>
      </p:sp>
      <p:sp>
        <p:nvSpPr>
          <p:cNvPr id="14" name="TextBox 13">
            <a:extLst>
              <a:ext uri="{FF2B5EF4-FFF2-40B4-BE49-F238E27FC236}">
                <a16:creationId xmlns:a16="http://schemas.microsoft.com/office/drawing/2014/main" id="{66FEC526-08FC-4B0B-B911-8AB865774A87}"/>
              </a:ext>
            </a:extLst>
          </p:cNvPr>
          <p:cNvSpPr txBox="1"/>
          <p:nvPr/>
        </p:nvSpPr>
        <p:spPr>
          <a:xfrm>
            <a:off x="6781814" y="664809"/>
            <a:ext cx="4839170"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The ratio of registered deaths to expected deaths is much higher among men and women of Asian and Black ethnicities compared to deaths in White groups. </a:t>
            </a:r>
          </a:p>
        </p:txBody>
      </p:sp>
      <p:sp>
        <p:nvSpPr>
          <p:cNvPr id="15" name="TextBox 14">
            <a:extLst>
              <a:ext uri="{FF2B5EF4-FFF2-40B4-BE49-F238E27FC236}">
                <a16:creationId xmlns:a16="http://schemas.microsoft.com/office/drawing/2014/main" id="{B03C89EE-A299-4857-A51F-D0A15F78118F}"/>
              </a:ext>
            </a:extLst>
          </p:cNvPr>
          <p:cNvSpPr txBox="1"/>
          <p:nvPr/>
        </p:nvSpPr>
        <p:spPr>
          <a:xfrm>
            <a:off x="8612357" y="6384957"/>
            <a:ext cx="3128549" cy="307777"/>
          </a:xfrm>
          <a:prstGeom prst="rect">
            <a:avLst/>
          </a:prstGeom>
          <a:noFill/>
        </p:spPr>
        <p:txBody>
          <a:bodyPr wrap="none" rtlCol="0">
            <a:spAutoFit/>
          </a:bodyPr>
          <a:lstStyle/>
          <a:p>
            <a:r>
              <a:rPr lang="en-GB" sz="1400">
                <a:hlinkClick r:id="rId3"/>
              </a:rPr>
              <a:t>Source: PHE, Excess mortality in England</a:t>
            </a:r>
            <a:endParaRPr lang="en-GB" sz="1400"/>
          </a:p>
        </p:txBody>
      </p:sp>
      <p:pic>
        <p:nvPicPr>
          <p:cNvPr id="5" name="Picture 4">
            <a:extLst>
              <a:ext uri="{FF2B5EF4-FFF2-40B4-BE49-F238E27FC236}">
                <a16:creationId xmlns:a16="http://schemas.microsoft.com/office/drawing/2014/main" id="{E9777A4F-F64B-471F-8F76-DE08DAEC22FB}"/>
              </a:ext>
            </a:extLst>
          </p:cNvPr>
          <p:cNvPicPr>
            <a:picLocks noChangeAspect="1"/>
          </p:cNvPicPr>
          <p:nvPr/>
        </p:nvPicPr>
        <p:blipFill>
          <a:blip r:embed="rId4"/>
          <a:stretch>
            <a:fillRect/>
          </a:stretch>
        </p:blipFill>
        <p:spPr>
          <a:xfrm>
            <a:off x="607692" y="2817173"/>
            <a:ext cx="5238631" cy="3398802"/>
          </a:xfrm>
          <a:prstGeom prst="rect">
            <a:avLst/>
          </a:prstGeom>
        </p:spPr>
      </p:pic>
      <p:pic>
        <p:nvPicPr>
          <p:cNvPr id="6" name="Picture 5">
            <a:extLst>
              <a:ext uri="{FF2B5EF4-FFF2-40B4-BE49-F238E27FC236}">
                <a16:creationId xmlns:a16="http://schemas.microsoft.com/office/drawing/2014/main" id="{706A66A9-9DD1-4C1E-AC6B-6F39829524E2}"/>
              </a:ext>
            </a:extLst>
          </p:cNvPr>
          <p:cNvPicPr>
            <a:picLocks noChangeAspect="1"/>
          </p:cNvPicPr>
          <p:nvPr/>
        </p:nvPicPr>
        <p:blipFill>
          <a:blip r:embed="rId5"/>
          <a:stretch>
            <a:fillRect/>
          </a:stretch>
        </p:blipFill>
        <p:spPr>
          <a:xfrm>
            <a:off x="6502275" y="2794388"/>
            <a:ext cx="5238631" cy="3398802"/>
          </a:xfrm>
          <a:prstGeom prst="rect">
            <a:avLst/>
          </a:prstGeom>
        </p:spPr>
      </p:pic>
    </p:spTree>
    <p:extLst>
      <p:ext uri="{BB962C8B-B14F-4D97-AF65-F5344CB8AC3E}">
        <p14:creationId xmlns:p14="http://schemas.microsoft.com/office/powerpoint/2010/main" val="221495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09726" y="256801"/>
            <a:ext cx="10515600" cy="1325563"/>
          </a:xfrm>
        </p:spPr>
        <p:txBody>
          <a:bodyPr/>
          <a:lstStyle/>
          <a:p>
            <a:r>
              <a:rPr lang="en-GB"/>
              <a:t>Hospitalisations</a:t>
            </a:r>
          </a:p>
        </p:txBody>
      </p:sp>
      <p:sp>
        <p:nvSpPr>
          <p:cNvPr id="8" name="TextBox 7">
            <a:extLst>
              <a:ext uri="{FF2B5EF4-FFF2-40B4-BE49-F238E27FC236}">
                <a16:creationId xmlns:a16="http://schemas.microsoft.com/office/drawing/2014/main" id="{D9BE3CEA-DC96-45B7-A9C6-9A526D1E9385}"/>
              </a:ext>
            </a:extLst>
          </p:cNvPr>
          <p:cNvSpPr txBox="1"/>
          <p:nvPr/>
        </p:nvSpPr>
        <p:spPr>
          <a:xfrm>
            <a:off x="4726194" y="700794"/>
            <a:ext cx="3904094" cy="338554"/>
          </a:xfrm>
          <a:prstGeom prst="rect">
            <a:avLst/>
          </a:prstGeom>
          <a:noFill/>
        </p:spPr>
        <p:txBody>
          <a:bodyPr wrap="square" rtlCol="0">
            <a:spAutoFit/>
          </a:bodyPr>
          <a:lstStyle/>
          <a:p>
            <a:r>
              <a:rPr lang="en-GB" sz="1600" b="1"/>
              <a:t>Patients in hospital with COVID-19, UK</a:t>
            </a:r>
          </a:p>
        </p:txBody>
      </p:sp>
      <p:sp>
        <p:nvSpPr>
          <p:cNvPr id="9" name="TextBox 8">
            <a:extLst>
              <a:ext uri="{FF2B5EF4-FFF2-40B4-BE49-F238E27FC236}">
                <a16:creationId xmlns:a16="http://schemas.microsoft.com/office/drawing/2014/main" id="{41213A0E-8A69-498C-A600-B4A0A87237CE}"/>
              </a:ext>
            </a:extLst>
          </p:cNvPr>
          <p:cNvSpPr txBox="1"/>
          <p:nvPr/>
        </p:nvSpPr>
        <p:spPr>
          <a:xfrm>
            <a:off x="4726194" y="3586824"/>
            <a:ext cx="5197185" cy="338554"/>
          </a:xfrm>
          <a:prstGeom prst="rect">
            <a:avLst/>
          </a:prstGeom>
          <a:noFill/>
        </p:spPr>
        <p:txBody>
          <a:bodyPr wrap="square" rtlCol="0">
            <a:spAutoFit/>
          </a:bodyPr>
          <a:lstStyle/>
          <a:p>
            <a:r>
              <a:rPr lang="en-GB" sz="1600" b="1"/>
              <a:t>Patients with COVID-19 in mechanical ventilation beds,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588610" y="1402708"/>
            <a:ext cx="3068989" cy="5355312"/>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fontAlgn="base"/>
            <a:r>
              <a:rPr lang="en-GB"/>
              <a:t>​</a:t>
            </a:r>
            <a:r>
              <a:rPr lang="en-GB" i="1"/>
              <a:t>Hospitalisations have slightly risen in recent weeks but are well below the peak in mid-January and are reaching similar levels to those seen in mid-September 2020. </a:t>
            </a:r>
            <a:r>
              <a:rPr lang="en-US"/>
              <a:t>​</a:t>
            </a:r>
          </a:p>
          <a:p>
            <a:pPr fontAlgn="base"/>
            <a:r>
              <a:rPr lang="en-GB"/>
              <a:t>​</a:t>
            </a:r>
          </a:p>
          <a:p>
            <a:pPr fontAlgn="base"/>
            <a:r>
              <a:rPr lang="en-GB" i="1"/>
              <a:t>As of 21 July, there were 4,861 people in hospital with COVID-19, with 647 patients in mechanical ventilation beds. The 7-day rolling average is below what it was at the height of the first wave, and below the level seen at the beginning of the second and third waves. </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775693" y="6393520"/>
            <a:ext cx="2827697"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Gov.uk COVID-19 dashboard</a:t>
            </a:r>
            <a:endParaRPr lang="en-GB" sz="1400">
              <a:solidFill>
                <a:schemeClr val="accent1"/>
              </a:solidFill>
            </a:endParaRPr>
          </a:p>
        </p:txBody>
      </p:sp>
      <p:pic>
        <p:nvPicPr>
          <p:cNvPr id="12" name="Picture 11">
            <a:extLst>
              <a:ext uri="{FF2B5EF4-FFF2-40B4-BE49-F238E27FC236}">
                <a16:creationId xmlns:a16="http://schemas.microsoft.com/office/drawing/2014/main" id="{4E77CE9A-180B-4881-AAE4-1214C1FE43D4}"/>
              </a:ext>
            </a:extLst>
          </p:cNvPr>
          <p:cNvPicPr>
            <a:picLocks noChangeAspect="1"/>
          </p:cNvPicPr>
          <p:nvPr/>
        </p:nvPicPr>
        <p:blipFill>
          <a:blip r:embed="rId4"/>
          <a:stretch>
            <a:fillRect/>
          </a:stretch>
        </p:blipFill>
        <p:spPr>
          <a:xfrm>
            <a:off x="4835018" y="1039349"/>
            <a:ext cx="6888074" cy="2411068"/>
          </a:xfrm>
          <a:prstGeom prst="rect">
            <a:avLst/>
          </a:prstGeom>
        </p:spPr>
      </p:pic>
      <p:pic>
        <p:nvPicPr>
          <p:cNvPr id="13" name="Picture 12">
            <a:extLst>
              <a:ext uri="{FF2B5EF4-FFF2-40B4-BE49-F238E27FC236}">
                <a16:creationId xmlns:a16="http://schemas.microsoft.com/office/drawing/2014/main" id="{D1B5F22F-A141-4A92-B3FF-4A7A1E4E53DD}"/>
              </a:ext>
            </a:extLst>
          </p:cNvPr>
          <p:cNvPicPr>
            <a:picLocks noChangeAspect="1"/>
          </p:cNvPicPr>
          <p:nvPr/>
        </p:nvPicPr>
        <p:blipFill>
          <a:blip r:embed="rId5"/>
          <a:stretch>
            <a:fillRect/>
          </a:stretch>
        </p:blipFill>
        <p:spPr>
          <a:xfrm>
            <a:off x="4835018" y="4061785"/>
            <a:ext cx="6888074" cy="2331734"/>
          </a:xfrm>
          <a:prstGeom prst="rect">
            <a:avLst/>
          </a:prstGeom>
        </p:spPr>
      </p:pic>
    </p:spTree>
    <p:extLst>
      <p:ext uri="{BB962C8B-B14F-4D97-AF65-F5344CB8AC3E}">
        <p14:creationId xmlns:p14="http://schemas.microsoft.com/office/powerpoint/2010/main" val="53660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a:t>Cases – UK wide</a:t>
            </a:r>
            <a:endParaRPr lang="en-GB">
              <a:cs typeface="Calibri Light"/>
            </a:endParaRPr>
          </a:p>
        </p:txBody>
      </p:sp>
      <p:sp>
        <p:nvSpPr>
          <p:cNvPr id="5" name="TextBox 4">
            <a:extLst>
              <a:ext uri="{FF2B5EF4-FFF2-40B4-BE49-F238E27FC236}">
                <a16:creationId xmlns:a16="http://schemas.microsoft.com/office/drawing/2014/main" id="{A3EF7311-4D96-4375-AFA0-122B07FA72A6}"/>
              </a:ext>
            </a:extLst>
          </p:cNvPr>
          <p:cNvSpPr txBox="1"/>
          <p:nvPr/>
        </p:nvSpPr>
        <p:spPr>
          <a:xfrm>
            <a:off x="679231" y="1389693"/>
            <a:ext cx="3501903" cy="341632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fontAlgn="base"/>
            <a:r>
              <a:rPr lang="en-GB" i="1"/>
              <a:t>There were 39,906 confirmed COVID-19 cases across the UK reported on 22 July. This compares to 48,553 new cases reported in the last update (15 July). </a:t>
            </a:r>
            <a:r>
              <a:rPr lang="en-US"/>
              <a:t>​</a:t>
            </a:r>
          </a:p>
          <a:p>
            <a:pPr fontAlgn="base"/>
            <a:r>
              <a:rPr lang="en-GB"/>
              <a:t>​</a:t>
            </a:r>
          </a:p>
          <a:p>
            <a:pPr fontAlgn="base"/>
            <a:r>
              <a:rPr lang="en-GB" i="1"/>
              <a:t>The number of new cases continue to rise, with a seven-day average of 46,460. This is the highest rate record since early January.</a:t>
            </a:r>
            <a:endParaRPr lang="en-GB"/>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3" name="Picture 2">
            <a:extLst>
              <a:ext uri="{FF2B5EF4-FFF2-40B4-BE49-F238E27FC236}">
                <a16:creationId xmlns:a16="http://schemas.microsoft.com/office/drawing/2014/main" id="{89BEE598-83BD-405D-8A19-C59F9D1C8EEF}"/>
              </a:ext>
            </a:extLst>
          </p:cNvPr>
          <p:cNvPicPr>
            <a:picLocks noChangeAspect="1"/>
          </p:cNvPicPr>
          <p:nvPr/>
        </p:nvPicPr>
        <p:blipFill>
          <a:blip r:embed="rId4"/>
          <a:stretch>
            <a:fillRect/>
          </a:stretch>
        </p:blipFill>
        <p:spPr>
          <a:xfrm>
            <a:off x="4756825" y="1215957"/>
            <a:ext cx="7091463" cy="4844376"/>
          </a:xfrm>
          <a:prstGeom prst="rect">
            <a:avLst/>
          </a:prstGeom>
        </p:spPr>
      </p:pic>
    </p:spTree>
    <p:extLst>
      <p:ext uri="{BB962C8B-B14F-4D97-AF65-F5344CB8AC3E}">
        <p14:creationId xmlns:p14="http://schemas.microsoft.com/office/powerpoint/2010/main" val="1010998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370A-BD4C-403E-9564-F02D964B5BAA}"/>
              </a:ext>
            </a:extLst>
          </p:cNvPr>
          <p:cNvSpPr>
            <a:spLocks noGrp="1"/>
          </p:cNvSpPr>
          <p:nvPr>
            <p:ph type="title"/>
          </p:nvPr>
        </p:nvSpPr>
        <p:spPr>
          <a:xfrm>
            <a:off x="520279" y="265896"/>
            <a:ext cx="10958689" cy="1204556"/>
          </a:xfrm>
        </p:spPr>
        <p:txBody>
          <a:bodyPr/>
          <a:lstStyle/>
          <a:p>
            <a:r>
              <a:rPr lang="en-GB"/>
              <a:t>Hospitalisation trends, UK</a:t>
            </a:r>
          </a:p>
        </p:txBody>
      </p:sp>
      <p:sp>
        <p:nvSpPr>
          <p:cNvPr id="10" name="TextBox 9">
            <a:extLst>
              <a:ext uri="{FF2B5EF4-FFF2-40B4-BE49-F238E27FC236}">
                <a16:creationId xmlns:a16="http://schemas.microsoft.com/office/drawing/2014/main" id="{5D86B5B1-A765-47AF-AA4B-5F813974690E}"/>
              </a:ext>
            </a:extLst>
          </p:cNvPr>
          <p:cNvSpPr txBox="1"/>
          <p:nvPr/>
        </p:nvSpPr>
        <p:spPr>
          <a:xfrm>
            <a:off x="7422930" y="672333"/>
            <a:ext cx="4056038" cy="646331"/>
          </a:xfrm>
          <a:prstGeom prst="rect">
            <a:avLst/>
          </a:prstGeom>
          <a:noFill/>
          <a:ln>
            <a:solidFill>
              <a:schemeClr val="accent1">
                <a:lumMod val="50000"/>
              </a:schemeClr>
            </a:solidFill>
          </a:ln>
        </p:spPr>
        <p:txBody>
          <a:bodyPr wrap="square" lIns="91440" tIns="45720" rIns="91440" bIns="45720" rtlCol="0" anchor="t">
            <a:spAutoFit/>
          </a:bodyPr>
          <a:lstStyle/>
          <a:p>
            <a:r>
              <a:rPr lang="en-GB" b="1" i="1"/>
              <a:t>Note</a:t>
            </a:r>
            <a:r>
              <a:rPr lang="en-GB" i="1"/>
              <a:t>: different scales – but overall trend similar across UK nations.</a:t>
            </a:r>
          </a:p>
        </p:txBody>
      </p:sp>
      <p:sp>
        <p:nvSpPr>
          <p:cNvPr id="11" name="TextBox 10">
            <a:extLst>
              <a:ext uri="{FF2B5EF4-FFF2-40B4-BE49-F238E27FC236}">
                <a16:creationId xmlns:a16="http://schemas.microsoft.com/office/drawing/2014/main" id="{FE26D563-E1F0-4F12-81E9-784B38438778}"/>
              </a:ext>
            </a:extLst>
          </p:cNvPr>
          <p:cNvSpPr txBox="1"/>
          <p:nvPr/>
        </p:nvSpPr>
        <p:spPr>
          <a:xfrm>
            <a:off x="8844024" y="6411297"/>
            <a:ext cx="2827697" cy="307777"/>
          </a:xfrm>
          <a:prstGeom prst="rect">
            <a:avLst/>
          </a:prstGeom>
          <a:noFill/>
        </p:spPr>
        <p:txBody>
          <a:bodyPr wrap="none" rtlCol="0">
            <a:spAutoFit/>
          </a:bodyPr>
          <a:lstStyle/>
          <a:p>
            <a:r>
              <a:rPr lang="en-GB" sz="1400">
                <a:hlinkClick r:id="rId3"/>
              </a:rPr>
              <a:t>Source: Gov.uk COVID-19 dashboard</a:t>
            </a:r>
            <a:endParaRPr lang="en-GB" sz="1400"/>
          </a:p>
        </p:txBody>
      </p:sp>
      <p:pic>
        <p:nvPicPr>
          <p:cNvPr id="3" name="Picture 2">
            <a:extLst>
              <a:ext uri="{FF2B5EF4-FFF2-40B4-BE49-F238E27FC236}">
                <a16:creationId xmlns:a16="http://schemas.microsoft.com/office/drawing/2014/main" id="{85C91D8F-87E1-4947-8B7C-2B1A1B38D5BA}"/>
              </a:ext>
            </a:extLst>
          </p:cNvPr>
          <p:cNvPicPr>
            <a:picLocks noChangeAspect="1"/>
          </p:cNvPicPr>
          <p:nvPr/>
        </p:nvPicPr>
        <p:blipFill>
          <a:blip r:embed="rId4"/>
          <a:stretch>
            <a:fillRect/>
          </a:stretch>
        </p:blipFill>
        <p:spPr>
          <a:xfrm>
            <a:off x="6471910" y="4163559"/>
            <a:ext cx="5518984" cy="2247735"/>
          </a:xfrm>
          <a:prstGeom prst="rect">
            <a:avLst/>
          </a:prstGeom>
        </p:spPr>
      </p:pic>
      <p:sp>
        <p:nvSpPr>
          <p:cNvPr id="15" name="TextBox 14">
            <a:extLst>
              <a:ext uri="{FF2B5EF4-FFF2-40B4-BE49-F238E27FC236}">
                <a16:creationId xmlns:a16="http://schemas.microsoft.com/office/drawing/2014/main" id="{DC71A1D7-AECD-47FC-940D-0B8FF9D2A0D0}"/>
              </a:ext>
            </a:extLst>
          </p:cNvPr>
          <p:cNvSpPr txBox="1"/>
          <p:nvPr/>
        </p:nvSpPr>
        <p:spPr>
          <a:xfrm>
            <a:off x="7022969" y="4415513"/>
            <a:ext cx="1715678" cy="338554"/>
          </a:xfrm>
          <a:prstGeom prst="rect">
            <a:avLst/>
          </a:prstGeom>
          <a:noFill/>
        </p:spPr>
        <p:txBody>
          <a:bodyPr wrap="square" rtlCol="0">
            <a:spAutoFit/>
          </a:bodyPr>
          <a:lstStyle/>
          <a:p>
            <a:r>
              <a:rPr lang="en-GB" sz="1600" b="1"/>
              <a:t>Scotland</a:t>
            </a:r>
          </a:p>
        </p:txBody>
      </p:sp>
      <p:pic>
        <p:nvPicPr>
          <p:cNvPr id="4" name="Picture 3">
            <a:extLst>
              <a:ext uri="{FF2B5EF4-FFF2-40B4-BE49-F238E27FC236}">
                <a16:creationId xmlns:a16="http://schemas.microsoft.com/office/drawing/2014/main" id="{69302C3D-093F-4071-86ED-6C97A6345220}"/>
              </a:ext>
            </a:extLst>
          </p:cNvPr>
          <p:cNvPicPr>
            <a:picLocks noChangeAspect="1"/>
          </p:cNvPicPr>
          <p:nvPr/>
        </p:nvPicPr>
        <p:blipFill>
          <a:blip r:embed="rId5"/>
          <a:stretch>
            <a:fillRect/>
          </a:stretch>
        </p:blipFill>
        <p:spPr>
          <a:xfrm>
            <a:off x="6471909" y="1702704"/>
            <a:ext cx="5518984" cy="2309067"/>
          </a:xfrm>
          <a:prstGeom prst="rect">
            <a:avLst/>
          </a:prstGeom>
        </p:spPr>
      </p:pic>
      <p:sp>
        <p:nvSpPr>
          <p:cNvPr id="19" name="TextBox 18">
            <a:extLst>
              <a:ext uri="{FF2B5EF4-FFF2-40B4-BE49-F238E27FC236}">
                <a16:creationId xmlns:a16="http://schemas.microsoft.com/office/drawing/2014/main" id="{44CB20C4-7796-456C-B494-8E8BEAA7FD59}"/>
              </a:ext>
            </a:extLst>
          </p:cNvPr>
          <p:cNvSpPr txBox="1"/>
          <p:nvPr/>
        </p:nvSpPr>
        <p:spPr>
          <a:xfrm>
            <a:off x="6955499" y="1828619"/>
            <a:ext cx="1714499" cy="338554"/>
          </a:xfrm>
          <a:prstGeom prst="rect">
            <a:avLst/>
          </a:prstGeom>
          <a:noFill/>
        </p:spPr>
        <p:txBody>
          <a:bodyPr wrap="square" rtlCol="0">
            <a:spAutoFit/>
          </a:bodyPr>
          <a:lstStyle/>
          <a:p>
            <a:r>
              <a:rPr lang="en-GB" sz="1600" b="1"/>
              <a:t>Northern Ireland</a:t>
            </a:r>
          </a:p>
        </p:txBody>
      </p:sp>
      <p:pic>
        <p:nvPicPr>
          <p:cNvPr id="5" name="Picture 4">
            <a:extLst>
              <a:ext uri="{FF2B5EF4-FFF2-40B4-BE49-F238E27FC236}">
                <a16:creationId xmlns:a16="http://schemas.microsoft.com/office/drawing/2014/main" id="{AA94AA75-3D8B-4C32-901F-90C892373ABC}"/>
              </a:ext>
            </a:extLst>
          </p:cNvPr>
          <p:cNvPicPr>
            <a:picLocks noChangeAspect="1"/>
          </p:cNvPicPr>
          <p:nvPr/>
        </p:nvPicPr>
        <p:blipFill>
          <a:blip r:embed="rId6"/>
          <a:stretch>
            <a:fillRect/>
          </a:stretch>
        </p:blipFill>
        <p:spPr>
          <a:xfrm>
            <a:off x="597832" y="1702704"/>
            <a:ext cx="5598563" cy="2309067"/>
          </a:xfrm>
          <a:prstGeom prst="rect">
            <a:avLst/>
          </a:prstGeom>
        </p:spPr>
      </p:pic>
      <p:sp>
        <p:nvSpPr>
          <p:cNvPr id="20" name="TextBox 19">
            <a:extLst>
              <a:ext uri="{FF2B5EF4-FFF2-40B4-BE49-F238E27FC236}">
                <a16:creationId xmlns:a16="http://schemas.microsoft.com/office/drawing/2014/main" id="{B6AC6C88-B3DD-48B4-AF2A-2790063B00DA}"/>
              </a:ext>
            </a:extLst>
          </p:cNvPr>
          <p:cNvSpPr txBox="1"/>
          <p:nvPr/>
        </p:nvSpPr>
        <p:spPr>
          <a:xfrm>
            <a:off x="1242707" y="1857193"/>
            <a:ext cx="1488331" cy="338554"/>
          </a:xfrm>
          <a:prstGeom prst="rect">
            <a:avLst/>
          </a:prstGeom>
          <a:noFill/>
        </p:spPr>
        <p:txBody>
          <a:bodyPr wrap="square" rtlCol="0">
            <a:spAutoFit/>
          </a:bodyPr>
          <a:lstStyle/>
          <a:p>
            <a:r>
              <a:rPr lang="en-GB" sz="1600" b="1"/>
              <a:t>England</a:t>
            </a:r>
          </a:p>
        </p:txBody>
      </p:sp>
      <p:pic>
        <p:nvPicPr>
          <p:cNvPr id="6" name="Picture 5">
            <a:extLst>
              <a:ext uri="{FF2B5EF4-FFF2-40B4-BE49-F238E27FC236}">
                <a16:creationId xmlns:a16="http://schemas.microsoft.com/office/drawing/2014/main" id="{3053D5B7-2C9D-4009-B5A7-17862141B46C}"/>
              </a:ext>
            </a:extLst>
          </p:cNvPr>
          <p:cNvPicPr>
            <a:picLocks noChangeAspect="1"/>
          </p:cNvPicPr>
          <p:nvPr/>
        </p:nvPicPr>
        <p:blipFill>
          <a:blip r:embed="rId7"/>
          <a:stretch>
            <a:fillRect/>
          </a:stretch>
        </p:blipFill>
        <p:spPr>
          <a:xfrm>
            <a:off x="597832" y="4163558"/>
            <a:ext cx="5598563" cy="2247735"/>
          </a:xfrm>
          <a:prstGeom prst="rect">
            <a:avLst/>
          </a:prstGeom>
        </p:spPr>
      </p:pic>
      <p:sp>
        <p:nvSpPr>
          <p:cNvPr id="22" name="TextBox 21">
            <a:extLst>
              <a:ext uri="{FF2B5EF4-FFF2-40B4-BE49-F238E27FC236}">
                <a16:creationId xmlns:a16="http://schemas.microsoft.com/office/drawing/2014/main" id="{CA4106D0-5BEE-4D6B-A1C3-B6DEFDCF7B3E}"/>
              </a:ext>
            </a:extLst>
          </p:cNvPr>
          <p:cNvSpPr txBox="1"/>
          <p:nvPr/>
        </p:nvSpPr>
        <p:spPr>
          <a:xfrm>
            <a:off x="1242707" y="4415513"/>
            <a:ext cx="1447799" cy="338554"/>
          </a:xfrm>
          <a:prstGeom prst="rect">
            <a:avLst/>
          </a:prstGeom>
          <a:noFill/>
        </p:spPr>
        <p:txBody>
          <a:bodyPr wrap="square" rtlCol="0">
            <a:spAutoFit/>
          </a:bodyPr>
          <a:lstStyle/>
          <a:p>
            <a:r>
              <a:rPr lang="en-GB" sz="1600" b="1"/>
              <a:t>Wales</a:t>
            </a:r>
          </a:p>
        </p:txBody>
      </p:sp>
    </p:spTree>
    <p:extLst>
      <p:ext uri="{BB962C8B-B14F-4D97-AF65-F5344CB8AC3E}">
        <p14:creationId xmlns:p14="http://schemas.microsoft.com/office/powerpoint/2010/main" val="394806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EDB6-43F0-4B66-BE14-7AFA385BF8B9}"/>
              </a:ext>
            </a:extLst>
          </p:cNvPr>
          <p:cNvSpPr>
            <a:spLocks noGrp="1"/>
          </p:cNvSpPr>
          <p:nvPr>
            <p:ph type="title"/>
          </p:nvPr>
        </p:nvSpPr>
        <p:spPr>
          <a:xfrm>
            <a:off x="518604" y="260478"/>
            <a:ext cx="10515600" cy="1325563"/>
          </a:xfrm>
        </p:spPr>
        <p:txBody>
          <a:bodyPr>
            <a:normAutofit/>
          </a:bodyPr>
          <a:lstStyle/>
          <a:p>
            <a:r>
              <a:rPr lang="en-GB"/>
              <a:t>Hospital admissions by age</a:t>
            </a:r>
          </a:p>
        </p:txBody>
      </p:sp>
      <p:sp>
        <p:nvSpPr>
          <p:cNvPr id="7" name="TextBox 6">
            <a:extLst>
              <a:ext uri="{FF2B5EF4-FFF2-40B4-BE49-F238E27FC236}">
                <a16:creationId xmlns:a16="http://schemas.microsoft.com/office/drawing/2014/main" id="{F048DB6A-5F8F-4A78-906B-E21FD58E549E}"/>
              </a:ext>
            </a:extLst>
          </p:cNvPr>
          <p:cNvSpPr txBox="1"/>
          <p:nvPr/>
        </p:nvSpPr>
        <p:spPr>
          <a:xfrm>
            <a:off x="651600" y="1379868"/>
            <a:ext cx="2700000" cy="1200329"/>
          </a:xfrm>
          <a:prstGeom prst="rect">
            <a:avLst/>
          </a:prstGeom>
          <a:noFill/>
          <a:ln>
            <a:solidFill>
              <a:schemeClr val="tx1"/>
            </a:solidFill>
          </a:ln>
        </p:spPr>
        <p:txBody>
          <a:bodyPr wrap="square" lIns="91440" tIns="45720" rIns="91440" bIns="45720" anchor="t">
            <a:spAutoFit/>
          </a:bodyPr>
          <a:lstStyle/>
          <a:p>
            <a:r>
              <a:rPr lang="en-GB" i="1"/>
              <a:t>Highlight:</a:t>
            </a:r>
          </a:p>
          <a:p>
            <a:endParaRPr lang="en-GB" i="1"/>
          </a:p>
          <a:p>
            <a:r>
              <a:rPr lang="en-GB" i="1"/>
              <a:t>Hospital admissions for all age groups remain low.</a:t>
            </a:r>
          </a:p>
        </p:txBody>
      </p:sp>
      <p:sp>
        <p:nvSpPr>
          <p:cNvPr id="9" name="TextBox 8">
            <a:extLst>
              <a:ext uri="{FF2B5EF4-FFF2-40B4-BE49-F238E27FC236}">
                <a16:creationId xmlns:a16="http://schemas.microsoft.com/office/drawing/2014/main" id="{8E3EE82F-CBFD-4BC4-9913-1D00632E67C1}"/>
              </a:ext>
            </a:extLst>
          </p:cNvPr>
          <p:cNvSpPr txBox="1"/>
          <p:nvPr/>
        </p:nvSpPr>
        <p:spPr>
          <a:xfrm>
            <a:off x="4007524" y="1359051"/>
            <a:ext cx="6043862" cy="338554"/>
          </a:xfrm>
          <a:prstGeom prst="rect">
            <a:avLst/>
          </a:prstGeom>
          <a:noFill/>
        </p:spPr>
        <p:txBody>
          <a:bodyPr wrap="square" rtlCol="0">
            <a:spAutoFit/>
          </a:bodyPr>
          <a:lstStyle/>
          <a:p>
            <a:r>
              <a:rPr lang="en-GB" sz="1600" b="1"/>
              <a:t>Weekly hospital admissions by age group</a:t>
            </a:r>
          </a:p>
        </p:txBody>
      </p:sp>
      <p:sp>
        <p:nvSpPr>
          <p:cNvPr id="10" name="TextBox 9">
            <a:extLst>
              <a:ext uri="{FF2B5EF4-FFF2-40B4-BE49-F238E27FC236}">
                <a16:creationId xmlns:a16="http://schemas.microsoft.com/office/drawing/2014/main" id="{3AB3EE56-E6C3-4539-BFBB-F7E5BB99B128}"/>
              </a:ext>
            </a:extLst>
          </p:cNvPr>
          <p:cNvSpPr txBox="1"/>
          <p:nvPr/>
        </p:nvSpPr>
        <p:spPr>
          <a:xfrm>
            <a:off x="7592271" y="6289745"/>
            <a:ext cx="4182940" cy="307777"/>
          </a:xfrm>
          <a:prstGeom prst="rect">
            <a:avLst/>
          </a:prstGeom>
          <a:noFill/>
        </p:spPr>
        <p:txBody>
          <a:bodyPr wrap="none" rtlCol="0">
            <a:spAutoFit/>
          </a:bodyPr>
          <a:lstStyle/>
          <a:p>
            <a:r>
              <a:rPr lang="en-GB" sz="1400">
                <a:hlinkClick r:id="rId3"/>
              </a:rPr>
              <a:t>Source: National flu and COVID-19 surveillance report</a:t>
            </a:r>
            <a:endParaRPr lang="en-GB" sz="1400"/>
          </a:p>
        </p:txBody>
      </p:sp>
      <p:pic>
        <p:nvPicPr>
          <p:cNvPr id="4" name="Picture 3">
            <a:extLst>
              <a:ext uri="{FF2B5EF4-FFF2-40B4-BE49-F238E27FC236}">
                <a16:creationId xmlns:a16="http://schemas.microsoft.com/office/drawing/2014/main" id="{CBD582BE-C9EC-4EE6-91A3-BFF13573BCC5}"/>
              </a:ext>
            </a:extLst>
          </p:cNvPr>
          <p:cNvPicPr>
            <a:picLocks noChangeAspect="1"/>
          </p:cNvPicPr>
          <p:nvPr/>
        </p:nvPicPr>
        <p:blipFill>
          <a:blip r:embed="rId4"/>
          <a:stretch>
            <a:fillRect/>
          </a:stretch>
        </p:blipFill>
        <p:spPr>
          <a:xfrm>
            <a:off x="3676453" y="1697605"/>
            <a:ext cx="8267307" cy="4592139"/>
          </a:xfrm>
          <a:prstGeom prst="rect">
            <a:avLst/>
          </a:prstGeom>
        </p:spPr>
      </p:pic>
    </p:spTree>
    <p:extLst>
      <p:ext uri="{BB962C8B-B14F-4D97-AF65-F5344CB8AC3E}">
        <p14:creationId xmlns:p14="http://schemas.microsoft.com/office/powerpoint/2010/main" val="323464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66B0-FA23-494F-8558-50CC3B436AE6}"/>
              </a:ext>
            </a:extLst>
          </p:cNvPr>
          <p:cNvSpPr>
            <a:spLocks noGrp="1"/>
          </p:cNvSpPr>
          <p:nvPr>
            <p:ph type="title"/>
          </p:nvPr>
        </p:nvSpPr>
        <p:spPr>
          <a:xfrm>
            <a:off x="487456" y="221538"/>
            <a:ext cx="10515600" cy="1325563"/>
          </a:xfrm>
        </p:spPr>
        <p:txBody>
          <a:bodyPr/>
          <a:lstStyle/>
          <a:p>
            <a:r>
              <a:rPr lang="en-GB"/>
              <a:t>ICNARC data - ethnicity</a:t>
            </a:r>
          </a:p>
        </p:txBody>
      </p:sp>
      <p:sp>
        <p:nvSpPr>
          <p:cNvPr id="5" name="TextBox 4">
            <a:extLst>
              <a:ext uri="{FF2B5EF4-FFF2-40B4-BE49-F238E27FC236}">
                <a16:creationId xmlns:a16="http://schemas.microsoft.com/office/drawing/2014/main" id="{EC48C2F3-43C3-4A05-A494-A0BEC9A4199D}"/>
              </a:ext>
            </a:extLst>
          </p:cNvPr>
          <p:cNvSpPr txBox="1"/>
          <p:nvPr/>
        </p:nvSpPr>
        <p:spPr>
          <a:xfrm>
            <a:off x="620620" y="1395515"/>
            <a:ext cx="2700000"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Data from the Intensive Care National Audit and Research Centre (ICNARC) shows that those from Asian and Black ethnic backgrounds make up a disproportionate  percentage of patients critically ill with COVID-19 (compared to the proportion of Asian and Black people in local populations).</a:t>
            </a:r>
          </a:p>
        </p:txBody>
      </p:sp>
      <p:sp>
        <p:nvSpPr>
          <p:cNvPr id="6" name="TextBox 5">
            <a:extLst>
              <a:ext uri="{FF2B5EF4-FFF2-40B4-BE49-F238E27FC236}">
                <a16:creationId xmlns:a16="http://schemas.microsoft.com/office/drawing/2014/main" id="{DD26B31F-66B4-4726-AF47-FF3E776C631B}"/>
              </a:ext>
            </a:extLst>
          </p:cNvPr>
          <p:cNvSpPr txBox="1"/>
          <p:nvPr/>
        </p:nvSpPr>
        <p:spPr>
          <a:xfrm>
            <a:off x="7527066" y="6328685"/>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7" name="TextBox 6">
            <a:extLst>
              <a:ext uri="{FF2B5EF4-FFF2-40B4-BE49-F238E27FC236}">
                <a16:creationId xmlns:a16="http://schemas.microsoft.com/office/drawing/2014/main" id="{2E8B29D7-FA42-420B-BA77-D9276EADD73A}"/>
              </a:ext>
            </a:extLst>
          </p:cNvPr>
          <p:cNvSpPr txBox="1"/>
          <p:nvPr/>
        </p:nvSpPr>
        <p:spPr>
          <a:xfrm>
            <a:off x="3999381" y="1323216"/>
            <a:ext cx="7571999" cy="584775"/>
          </a:xfrm>
          <a:prstGeom prst="rect">
            <a:avLst/>
          </a:prstGeom>
          <a:noFill/>
        </p:spPr>
        <p:txBody>
          <a:bodyPr wrap="square" rtlCol="0">
            <a:spAutoFit/>
          </a:bodyPr>
          <a:lstStyle/>
          <a:p>
            <a:r>
              <a:rPr lang="en-GB" sz="1600" b="1"/>
              <a:t>Ethnicity distribution compared to local population - patients critically ill with COVID-19 admitted from 1 Sept 2020</a:t>
            </a:r>
          </a:p>
        </p:txBody>
      </p:sp>
      <p:pic>
        <p:nvPicPr>
          <p:cNvPr id="3" name="Picture 2">
            <a:extLst>
              <a:ext uri="{FF2B5EF4-FFF2-40B4-BE49-F238E27FC236}">
                <a16:creationId xmlns:a16="http://schemas.microsoft.com/office/drawing/2014/main" id="{6AFB72F2-E07E-4ED2-A089-E2FCC0185461}"/>
              </a:ext>
            </a:extLst>
          </p:cNvPr>
          <p:cNvPicPr>
            <a:picLocks noChangeAspect="1"/>
          </p:cNvPicPr>
          <p:nvPr/>
        </p:nvPicPr>
        <p:blipFill>
          <a:blip r:embed="rId4"/>
          <a:stretch>
            <a:fillRect/>
          </a:stretch>
        </p:blipFill>
        <p:spPr>
          <a:xfrm>
            <a:off x="3891063" y="2003898"/>
            <a:ext cx="8025319" cy="4324786"/>
          </a:xfrm>
          <a:prstGeom prst="rect">
            <a:avLst/>
          </a:prstGeom>
        </p:spPr>
      </p:pic>
    </p:spTree>
    <p:extLst>
      <p:ext uri="{BB962C8B-B14F-4D97-AF65-F5344CB8AC3E}">
        <p14:creationId xmlns:p14="http://schemas.microsoft.com/office/powerpoint/2010/main" val="225785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82DE-2BA3-4C73-BB5B-28D372C1EC55}"/>
              </a:ext>
            </a:extLst>
          </p:cNvPr>
          <p:cNvSpPr>
            <a:spLocks noGrp="1"/>
          </p:cNvSpPr>
          <p:nvPr>
            <p:ph type="title"/>
          </p:nvPr>
        </p:nvSpPr>
        <p:spPr>
          <a:xfrm>
            <a:off x="496333" y="231559"/>
            <a:ext cx="10515600" cy="1325563"/>
          </a:xfrm>
        </p:spPr>
        <p:txBody>
          <a:bodyPr/>
          <a:lstStyle/>
          <a:p>
            <a:r>
              <a:rPr lang="en-GB"/>
              <a:t>ICNARC data - deprivation</a:t>
            </a:r>
          </a:p>
        </p:txBody>
      </p:sp>
      <p:sp>
        <p:nvSpPr>
          <p:cNvPr id="5" name="TextBox 4">
            <a:extLst>
              <a:ext uri="{FF2B5EF4-FFF2-40B4-BE49-F238E27FC236}">
                <a16:creationId xmlns:a16="http://schemas.microsoft.com/office/drawing/2014/main" id="{39407C07-AB0E-4B31-AB64-B65098CACE53}"/>
              </a:ext>
            </a:extLst>
          </p:cNvPr>
          <p:cNvSpPr txBox="1"/>
          <p:nvPr/>
        </p:nvSpPr>
        <p:spPr>
          <a:xfrm>
            <a:off x="664296" y="1377759"/>
            <a:ext cx="2700000" cy="2585323"/>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ICNARC data on deprivation shows those from more deprived backgrounds make up a disproportionate percentage of patients critically ill with COVID-19.</a:t>
            </a:r>
          </a:p>
        </p:txBody>
      </p:sp>
      <p:sp>
        <p:nvSpPr>
          <p:cNvPr id="8" name="TextBox 7">
            <a:extLst>
              <a:ext uri="{FF2B5EF4-FFF2-40B4-BE49-F238E27FC236}">
                <a16:creationId xmlns:a16="http://schemas.microsoft.com/office/drawing/2014/main" id="{EF1CA5ED-BBF5-4A05-8255-8535E5F7B51D}"/>
              </a:ext>
            </a:extLst>
          </p:cNvPr>
          <p:cNvSpPr txBox="1"/>
          <p:nvPr/>
        </p:nvSpPr>
        <p:spPr>
          <a:xfrm>
            <a:off x="7508212" y="6318664"/>
            <a:ext cx="4208524" cy="307777"/>
          </a:xfrm>
          <a:prstGeom prst="rect">
            <a:avLst/>
          </a:prstGeom>
          <a:noFill/>
        </p:spPr>
        <p:txBody>
          <a:bodyPr wrap="none" rtlCol="0">
            <a:spAutoFit/>
          </a:bodyPr>
          <a:lstStyle/>
          <a:p>
            <a:r>
              <a:rPr lang="en-GB" sz="1400">
                <a:hlinkClick r:id="rId3"/>
              </a:rPr>
              <a:t>Source: ICNARC report on COVID-19 in critical care (UK)</a:t>
            </a:r>
            <a:endParaRPr lang="en-GB" sz="1400"/>
          </a:p>
        </p:txBody>
      </p:sp>
      <p:sp>
        <p:nvSpPr>
          <p:cNvPr id="9" name="TextBox 8">
            <a:extLst>
              <a:ext uri="{FF2B5EF4-FFF2-40B4-BE49-F238E27FC236}">
                <a16:creationId xmlns:a16="http://schemas.microsoft.com/office/drawing/2014/main" id="{CD1EA1A2-10D9-4497-9CBE-BC51BC73B0F2}"/>
              </a:ext>
            </a:extLst>
          </p:cNvPr>
          <p:cNvSpPr txBox="1"/>
          <p:nvPr/>
        </p:nvSpPr>
        <p:spPr>
          <a:xfrm>
            <a:off x="3988073" y="1377759"/>
            <a:ext cx="7375344" cy="584775"/>
          </a:xfrm>
          <a:prstGeom prst="rect">
            <a:avLst/>
          </a:prstGeom>
          <a:noFill/>
        </p:spPr>
        <p:txBody>
          <a:bodyPr wrap="square" rtlCol="0">
            <a:spAutoFit/>
          </a:bodyPr>
          <a:lstStyle/>
          <a:p>
            <a:r>
              <a:rPr lang="en-GB" sz="1600" b="1"/>
              <a:t>Index of Multiple Deprivation – distribution of patients critically ill with COVID-19 admitted since 1 September 2020 compared with general population</a:t>
            </a:r>
          </a:p>
        </p:txBody>
      </p:sp>
      <p:pic>
        <p:nvPicPr>
          <p:cNvPr id="3" name="Picture 2">
            <a:extLst>
              <a:ext uri="{FF2B5EF4-FFF2-40B4-BE49-F238E27FC236}">
                <a16:creationId xmlns:a16="http://schemas.microsoft.com/office/drawing/2014/main" id="{7787A163-2D82-44C9-AB9B-E7E3592BB8DB}"/>
              </a:ext>
            </a:extLst>
          </p:cNvPr>
          <p:cNvPicPr>
            <a:picLocks noChangeAspect="1"/>
          </p:cNvPicPr>
          <p:nvPr/>
        </p:nvPicPr>
        <p:blipFill>
          <a:blip r:embed="rId4"/>
          <a:stretch>
            <a:fillRect/>
          </a:stretch>
        </p:blipFill>
        <p:spPr>
          <a:xfrm>
            <a:off x="3638145" y="1962534"/>
            <a:ext cx="8287965" cy="4356130"/>
          </a:xfrm>
          <a:prstGeom prst="rect">
            <a:avLst/>
          </a:prstGeom>
        </p:spPr>
      </p:pic>
    </p:spTree>
    <p:extLst>
      <p:ext uri="{BB962C8B-B14F-4D97-AF65-F5344CB8AC3E}">
        <p14:creationId xmlns:p14="http://schemas.microsoft.com/office/powerpoint/2010/main" val="1341614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2143-5F24-4663-9529-E273CA5DC612}"/>
              </a:ext>
            </a:extLst>
          </p:cNvPr>
          <p:cNvSpPr>
            <a:spLocks noGrp="1"/>
          </p:cNvSpPr>
          <p:nvPr>
            <p:ph type="title"/>
          </p:nvPr>
        </p:nvSpPr>
        <p:spPr>
          <a:xfrm>
            <a:off x="493233" y="241015"/>
            <a:ext cx="10515600" cy="1325563"/>
          </a:xfrm>
        </p:spPr>
        <p:txBody>
          <a:bodyPr/>
          <a:lstStyle/>
          <a:p>
            <a:r>
              <a:rPr lang="en-GB"/>
              <a:t>Non-COVID-19 Backlog, England</a:t>
            </a:r>
          </a:p>
        </p:txBody>
      </p:sp>
      <p:sp>
        <p:nvSpPr>
          <p:cNvPr id="5" name="TextBox 4">
            <a:extLst>
              <a:ext uri="{FF2B5EF4-FFF2-40B4-BE49-F238E27FC236}">
                <a16:creationId xmlns:a16="http://schemas.microsoft.com/office/drawing/2014/main" id="{7081F579-6215-4D8E-B615-A3FAA526B52B}"/>
              </a:ext>
            </a:extLst>
          </p:cNvPr>
          <p:cNvSpPr txBox="1"/>
          <p:nvPr/>
        </p:nvSpPr>
        <p:spPr>
          <a:xfrm>
            <a:off x="630815" y="1377759"/>
            <a:ext cx="3522894" cy="397031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The latest activity data shows a continued disruptive impact of COVID-19 on NHS elective care. </a:t>
            </a:r>
          </a:p>
          <a:p>
            <a:endParaRPr lang="en-GB" i="1"/>
          </a:p>
          <a:p>
            <a:r>
              <a:rPr lang="en-GB"/>
              <a:t>The BMA estimates that between April 2020 and May 2021 there were:</a:t>
            </a:r>
            <a:endParaRPr lang="en-GB">
              <a:cs typeface="Calibri"/>
            </a:endParaRPr>
          </a:p>
          <a:p>
            <a:pPr marL="285750" indent="-285750">
              <a:buFontTx/>
              <a:buChar char="-"/>
            </a:pPr>
            <a:r>
              <a:rPr lang="en-GB"/>
              <a:t>3.63 million fewer elective procedures</a:t>
            </a:r>
          </a:p>
          <a:p>
            <a:pPr marL="285750" indent="-285750">
              <a:buFontTx/>
              <a:buChar char="-"/>
            </a:pPr>
            <a:r>
              <a:rPr lang="en-GB"/>
              <a:t>23.67 million fewer outpatient attendances.</a:t>
            </a:r>
          </a:p>
          <a:p>
            <a:endParaRPr lang="en-GB"/>
          </a:p>
        </p:txBody>
      </p:sp>
      <p:sp>
        <p:nvSpPr>
          <p:cNvPr id="6" name="TextBox 5">
            <a:extLst>
              <a:ext uri="{FF2B5EF4-FFF2-40B4-BE49-F238E27FC236}">
                <a16:creationId xmlns:a16="http://schemas.microsoft.com/office/drawing/2014/main" id="{993296F2-88F8-4A37-B99D-6054FCF3BABB}"/>
              </a:ext>
            </a:extLst>
          </p:cNvPr>
          <p:cNvSpPr txBox="1"/>
          <p:nvPr/>
        </p:nvSpPr>
        <p:spPr>
          <a:xfrm>
            <a:off x="4028611" y="6434222"/>
            <a:ext cx="8163389" cy="307777"/>
          </a:xfrm>
          <a:prstGeom prst="rect">
            <a:avLst/>
          </a:prstGeom>
          <a:noFill/>
        </p:spPr>
        <p:txBody>
          <a:bodyPr wrap="none" rtlCol="0">
            <a:spAutoFit/>
          </a:bodyPr>
          <a:lstStyle/>
          <a:p>
            <a:r>
              <a:rPr lang="en-GB" sz="1400">
                <a:solidFill>
                  <a:schemeClr val="accent1"/>
                </a:solidFill>
                <a:hlinkClick r:id="rId3">
                  <a:extLst>
                    <a:ext uri="{A12FA001-AC4F-418D-AE19-62706E023703}">
                      <ahyp:hlinkClr xmlns:ahyp="http://schemas.microsoft.com/office/drawing/2018/hyperlinkcolor" val="tx"/>
                    </a:ext>
                  </a:extLst>
                </a:hlinkClick>
              </a:rPr>
              <a:t>Source: BMA analysis of NHS Digital Hospital Episode Statistics for Admitted Patient Care and Outpatient Data</a:t>
            </a:r>
            <a:endParaRPr lang="en-GB" sz="1400">
              <a:solidFill>
                <a:schemeClr val="accent1"/>
              </a:solidFill>
            </a:endParaRPr>
          </a:p>
        </p:txBody>
      </p:sp>
      <p:sp>
        <p:nvSpPr>
          <p:cNvPr id="7" name="Title 1">
            <a:extLst>
              <a:ext uri="{FF2B5EF4-FFF2-40B4-BE49-F238E27FC236}">
                <a16:creationId xmlns:a16="http://schemas.microsoft.com/office/drawing/2014/main" id="{26D5632D-4ABD-4312-A351-AC70265E5A4A}"/>
              </a:ext>
            </a:extLst>
          </p:cNvPr>
          <p:cNvSpPr txBox="1">
            <a:spLocks/>
          </p:cNvSpPr>
          <p:nvPr/>
        </p:nvSpPr>
        <p:spPr>
          <a:xfrm>
            <a:off x="4383464" y="992221"/>
            <a:ext cx="7524552" cy="1092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a:latin typeface="+mn-lt"/>
              </a:rPr>
              <a:t>Elective procedures (all specialties) – 2019/20 versus 2020/21</a:t>
            </a:r>
          </a:p>
        </p:txBody>
      </p:sp>
      <p:pic>
        <p:nvPicPr>
          <p:cNvPr id="4" name="Picture 3">
            <a:extLst>
              <a:ext uri="{FF2B5EF4-FFF2-40B4-BE49-F238E27FC236}">
                <a16:creationId xmlns:a16="http://schemas.microsoft.com/office/drawing/2014/main" id="{75D30CD1-9A85-42E4-8AB5-1EEF3BD0C41A}"/>
              </a:ext>
            </a:extLst>
          </p:cNvPr>
          <p:cNvPicPr>
            <a:picLocks noChangeAspect="1"/>
          </p:cNvPicPr>
          <p:nvPr/>
        </p:nvPicPr>
        <p:blipFill>
          <a:blip r:embed="rId4"/>
          <a:stretch>
            <a:fillRect/>
          </a:stretch>
        </p:blipFill>
        <p:spPr>
          <a:xfrm>
            <a:off x="4526923" y="1711107"/>
            <a:ext cx="7022740" cy="4578585"/>
          </a:xfrm>
          <a:prstGeom prst="rect">
            <a:avLst/>
          </a:prstGeom>
        </p:spPr>
      </p:pic>
    </p:spTree>
    <p:extLst>
      <p:ext uri="{BB962C8B-B14F-4D97-AF65-F5344CB8AC3E}">
        <p14:creationId xmlns:p14="http://schemas.microsoft.com/office/powerpoint/2010/main" val="129406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3E44-D45D-4E77-9CA9-FD37AEB0DB55}"/>
              </a:ext>
            </a:extLst>
          </p:cNvPr>
          <p:cNvSpPr>
            <a:spLocks noGrp="1"/>
          </p:cNvSpPr>
          <p:nvPr>
            <p:ph type="title"/>
          </p:nvPr>
        </p:nvSpPr>
        <p:spPr>
          <a:xfrm>
            <a:off x="487857" y="252466"/>
            <a:ext cx="10515600" cy="1325563"/>
          </a:xfrm>
        </p:spPr>
        <p:txBody>
          <a:bodyPr>
            <a:normAutofit/>
          </a:bodyPr>
          <a:lstStyle/>
          <a:p>
            <a:r>
              <a:rPr lang="en-GB"/>
              <a:t>NHS pressures - Wales</a:t>
            </a:r>
          </a:p>
        </p:txBody>
      </p:sp>
      <p:sp>
        <p:nvSpPr>
          <p:cNvPr id="5" name="TextBox 4">
            <a:extLst>
              <a:ext uri="{FF2B5EF4-FFF2-40B4-BE49-F238E27FC236}">
                <a16:creationId xmlns:a16="http://schemas.microsoft.com/office/drawing/2014/main" id="{C1D73B99-5723-4183-A8E8-2C0224B580D9}"/>
              </a:ext>
            </a:extLst>
          </p:cNvPr>
          <p:cNvSpPr txBox="1"/>
          <p:nvPr/>
        </p:nvSpPr>
        <p:spPr>
          <a:xfrm>
            <a:off x="6096000" y="686884"/>
            <a:ext cx="5403160" cy="584775"/>
          </a:xfrm>
          <a:prstGeom prst="rect">
            <a:avLst/>
          </a:prstGeom>
          <a:noFill/>
        </p:spPr>
        <p:txBody>
          <a:bodyPr wrap="square" rtlCol="0">
            <a:spAutoFit/>
          </a:bodyPr>
          <a:lstStyle/>
          <a:p>
            <a:r>
              <a:rPr lang="en-GB" sz="1600" b="1"/>
              <a:t>Average daily number of referrals for first outpatient appointments</a:t>
            </a:r>
          </a:p>
        </p:txBody>
      </p:sp>
      <p:sp>
        <p:nvSpPr>
          <p:cNvPr id="7" name="TextBox 6">
            <a:extLst>
              <a:ext uri="{FF2B5EF4-FFF2-40B4-BE49-F238E27FC236}">
                <a16:creationId xmlns:a16="http://schemas.microsoft.com/office/drawing/2014/main" id="{6FF7D52A-376A-44C0-AD7F-E44D69DF6076}"/>
              </a:ext>
            </a:extLst>
          </p:cNvPr>
          <p:cNvSpPr txBox="1"/>
          <p:nvPr/>
        </p:nvSpPr>
        <p:spPr>
          <a:xfrm>
            <a:off x="6190336" y="3843988"/>
            <a:ext cx="5403160" cy="338554"/>
          </a:xfrm>
          <a:prstGeom prst="rect">
            <a:avLst/>
          </a:prstGeom>
          <a:noFill/>
        </p:spPr>
        <p:txBody>
          <a:bodyPr wrap="square" rtlCol="0">
            <a:spAutoFit/>
          </a:bodyPr>
          <a:lstStyle/>
          <a:p>
            <a:r>
              <a:rPr lang="en-GB" sz="1600" b="1"/>
              <a:t>Number of closed patient pathways</a:t>
            </a:r>
          </a:p>
        </p:txBody>
      </p:sp>
      <p:sp>
        <p:nvSpPr>
          <p:cNvPr id="8" name="TextBox 7">
            <a:extLst>
              <a:ext uri="{FF2B5EF4-FFF2-40B4-BE49-F238E27FC236}">
                <a16:creationId xmlns:a16="http://schemas.microsoft.com/office/drawing/2014/main" id="{A1B06350-4E02-4AE5-B867-EC4A6E2DBF88}"/>
              </a:ext>
            </a:extLst>
          </p:cNvPr>
          <p:cNvSpPr txBox="1"/>
          <p:nvPr/>
        </p:nvSpPr>
        <p:spPr>
          <a:xfrm>
            <a:off x="7235262" y="6451645"/>
            <a:ext cx="4483792" cy="307777"/>
          </a:xfrm>
          <a:prstGeom prst="rect">
            <a:avLst/>
          </a:prstGeom>
          <a:noFill/>
        </p:spPr>
        <p:txBody>
          <a:bodyPr wrap="none" rtlCol="0">
            <a:spAutoFit/>
          </a:bodyPr>
          <a:lstStyle/>
          <a:p>
            <a:r>
              <a:rPr lang="en-GB" sz="1400">
                <a:hlinkClick r:id="rId3"/>
              </a:rPr>
              <a:t>Source: </a:t>
            </a:r>
            <a:r>
              <a:rPr lang="en-GB" sz="1400" err="1">
                <a:hlinkClick r:id="rId3"/>
              </a:rPr>
              <a:t>Gov.wales</a:t>
            </a:r>
            <a:r>
              <a:rPr lang="en-GB" sz="1400">
                <a:hlinkClick r:id="rId3"/>
              </a:rPr>
              <a:t>, NHS activity and performance summary</a:t>
            </a:r>
            <a:endParaRPr lang="en-GB" sz="1400"/>
          </a:p>
        </p:txBody>
      </p:sp>
      <p:sp>
        <p:nvSpPr>
          <p:cNvPr id="9" name="TextBox 8">
            <a:extLst>
              <a:ext uri="{FF2B5EF4-FFF2-40B4-BE49-F238E27FC236}">
                <a16:creationId xmlns:a16="http://schemas.microsoft.com/office/drawing/2014/main" id="{87E9A82D-1DB6-42CA-90C5-112C7707AE20}"/>
              </a:ext>
            </a:extLst>
          </p:cNvPr>
          <p:cNvSpPr txBox="1"/>
          <p:nvPr/>
        </p:nvSpPr>
        <p:spPr>
          <a:xfrm>
            <a:off x="598503" y="1362576"/>
            <a:ext cx="4770748" cy="4247317"/>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marL="285750" indent="-285750">
              <a:buFont typeface="Calibri" panose="020F0502020204030204" pitchFamily="34" charset="0"/>
              <a:buChar char="—"/>
            </a:pPr>
            <a:endParaRPr lang="en-GB" i="1"/>
          </a:p>
          <a:p>
            <a:pPr marL="285750" indent="-285750">
              <a:buFont typeface="Calibri" panose="020F0502020204030204" pitchFamily="34" charset="0"/>
              <a:buChar char="⁻"/>
            </a:pPr>
            <a:r>
              <a:rPr lang="en-GB" i="1">
                <a:ea typeface="+mn-lt"/>
                <a:cs typeface="+mn-lt"/>
              </a:rPr>
              <a:t>COVID-19 has caused considerable disruption to non-COVID-19 care in Wales. </a:t>
            </a:r>
          </a:p>
          <a:p>
            <a:pPr marL="285750" indent="-285750">
              <a:buFont typeface="Calibri" panose="020F0502020204030204" pitchFamily="34" charset="0"/>
              <a:buChar char="⁻"/>
            </a:pPr>
            <a:r>
              <a:rPr lang="en-GB" i="1">
                <a:ea typeface="+mn-lt"/>
                <a:cs typeface="+mn-lt"/>
              </a:rPr>
              <a:t>The number of referrals for out-patient appointments fell sharply in the initial months of the pandemic before recovering to around 75% of expected levels over the summer of 2020. They fell again during January 2021 but are now recovering.</a:t>
            </a:r>
            <a:endParaRPr lang="en-GB" i="1">
              <a:cs typeface="Calibri"/>
            </a:endParaRPr>
          </a:p>
          <a:p>
            <a:pPr marL="285750" indent="-285750">
              <a:buFont typeface="Calibri" panose="020F0502020204030204" pitchFamily="34" charset="0"/>
              <a:buChar char="⁻"/>
            </a:pPr>
            <a:r>
              <a:rPr lang="en-GB" i="1">
                <a:ea typeface="+mn-lt"/>
                <a:cs typeface="+mn-lt"/>
              </a:rPr>
              <a:t>The number of patient pathways open also fell sharply during the initial months of the pandemic before starting to recover. </a:t>
            </a:r>
            <a:endParaRPr lang="en-GB" i="1">
              <a:cs typeface="Calibri" panose="020F0502020204030204"/>
            </a:endParaRPr>
          </a:p>
          <a:p>
            <a:endParaRPr lang="en-GB"/>
          </a:p>
          <a:p>
            <a:r>
              <a:rPr lang="en-GB"/>
              <a:t>Next update: 19 August 2021</a:t>
            </a:r>
          </a:p>
        </p:txBody>
      </p:sp>
      <p:pic>
        <p:nvPicPr>
          <p:cNvPr id="3" name="Picture 2">
            <a:extLst>
              <a:ext uri="{FF2B5EF4-FFF2-40B4-BE49-F238E27FC236}">
                <a16:creationId xmlns:a16="http://schemas.microsoft.com/office/drawing/2014/main" id="{52F31033-759A-4CB9-A90B-01B15270603F}"/>
              </a:ext>
            </a:extLst>
          </p:cNvPr>
          <p:cNvPicPr>
            <a:picLocks noChangeAspect="1"/>
          </p:cNvPicPr>
          <p:nvPr/>
        </p:nvPicPr>
        <p:blipFill>
          <a:blip r:embed="rId4"/>
          <a:stretch>
            <a:fillRect/>
          </a:stretch>
        </p:blipFill>
        <p:spPr>
          <a:xfrm>
            <a:off x="6190336" y="1362577"/>
            <a:ext cx="5403160" cy="2361012"/>
          </a:xfrm>
          <a:prstGeom prst="rect">
            <a:avLst/>
          </a:prstGeom>
        </p:spPr>
      </p:pic>
      <p:pic>
        <p:nvPicPr>
          <p:cNvPr id="10" name="Picture 9">
            <a:extLst>
              <a:ext uri="{FF2B5EF4-FFF2-40B4-BE49-F238E27FC236}">
                <a16:creationId xmlns:a16="http://schemas.microsoft.com/office/drawing/2014/main" id="{1566E53B-CF08-453A-A3DF-41A4185889B8}"/>
              </a:ext>
            </a:extLst>
          </p:cNvPr>
          <p:cNvPicPr>
            <a:picLocks noChangeAspect="1"/>
          </p:cNvPicPr>
          <p:nvPr/>
        </p:nvPicPr>
        <p:blipFill>
          <a:blip r:embed="rId5"/>
          <a:stretch>
            <a:fillRect/>
          </a:stretch>
        </p:blipFill>
        <p:spPr>
          <a:xfrm>
            <a:off x="6190335" y="4182542"/>
            <a:ext cx="5403160" cy="2199404"/>
          </a:xfrm>
          <a:prstGeom prst="rect">
            <a:avLst/>
          </a:prstGeom>
        </p:spPr>
      </p:pic>
    </p:spTree>
    <p:extLst>
      <p:ext uri="{BB962C8B-B14F-4D97-AF65-F5344CB8AC3E}">
        <p14:creationId xmlns:p14="http://schemas.microsoft.com/office/powerpoint/2010/main" val="220988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7625-A071-4FE5-AE8F-0C131938F075}"/>
              </a:ext>
            </a:extLst>
          </p:cNvPr>
          <p:cNvSpPr>
            <a:spLocks noGrp="1"/>
          </p:cNvSpPr>
          <p:nvPr>
            <p:ph type="title"/>
          </p:nvPr>
        </p:nvSpPr>
        <p:spPr>
          <a:xfrm>
            <a:off x="491971" y="545873"/>
            <a:ext cx="10515600" cy="1325563"/>
          </a:xfrm>
        </p:spPr>
        <p:txBody>
          <a:bodyPr/>
          <a:lstStyle/>
          <a:p>
            <a:r>
              <a:rPr lang="en-GB"/>
              <a:t>NHS pressures – </a:t>
            </a:r>
            <a:br>
              <a:rPr lang="en-GB"/>
            </a:br>
            <a:r>
              <a:rPr lang="en-GB"/>
              <a:t>Scotland</a:t>
            </a:r>
          </a:p>
        </p:txBody>
      </p:sp>
      <p:sp>
        <p:nvSpPr>
          <p:cNvPr id="8" name="TextBox 7">
            <a:extLst>
              <a:ext uri="{FF2B5EF4-FFF2-40B4-BE49-F238E27FC236}">
                <a16:creationId xmlns:a16="http://schemas.microsoft.com/office/drawing/2014/main" id="{0E4740EF-793D-40C1-A3CC-77AABD206B8B}"/>
              </a:ext>
            </a:extLst>
          </p:cNvPr>
          <p:cNvSpPr txBox="1"/>
          <p:nvPr/>
        </p:nvSpPr>
        <p:spPr>
          <a:xfrm>
            <a:off x="6014828" y="83671"/>
            <a:ext cx="5403160" cy="523220"/>
          </a:xfrm>
          <a:prstGeom prst="rect">
            <a:avLst/>
          </a:prstGeom>
          <a:noFill/>
        </p:spPr>
        <p:txBody>
          <a:bodyPr wrap="square" rtlCol="0">
            <a:spAutoFit/>
          </a:bodyPr>
          <a:lstStyle/>
          <a:p>
            <a:r>
              <a:rPr lang="en-GB" sz="1400" b="1"/>
              <a:t>Total planned operations and percentage of cancelled planned operations</a:t>
            </a:r>
            <a:endParaRPr lang="en-GB" sz="1100" b="1"/>
          </a:p>
        </p:txBody>
      </p:sp>
      <p:sp>
        <p:nvSpPr>
          <p:cNvPr id="9" name="TextBox 8">
            <a:extLst>
              <a:ext uri="{FF2B5EF4-FFF2-40B4-BE49-F238E27FC236}">
                <a16:creationId xmlns:a16="http://schemas.microsoft.com/office/drawing/2014/main" id="{12F900CF-F9E8-4142-8888-C7E7DAF54AF6}"/>
              </a:ext>
            </a:extLst>
          </p:cNvPr>
          <p:cNvSpPr txBox="1"/>
          <p:nvPr/>
        </p:nvSpPr>
        <p:spPr>
          <a:xfrm>
            <a:off x="7528890" y="6525150"/>
            <a:ext cx="4113049" cy="276999"/>
          </a:xfrm>
          <a:prstGeom prst="rect">
            <a:avLst/>
          </a:prstGeom>
          <a:noFill/>
        </p:spPr>
        <p:txBody>
          <a:bodyPr wrap="none" rtlCol="0">
            <a:spAutoFit/>
          </a:bodyPr>
          <a:lstStyle/>
          <a:p>
            <a:r>
              <a:rPr lang="en-GB" sz="1200">
                <a:hlinkClick r:id="rId3"/>
              </a:rPr>
              <a:t>Source: Public Health Scotland, NHS waiting times - diagnostics</a:t>
            </a:r>
            <a:endParaRPr lang="en-GB" sz="1200"/>
          </a:p>
        </p:txBody>
      </p:sp>
      <p:sp>
        <p:nvSpPr>
          <p:cNvPr id="5" name="TextBox 4">
            <a:extLst>
              <a:ext uri="{FF2B5EF4-FFF2-40B4-BE49-F238E27FC236}">
                <a16:creationId xmlns:a16="http://schemas.microsoft.com/office/drawing/2014/main" id="{AEA3B4CC-FEDB-4627-A922-C8DBE0F985B1}"/>
              </a:ext>
            </a:extLst>
          </p:cNvPr>
          <p:cNvSpPr txBox="1"/>
          <p:nvPr/>
        </p:nvSpPr>
        <p:spPr>
          <a:xfrm>
            <a:off x="6014828" y="3442911"/>
            <a:ext cx="5728138" cy="307777"/>
          </a:xfrm>
          <a:prstGeom prst="rect">
            <a:avLst/>
          </a:prstGeom>
          <a:noFill/>
        </p:spPr>
        <p:txBody>
          <a:bodyPr wrap="square" rtlCol="0">
            <a:spAutoFit/>
          </a:bodyPr>
          <a:lstStyle/>
          <a:p>
            <a:r>
              <a:rPr lang="en-GB" sz="1400" b="1"/>
              <a:t>Percentage of patients waiting 6 weeks or less at month end, by test type</a:t>
            </a:r>
          </a:p>
        </p:txBody>
      </p:sp>
      <p:sp>
        <p:nvSpPr>
          <p:cNvPr id="10" name="TextBox 9">
            <a:extLst>
              <a:ext uri="{FF2B5EF4-FFF2-40B4-BE49-F238E27FC236}">
                <a16:creationId xmlns:a16="http://schemas.microsoft.com/office/drawing/2014/main" id="{93B03374-B8DE-4A35-87E1-FFDA29694CEA}"/>
              </a:ext>
            </a:extLst>
          </p:cNvPr>
          <p:cNvSpPr txBox="1"/>
          <p:nvPr/>
        </p:nvSpPr>
        <p:spPr>
          <a:xfrm>
            <a:off x="7561494" y="3138091"/>
            <a:ext cx="4047839" cy="276999"/>
          </a:xfrm>
          <a:prstGeom prst="rect">
            <a:avLst/>
          </a:prstGeom>
          <a:noFill/>
        </p:spPr>
        <p:txBody>
          <a:bodyPr wrap="none" rtlCol="0">
            <a:spAutoFit/>
          </a:bodyPr>
          <a:lstStyle/>
          <a:p>
            <a:r>
              <a:rPr lang="en-GB" sz="1200">
                <a:hlinkClick r:id="rId4"/>
              </a:rPr>
              <a:t>Source: Public Health Scotland, Cancelled planned operations </a:t>
            </a:r>
            <a:endParaRPr lang="en-GB" sz="1200"/>
          </a:p>
        </p:txBody>
      </p:sp>
      <p:sp>
        <p:nvSpPr>
          <p:cNvPr id="11" name="TextBox 10">
            <a:extLst>
              <a:ext uri="{FF2B5EF4-FFF2-40B4-BE49-F238E27FC236}">
                <a16:creationId xmlns:a16="http://schemas.microsoft.com/office/drawing/2014/main" id="{6F8D3548-F5EE-41CF-8269-AA19E2A1D62B}"/>
              </a:ext>
            </a:extLst>
          </p:cNvPr>
          <p:cNvSpPr txBox="1"/>
          <p:nvPr/>
        </p:nvSpPr>
        <p:spPr>
          <a:xfrm>
            <a:off x="606229" y="1887439"/>
            <a:ext cx="5102915" cy="4524315"/>
          </a:xfrm>
          <a:prstGeom prst="rect">
            <a:avLst/>
          </a:prstGeom>
          <a:noFill/>
          <a:ln>
            <a:solidFill>
              <a:schemeClr val="accent1">
                <a:lumMod val="50000"/>
              </a:schemeClr>
            </a:solidFill>
          </a:ln>
        </p:spPr>
        <p:txBody>
          <a:bodyPr wrap="square" lIns="91440" tIns="45720" rIns="91440" bIns="45720" rtlCol="0" anchor="t">
            <a:spAutoFit/>
          </a:bodyPr>
          <a:lstStyle/>
          <a:p>
            <a:r>
              <a:rPr lang="en-GB" sz="1600" i="1"/>
              <a:t>Highlight:</a:t>
            </a:r>
          </a:p>
          <a:p>
            <a:endParaRPr lang="en-GB" sz="1600" i="1"/>
          </a:p>
          <a:p>
            <a:pPr marL="285750" indent="-285750">
              <a:buFontTx/>
              <a:buChar char="-"/>
            </a:pPr>
            <a:r>
              <a:rPr lang="en-GB" sz="1600" i="1"/>
              <a:t>Scheduled elective operations in the NHS in Scotland reduced sharply at the beginning of the pandemic before recovering slightly over the summer, and beginning to fall again towards the end of 2020. The latest data for May 2021 shows that elective care has not yet recovered to pre-pandemic levels.</a:t>
            </a:r>
          </a:p>
          <a:p>
            <a:pPr marL="285750" indent="-285750">
              <a:buFontTx/>
              <a:buChar char="-"/>
            </a:pPr>
            <a:r>
              <a:rPr lang="en-GB" sz="1600" i="1"/>
              <a:t>Since April 2020, there have been 143k fewer elective operations than would normally be expected (based on 2019 trends). </a:t>
            </a:r>
          </a:p>
          <a:p>
            <a:pPr marL="285750" indent="-285750">
              <a:buFontTx/>
              <a:buChar char="-"/>
            </a:pPr>
            <a:r>
              <a:rPr lang="en-GB" sz="1600" i="1"/>
              <a:t>Next update: August 2021</a:t>
            </a:r>
          </a:p>
          <a:p>
            <a:pPr marL="285750" indent="-285750">
              <a:buFontTx/>
              <a:buChar char="-"/>
            </a:pPr>
            <a:r>
              <a:rPr lang="en-GB" sz="1600" i="1"/>
              <a:t>The number of patients waiting 6 weeks or less fell sharply at the beginning of the pandemic, with partial recovery over the rest of 2020.  When comparing to pre-pandemic levels, the waiting list size is 19.6% higher than 28 February 2020.</a:t>
            </a:r>
            <a:r>
              <a:rPr lang="en-US" sz="1600" i="1"/>
              <a:t>​</a:t>
            </a:r>
            <a:endParaRPr lang="en-GB" sz="1600">
              <a:cs typeface="Calibri"/>
            </a:endParaRPr>
          </a:p>
          <a:p>
            <a:pPr marL="285750" indent="-285750">
              <a:buFontTx/>
              <a:buChar char="-"/>
            </a:pPr>
            <a:r>
              <a:rPr lang="en-GB" sz="1600" i="1"/>
              <a:t>Next update: August 2021</a:t>
            </a:r>
          </a:p>
        </p:txBody>
      </p:sp>
      <p:pic>
        <p:nvPicPr>
          <p:cNvPr id="14338" name="Picture 2">
            <a:extLst>
              <a:ext uri="{FF2B5EF4-FFF2-40B4-BE49-F238E27FC236}">
                <a16:creationId xmlns:a16="http://schemas.microsoft.com/office/drawing/2014/main" id="{FD778367-3A26-40E2-B430-B1F8868BC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753" y="3891189"/>
            <a:ext cx="5210277" cy="2420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5ACBC18-A5AC-4B05-A6A2-91938E283B4E}"/>
              </a:ext>
            </a:extLst>
          </p:cNvPr>
          <p:cNvPicPr>
            <a:picLocks noChangeAspect="1"/>
          </p:cNvPicPr>
          <p:nvPr/>
        </p:nvPicPr>
        <p:blipFill>
          <a:blip r:embed="rId6"/>
          <a:stretch>
            <a:fillRect/>
          </a:stretch>
        </p:blipFill>
        <p:spPr>
          <a:xfrm>
            <a:off x="6137753" y="589978"/>
            <a:ext cx="5094248" cy="2548113"/>
          </a:xfrm>
          <a:prstGeom prst="rect">
            <a:avLst/>
          </a:prstGeom>
        </p:spPr>
      </p:pic>
    </p:spTree>
    <p:extLst>
      <p:ext uri="{BB962C8B-B14F-4D97-AF65-F5344CB8AC3E}">
        <p14:creationId xmlns:p14="http://schemas.microsoft.com/office/powerpoint/2010/main" val="3226315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55DA-F2D7-4204-AC63-BD61E258FAD4}"/>
              </a:ext>
            </a:extLst>
          </p:cNvPr>
          <p:cNvSpPr>
            <a:spLocks noGrp="1"/>
          </p:cNvSpPr>
          <p:nvPr>
            <p:ph type="title"/>
          </p:nvPr>
        </p:nvSpPr>
        <p:spPr>
          <a:xfrm>
            <a:off x="518603" y="299418"/>
            <a:ext cx="8217023" cy="1325563"/>
          </a:xfrm>
        </p:spPr>
        <p:txBody>
          <a:bodyPr>
            <a:normAutofit/>
          </a:bodyPr>
          <a:lstStyle/>
          <a:p>
            <a:r>
              <a:rPr lang="en-GB"/>
              <a:t>NHS pressures – Northern Ireland</a:t>
            </a:r>
          </a:p>
        </p:txBody>
      </p:sp>
      <p:sp>
        <p:nvSpPr>
          <p:cNvPr id="5" name="TextBox 4">
            <a:extLst>
              <a:ext uri="{FF2B5EF4-FFF2-40B4-BE49-F238E27FC236}">
                <a16:creationId xmlns:a16="http://schemas.microsoft.com/office/drawing/2014/main" id="{BE2A31CB-6068-4842-933E-CFEB7A35C154}"/>
              </a:ext>
            </a:extLst>
          </p:cNvPr>
          <p:cNvSpPr txBox="1"/>
          <p:nvPr/>
        </p:nvSpPr>
        <p:spPr>
          <a:xfrm>
            <a:off x="623091" y="1337863"/>
            <a:ext cx="3425126" cy="4801314"/>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pPr marL="285750" indent="-285750">
              <a:buFontTx/>
              <a:buChar char="-"/>
            </a:pPr>
            <a:r>
              <a:rPr lang="en-GB" i="1"/>
              <a:t>COVID-19 has affected waiting times for diagnostic services in Northern Ireland. </a:t>
            </a:r>
          </a:p>
          <a:p>
            <a:pPr marL="285750" indent="-285750">
              <a:buFontTx/>
              <a:buChar char="-"/>
            </a:pPr>
            <a:r>
              <a:rPr lang="en-GB" i="1"/>
              <a:t>The number of patients waiting over 9 weeks and over 26 weeks both rose in the Quarter up to September 2020, reflecting the disruption to services seen during the initial phases of the pandemic.</a:t>
            </a:r>
          </a:p>
          <a:p>
            <a:pPr marL="285750" indent="-285750">
              <a:buFontTx/>
              <a:buChar char="-"/>
            </a:pPr>
            <a:r>
              <a:rPr lang="en-GB" i="1"/>
              <a:t>Waiting times have recovered somewhat in the Quarter ending March 2021, but remain higher than the same Quarter in 2020.</a:t>
            </a:r>
          </a:p>
        </p:txBody>
      </p:sp>
      <p:sp>
        <p:nvSpPr>
          <p:cNvPr id="6" name="TextBox 5">
            <a:extLst>
              <a:ext uri="{FF2B5EF4-FFF2-40B4-BE49-F238E27FC236}">
                <a16:creationId xmlns:a16="http://schemas.microsoft.com/office/drawing/2014/main" id="{B781DC97-539E-45C3-9DB5-EE6B88CDA4A9}"/>
              </a:ext>
            </a:extLst>
          </p:cNvPr>
          <p:cNvSpPr txBox="1"/>
          <p:nvPr/>
        </p:nvSpPr>
        <p:spPr>
          <a:xfrm>
            <a:off x="6244481" y="6250805"/>
            <a:ext cx="5433347" cy="307777"/>
          </a:xfrm>
          <a:prstGeom prst="rect">
            <a:avLst/>
          </a:prstGeom>
          <a:noFill/>
        </p:spPr>
        <p:txBody>
          <a:bodyPr wrap="none" rtlCol="0">
            <a:spAutoFit/>
          </a:bodyPr>
          <a:lstStyle/>
          <a:p>
            <a:r>
              <a:rPr lang="en-GB" sz="1400">
                <a:hlinkClick r:id="rId3"/>
              </a:rPr>
              <a:t>Source: Northern Ireland waiting time statistics: diagnostic waiting times</a:t>
            </a:r>
            <a:endParaRPr lang="en-GB" sz="1400"/>
          </a:p>
        </p:txBody>
      </p:sp>
      <p:pic>
        <p:nvPicPr>
          <p:cNvPr id="15362" name="Picture 2">
            <a:extLst>
              <a:ext uri="{FF2B5EF4-FFF2-40B4-BE49-F238E27FC236}">
                <a16:creationId xmlns:a16="http://schemas.microsoft.com/office/drawing/2014/main" id="{C09CFA6C-B6C4-4C94-A0D2-6DD35E9DD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114" y="1337863"/>
            <a:ext cx="6505942" cy="480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4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0DC9-5982-4B4B-9198-E913E545A66F}"/>
              </a:ext>
            </a:extLst>
          </p:cNvPr>
          <p:cNvSpPr>
            <a:spLocks noGrp="1"/>
          </p:cNvSpPr>
          <p:nvPr>
            <p:ph type="title"/>
          </p:nvPr>
        </p:nvSpPr>
        <p:spPr>
          <a:xfrm>
            <a:off x="509549" y="240838"/>
            <a:ext cx="10515600" cy="1325563"/>
          </a:xfrm>
        </p:spPr>
        <p:txBody>
          <a:bodyPr>
            <a:normAutofit/>
          </a:bodyPr>
          <a:lstStyle/>
          <a:p>
            <a:r>
              <a:rPr lang="en-GB"/>
              <a:t>Infections and hospitalisation – UK wide</a:t>
            </a:r>
            <a:endParaRPr lang="en-GB">
              <a:cs typeface="Calibri Light"/>
            </a:endParaRPr>
          </a:p>
        </p:txBody>
      </p:sp>
      <p:sp>
        <p:nvSpPr>
          <p:cNvPr id="6" name="TextBox 5">
            <a:extLst>
              <a:ext uri="{FF2B5EF4-FFF2-40B4-BE49-F238E27FC236}">
                <a16:creationId xmlns:a16="http://schemas.microsoft.com/office/drawing/2014/main" id="{68478247-FFDB-4445-91D2-B70776768A52}"/>
              </a:ext>
            </a:extLst>
          </p:cNvPr>
          <p:cNvSpPr txBox="1"/>
          <p:nvPr/>
        </p:nvSpPr>
        <p:spPr>
          <a:xfrm>
            <a:off x="7673789" y="6309385"/>
            <a:ext cx="3979103" cy="307777"/>
          </a:xfrm>
          <a:prstGeom prst="rect">
            <a:avLst/>
          </a:prstGeom>
          <a:noFill/>
        </p:spPr>
        <p:txBody>
          <a:bodyPr wrap="none" rtlCol="0">
            <a:spAutoFit/>
          </a:bodyPr>
          <a:lstStyle/>
          <a:p>
            <a:r>
              <a:rPr lang="en-GB" sz="1400">
                <a:hlinkClick r:id="rId3"/>
              </a:rPr>
              <a:t>Source: Gov.uk COVID-19 dashboard (graph via BBC)</a:t>
            </a:r>
            <a:endParaRPr lang="en-GB" sz="1400"/>
          </a:p>
        </p:txBody>
      </p:sp>
      <p:pic>
        <p:nvPicPr>
          <p:cNvPr id="4" name="Picture 3">
            <a:extLst>
              <a:ext uri="{FF2B5EF4-FFF2-40B4-BE49-F238E27FC236}">
                <a16:creationId xmlns:a16="http://schemas.microsoft.com/office/drawing/2014/main" id="{52F6AAD7-6FDA-4E47-9061-F720628BF32B}"/>
              </a:ext>
            </a:extLst>
          </p:cNvPr>
          <p:cNvPicPr>
            <a:picLocks noChangeAspect="1"/>
          </p:cNvPicPr>
          <p:nvPr/>
        </p:nvPicPr>
        <p:blipFill>
          <a:blip r:embed="rId4"/>
          <a:stretch>
            <a:fillRect/>
          </a:stretch>
        </p:blipFill>
        <p:spPr>
          <a:xfrm>
            <a:off x="350573" y="1489436"/>
            <a:ext cx="5556891" cy="4232634"/>
          </a:xfrm>
          <a:prstGeom prst="rect">
            <a:avLst/>
          </a:prstGeom>
        </p:spPr>
      </p:pic>
      <p:pic>
        <p:nvPicPr>
          <p:cNvPr id="7" name="Picture 6">
            <a:extLst>
              <a:ext uri="{FF2B5EF4-FFF2-40B4-BE49-F238E27FC236}">
                <a16:creationId xmlns:a16="http://schemas.microsoft.com/office/drawing/2014/main" id="{35DCFE95-9339-4539-81EF-6DE5D9F6DD71}"/>
              </a:ext>
            </a:extLst>
          </p:cNvPr>
          <p:cNvPicPr>
            <a:picLocks noChangeAspect="1"/>
          </p:cNvPicPr>
          <p:nvPr/>
        </p:nvPicPr>
        <p:blipFill>
          <a:blip r:embed="rId5"/>
          <a:stretch>
            <a:fillRect/>
          </a:stretch>
        </p:blipFill>
        <p:spPr>
          <a:xfrm>
            <a:off x="6077146" y="1489436"/>
            <a:ext cx="5989163" cy="4668469"/>
          </a:xfrm>
          <a:prstGeom prst="rect">
            <a:avLst/>
          </a:prstGeom>
        </p:spPr>
      </p:pic>
    </p:spTree>
    <p:extLst>
      <p:ext uri="{BB962C8B-B14F-4D97-AF65-F5344CB8AC3E}">
        <p14:creationId xmlns:p14="http://schemas.microsoft.com/office/powerpoint/2010/main" val="226332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3301-831A-4329-8456-37D3A4154436}"/>
              </a:ext>
            </a:extLst>
          </p:cNvPr>
          <p:cNvSpPr>
            <a:spLocks noGrp="1"/>
          </p:cNvSpPr>
          <p:nvPr>
            <p:ph type="title"/>
          </p:nvPr>
        </p:nvSpPr>
        <p:spPr>
          <a:xfrm>
            <a:off x="507967" y="503390"/>
            <a:ext cx="8854062" cy="787814"/>
          </a:xfrm>
        </p:spPr>
        <p:txBody>
          <a:bodyPr>
            <a:normAutofit/>
          </a:bodyPr>
          <a:lstStyle/>
          <a:p>
            <a:r>
              <a:rPr lang="en-GB"/>
              <a:t>Cases by nation (and English regions)</a:t>
            </a:r>
            <a:endParaRPr lang="en-GB">
              <a:cs typeface="Calibri Light"/>
            </a:endParaRPr>
          </a:p>
        </p:txBody>
      </p:sp>
      <p:sp>
        <p:nvSpPr>
          <p:cNvPr id="5" name="TextBox 4">
            <a:extLst>
              <a:ext uri="{FF2B5EF4-FFF2-40B4-BE49-F238E27FC236}">
                <a16:creationId xmlns:a16="http://schemas.microsoft.com/office/drawing/2014/main" id="{4C2343A2-09FA-47F9-96A7-84EF94D12C75}"/>
              </a:ext>
            </a:extLst>
          </p:cNvPr>
          <p:cNvSpPr txBox="1"/>
          <p:nvPr/>
        </p:nvSpPr>
        <p:spPr>
          <a:xfrm>
            <a:off x="614907" y="1357103"/>
            <a:ext cx="9669165" cy="954107"/>
          </a:xfrm>
          <a:prstGeom prst="rect">
            <a:avLst/>
          </a:prstGeom>
          <a:noFill/>
          <a:ln>
            <a:solidFill>
              <a:schemeClr val="accent1">
                <a:lumMod val="50000"/>
              </a:schemeClr>
            </a:solidFill>
          </a:ln>
        </p:spPr>
        <p:txBody>
          <a:bodyPr wrap="square" lIns="91440" tIns="45720" rIns="91440" bIns="45720" rtlCol="0" anchor="t">
            <a:spAutoFit/>
          </a:bodyPr>
          <a:lstStyle/>
          <a:p>
            <a:pPr algn="just"/>
            <a:r>
              <a:rPr lang="en-GB" sz="1400" i="1"/>
              <a:t>Highlight:</a:t>
            </a:r>
          </a:p>
          <a:p>
            <a:pPr algn="just"/>
            <a:r>
              <a:rPr lang="en-GB" sz="1400" i="1"/>
              <a:t>Latest figures demonstrate an increase in the number of COVID-19 cases across the UK, except for Scotland where cases are beginning to fall. There continues to be considerable variation in cases between different areas in England, with higher figures recorded in the North of England.</a:t>
            </a:r>
          </a:p>
        </p:txBody>
      </p:sp>
      <p:sp>
        <p:nvSpPr>
          <p:cNvPr id="10" name="TextBox 9">
            <a:extLst>
              <a:ext uri="{FF2B5EF4-FFF2-40B4-BE49-F238E27FC236}">
                <a16:creationId xmlns:a16="http://schemas.microsoft.com/office/drawing/2014/main" id="{A7F086E1-9092-4E5B-9603-48CA2BD0772E}"/>
              </a:ext>
            </a:extLst>
          </p:cNvPr>
          <p:cNvSpPr txBox="1"/>
          <p:nvPr/>
        </p:nvSpPr>
        <p:spPr>
          <a:xfrm>
            <a:off x="8039360" y="6398654"/>
            <a:ext cx="3792257" cy="307777"/>
          </a:xfrm>
          <a:prstGeom prst="rect">
            <a:avLst/>
          </a:prstGeom>
          <a:noFill/>
        </p:spPr>
        <p:txBody>
          <a:bodyPr wrap="none" rtlCol="0">
            <a:spAutoFit/>
          </a:bodyPr>
          <a:lstStyle/>
          <a:p>
            <a:r>
              <a:rPr lang="en-GB" sz="1400">
                <a:hlinkClick r:id="rId3"/>
              </a:rPr>
              <a:t>Source: Gov.uk COVID-19 dashboard (BMA graph)</a:t>
            </a:r>
            <a:endParaRPr lang="en-GB" sz="1400"/>
          </a:p>
        </p:txBody>
      </p:sp>
      <p:sp>
        <p:nvSpPr>
          <p:cNvPr id="9" name="TextBox 8">
            <a:extLst>
              <a:ext uri="{FF2B5EF4-FFF2-40B4-BE49-F238E27FC236}">
                <a16:creationId xmlns:a16="http://schemas.microsoft.com/office/drawing/2014/main" id="{709E36E8-4F3C-4B6A-8155-7EDDD50BE450}"/>
              </a:ext>
            </a:extLst>
          </p:cNvPr>
          <p:cNvSpPr txBox="1"/>
          <p:nvPr/>
        </p:nvSpPr>
        <p:spPr>
          <a:xfrm>
            <a:off x="586084" y="2497014"/>
            <a:ext cx="3987365" cy="307777"/>
          </a:xfrm>
          <a:prstGeom prst="rect">
            <a:avLst/>
          </a:prstGeom>
          <a:noFill/>
        </p:spPr>
        <p:txBody>
          <a:bodyPr wrap="square" rtlCol="0">
            <a:spAutoFit/>
          </a:bodyPr>
          <a:lstStyle/>
          <a:p>
            <a:r>
              <a:rPr lang="en-GB" sz="1400" b="1"/>
              <a:t>Cases per 100,000 by English region, last 7 days</a:t>
            </a:r>
          </a:p>
        </p:txBody>
      </p:sp>
      <p:graphicFrame>
        <p:nvGraphicFramePr>
          <p:cNvPr id="14" name="Table 13">
            <a:extLst>
              <a:ext uri="{FF2B5EF4-FFF2-40B4-BE49-F238E27FC236}">
                <a16:creationId xmlns:a16="http://schemas.microsoft.com/office/drawing/2014/main" id="{C3611F06-914C-4815-8200-DD68B970FB7A}"/>
              </a:ext>
            </a:extLst>
          </p:cNvPr>
          <p:cNvGraphicFramePr>
            <a:graphicFrameLocks noGrp="1"/>
          </p:cNvGraphicFramePr>
          <p:nvPr>
            <p:extLst>
              <p:ext uri="{D42A27DB-BD31-4B8C-83A1-F6EECF244321}">
                <p14:modId xmlns:p14="http://schemas.microsoft.com/office/powerpoint/2010/main" val="1473880935"/>
              </p:ext>
            </p:extLst>
          </p:nvPr>
        </p:nvGraphicFramePr>
        <p:xfrm>
          <a:off x="632352" y="2990595"/>
          <a:ext cx="3562576" cy="3020208"/>
        </p:xfrm>
        <a:graphic>
          <a:graphicData uri="http://schemas.openxmlformats.org/drawingml/2006/table">
            <a:tbl>
              <a:tblPr/>
              <a:tblGrid>
                <a:gridCol w="2045426">
                  <a:extLst>
                    <a:ext uri="{9D8B030D-6E8A-4147-A177-3AD203B41FA5}">
                      <a16:colId xmlns:a16="http://schemas.microsoft.com/office/drawing/2014/main" val="1989240735"/>
                    </a:ext>
                  </a:extLst>
                </a:gridCol>
                <a:gridCol w="678164">
                  <a:extLst>
                    <a:ext uri="{9D8B030D-6E8A-4147-A177-3AD203B41FA5}">
                      <a16:colId xmlns:a16="http://schemas.microsoft.com/office/drawing/2014/main" val="934142770"/>
                    </a:ext>
                  </a:extLst>
                </a:gridCol>
                <a:gridCol w="838986">
                  <a:extLst>
                    <a:ext uri="{9D8B030D-6E8A-4147-A177-3AD203B41FA5}">
                      <a16:colId xmlns:a16="http://schemas.microsoft.com/office/drawing/2014/main" val="2003744554"/>
                    </a:ext>
                  </a:extLst>
                </a:gridCol>
              </a:tblGrid>
              <a:tr h="83847">
                <a:tc>
                  <a:txBody>
                    <a:bodyPr/>
                    <a:lstStyle/>
                    <a:p>
                      <a:pPr algn="l" rtl="0" fontAlgn="ctr"/>
                      <a:r>
                        <a:rPr lang="en-GB" sz="1100" b="1" i="0" u="none" strike="noStrike">
                          <a:solidFill>
                            <a:srgbClr val="000000"/>
                          </a:solidFill>
                          <a:effectLst/>
                          <a:latin typeface="+mn-lt"/>
                        </a:rPr>
                        <a:t>  English Region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Cases per 100k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GB" sz="1100" b="1" i="0" u="none" strike="noStrike">
                          <a:solidFill>
                            <a:srgbClr val="000000"/>
                          </a:solidFill>
                          <a:effectLst/>
                          <a:latin typeface="+mn-lt"/>
                        </a:rPr>
                        <a:t>% Change compared to last week</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581063"/>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North East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981.4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549266"/>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Yorkshire and The Humber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634.8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799463"/>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North West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599.9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+30%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603626"/>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West Midlands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551.9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375541"/>
                  </a:ext>
                </a:extLst>
              </a:tr>
              <a:tr h="278852">
                <a:tc>
                  <a:txBody>
                    <a:bodyPr/>
                    <a:lstStyle/>
                    <a:p>
                      <a:pPr>
                        <a:lnSpc>
                          <a:spcPct val="107000"/>
                        </a:lnSpc>
                        <a:spcAft>
                          <a:spcPts val="800"/>
                        </a:spcAft>
                      </a:pPr>
                      <a:r>
                        <a:rPr lang="en-GB" sz="1100">
                          <a:effectLst/>
                          <a:latin typeface="Calibri"/>
                          <a:ea typeface="Calibri" panose="020F0502020204030204" pitchFamily="34" charset="0"/>
                          <a:cs typeface="Times New Roman"/>
                        </a:rPr>
                        <a:t>  South West</a:t>
                      </a:r>
                      <a:endParaRPr lang="en-GB" sz="1100" dirty="0">
                        <a:effectLst/>
                        <a:latin typeface="Calibri"/>
                        <a:ea typeface="Calibri" panose="020F0502020204030204" pitchFamily="34" charset="0"/>
                        <a:cs typeface="Times New Roman"/>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513.5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+82%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25171"/>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East Midlands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+59%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0704332"/>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East of England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437.4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+79%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385088"/>
                  </a:ext>
                </a:extLst>
              </a:tr>
              <a:tr h="278852">
                <a:tc>
                  <a:txBody>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London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436.6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428074"/>
                  </a:ext>
                </a:extLst>
              </a:tr>
              <a:tr h="278852">
                <a:tc>
                  <a:txBody>
                    <a:bodyPr/>
                    <a:lstStyle/>
                    <a:p>
                      <a:pPr>
                        <a:lnSpc>
                          <a:spcPct val="107000"/>
                        </a:lnSpc>
                        <a:spcAft>
                          <a:spcPts val="800"/>
                        </a:spcAft>
                      </a:pPr>
                      <a:r>
                        <a:rPr lang="en-GB" sz="1100">
                          <a:effectLst/>
                          <a:latin typeface="Calibri"/>
                          <a:ea typeface="Calibri" panose="020F0502020204030204" pitchFamily="34" charset="0"/>
                          <a:cs typeface="Times New Roman"/>
                        </a:rPr>
                        <a:t>  South East</a:t>
                      </a:r>
                      <a:endParaRPr lang="en-GB" sz="1100" dirty="0">
                        <a:effectLst/>
                        <a:latin typeface="Calibri"/>
                        <a:ea typeface="Calibri" panose="020F0502020204030204" pitchFamily="34" charset="0"/>
                        <a:cs typeface="Times New Roman"/>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426.6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a:rPr>
                        <a:t>+71%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5770413"/>
                  </a:ext>
                </a:extLst>
              </a:tr>
            </a:tbl>
          </a:graphicData>
        </a:graphic>
      </p:graphicFrame>
      <p:sp>
        <p:nvSpPr>
          <p:cNvPr id="17" name="TextBox 16">
            <a:extLst>
              <a:ext uri="{FF2B5EF4-FFF2-40B4-BE49-F238E27FC236}">
                <a16:creationId xmlns:a16="http://schemas.microsoft.com/office/drawing/2014/main" id="{610307B6-4EA3-4779-A961-469329948741}"/>
              </a:ext>
            </a:extLst>
          </p:cNvPr>
          <p:cNvSpPr txBox="1"/>
          <p:nvPr/>
        </p:nvSpPr>
        <p:spPr>
          <a:xfrm>
            <a:off x="4573449" y="2497013"/>
            <a:ext cx="3987365" cy="307777"/>
          </a:xfrm>
          <a:prstGeom prst="rect">
            <a:avLst/>
          </a:prstGeom>
          <a:noFill/>
        </p:spPr>
        <p:txBody>
          <a:bodyPr wrap="square" rtlCol="0">
            <a:spAutoFit/>
          </a:bodyPr>
          <a:lstStyle/>
          <a:p>
            <a:r>
              <a:rPr lang="en-GB" sz="1400" b="1"/>
              <a:t>Cases per 100,000 by nation</a:t>
            </a:r>
          </a:p>
        </p:txBody>
      </p:sp>
      <p:graphicFrame>
        <p:nvGraphicFramePr>
          <p:cNvPr id="11" name="Chart 10">
            <a:extLst>
              <a:ext uri="{FF2B5EF4-FFF2-40B4-BE49-F238E27FC236}">
                <a16:creationId xmlns:a16="http://schemas.microsoft.com/office/drawing/2014/main" id="{884EC9DF-B8A7-4DC9-87D6-AB2F0F5746D1}"/>
              </a:ext>
            </a:extLst>
          </p:cNvPr>
          <p:cNvGraphicFramePr>
            <a:graphicFrameLocks/>
          </p:cNvGraphicFramePr>
          <p:nvPr>
            <p:extLst>
              <p:ext uri="{D42A27DB-BD31-4B8C-83A1-F6EECF244321}">
                <p14:modId xmlns:p14="http://schemas.microsoft.com/office/powerpoint/2010/main" val="2188445751"/>
              </p:ext>
            </p:extLst>
          </p:nvPr>
        </p:nvGraphicFramePr>
        <p:xfrm>
          <a:off x="4587839" y="2884103"/>
          <a:ext cx="6971809" cy="34125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40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53C0-D154-4F67-97FA-49ABDE943CDA}"/>
              </a:ext>
            </a:extLst>
          </p:cNvPr>
          <p:cNvSpPr>
            <a:spLocks noGrp="1"/>
          </p:cNvSpPr>
          <p:nvPr>
            <p:ph type="title"/>
          </p:nvPr>
        </p:nvSpPr>
        <p:spPr>
          <a:xfrm>
            <a:off x="484213" y="248010"/>
            <a:ext cx="10515600" cy="1210191"/>
          </a:xfrm>
        </p:spPr>
        <p:txBody>
          <a:bodyPr/>
          <a:lstStyle/>
          <a:p>
            <a:r>
              <a:rPr lang="en-GB"/>
              <a:t>ONS infection survey data</a:t>
            </a:r>
          </a:p>
        </p:txBody>
      </p:sp>
      <p:sp>
        <p:nvSpPr>
          <p:cNvPr id="5" name="TextBox 4">
            <a:extLst>
              <a:ext uri="{FF2B5EF4-FFF2-40B4-BE49-F238E27FC236}">
                <a16:creationId xmlns:a16="http://schemas.microsoft.com/office/drawing/2014/main" id="{FCB8D736-5FD1-475C-A1FE-C09E1118E2FB}"/>
              </a:ext>
            </a:extLst>
          </p:cNvPr>
          <p:cNvSpPr txBox="1"/>
          <p:nvPr/>
        </p:nvSpPr>
        <p:spPr>
          <a:xfrm>
            <a:off x="580590" y="1402389"/>
            <a:ext cx="2775169"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r>
              <a:rPr lang="en-GB" i="1"/>
              <a:t>Latest ONS infection survey data runs up to </a:t>
            </a:r>
            <a:r>
              <a:rPr lang="en-GB" i="1" dirty="0"/>
              <a:t>17</a:t>
            </a:r>
            <a:r>
              <a:rPr lang="en-GB" i="1"/>
              <a:t> July and shows an increase in cases in all nations.</a:t>
            </a:r>
            <a:endParaRPr lang="en-GB" i="1">
              <a:cs typeface="Calibri"/>
            </a:endParaRPr>
          </a:p>
        </p:txBody>
      </p:sp>
      <p:sp>
        <p:nvSpPr>
          <p:cNvPr id="6" name="TextBox 5">
            <a:extLst>
              <a:ext uri="{FF2B5EF4-FFF2-40B4-BE49-F238E27FC236}">
                <a16:creationId xmlns:a16="http://schemas.microsoft.com/office/drawing/2014/main" id="{997BE588-4FAD-4F73-B7D6-493E30E254AF}"/>
              </a:ext>
            </a:extLst>
          </p:cNvPr>
          <p:cNvSpPr txBox="1"/>
          <p:nvPr/>
        </p:nvSpPr>
        <p:spPr>
          <a:xfrm>
            <a:off x="8629217" y="6302213"/>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graphicFrame>
        <p:nvGraphicFramePr>
          <p:cNvPr id="9" name="Table 9">
            <a:extLst>
              <a:ext uri="{FF2B5EF4-FFF2-40B4-BE49-F238E27FC236}">
                <a16:creationId xmlns:a16="http://schemas.microsoft.com/office/drawing/2014/main" id="{199895AB-78C1-4740-A900-7402A3430F28}"/>
              </a:ext>
            </a:extLst>
          </p:cNvPr>
          <p:cNvGraphicFramePr>
            <a:graphicFrameLocks noGrp="1"/>
          </p:cNvGraphicFramePr>
          <p:nvPr>
            <p:extLst>
              <p:ext uri="{D42A27DB-BD31-4B8C-83A1-F6EECF244321}">
                <p14:modId xmlns:p14="http://schemas.microsoft.com/office/powerpoint/2010/main" val="2336149703"/>
              </p:ext>
            </p:extLst>
          </p:nvPr>
        </p:nvGraphicFramePr>
        <p:xfrm>
          <a:off x="580590" y="3591611"/>
          <a:ext cx="3423240" cy="2175749"/>
        </p:xfrm>
        <a:graphic>
          <a:graphicData uri="http://schemas.openxmlformats.org/drawingml/2006/table">
            <a:tbl>
              <a:tblPr firstRow="1" bandRow="1">
                <a:tableStyleId>{5C22544A-7EE6-4342-B048-85BDC9FD1C3A}</a:tableStyleId>
              </a:tblPr>
              <a:tblGrid>
                <a:gridCol w="1141080">
                  <a:extLst>
                    <a:ext uri="{9D8B030D-6E8A-4147-A177-3AD203B41FA5}">
                      <a16:colId xmlns:a16="http://schemas.microsoft.com/office/drawing/2014/main" val="3603853659"/>
                    </a:ext>
                  </a:extLst>
                </a:gridCol>
                <a:gridCol w="1141080">
                  <a:extLst>
                    <a:ext uri="{9D8B030D-6E8A-4147-A177-3AD203B41FA5}">
                      <a16:colId xmlns:a16="http://schemas.microsoft.com/office/drawing/2014/main" val="1910518710"/>
                    </a:ext>
                  </a:extLst>
                </a:gridCol>
                <a:gridCol w="1141080">
                  <a:extLst>
                    <a:ext uri="{9D8B030D-6E8A-4147-A177-3AD203B41FA5}">
                      <a16:colId xmlns:a16="http://schemas.microsoft.com/office/drawing/2014/main" val="2479007376"/>
                    </a:ext>
                  </a:extLst>
                </a:gridCol>
              </a:tblGrid>
              <a:tr h="709251">
                <a:tc>
                  <a:txBody>
                    <a:bodyPr/>
                    <a:lstStyle/>
                    <a:p>
                      <a:r>
                        <a:rPr lang="en-GB" sz="1200"/>
                        <a:t>Nation</a:t>
                      </a:r>
                    </a:p>
                  </a:txBody>
                  <a:tcPr/>
                </a:tc>
                <a:tc>
                  <a:txBody>
                    <a:bodyPr/>
                    <a:lstStyle/>
                    <a:p>
                      <a:r>
                        <a:rPr lang="en-GB" sz="1200"/>
                        <a:t>Estimated pop with COVID-19</a:t>
                      </a:r>
                    </a:p>
                  </a:txBody>
                  <a:tcPr/>
                </a:tc>
                <a:tc>
                  <a:txBody>
                    <a:bodyPr/>
                    <a:lstStyle/>
                    <a:p>
                      <a:r>
                        <a:rPr lang="en-GB" sz="1200"/>
                        <a:t>Previous week</a:t>
                      </a:r>
                    </a:p>
                  </a:txBody>
                  <a:tcPr/>
                </a:tc>
                <a:extLst>
                  <a:ext uri="{0D108BD9-81ED-4DB2-BD59-A6C34878D82A}">
                    <a16:rowId xmlns:a16="http://schemas.microsoft.com/office/drawing/2014/main" val="2065010505"/>
                  </a:ext>
                </a:extLst>
              </a:tr>
              <a:tr h="352945">
                <a:tc>
                  <a:txBody>
                    <a:bodyPr/>
                    <a:lstStyle/>
                    <a:p>
                      <a:r>
                        <a:rPr lang="en-GB" sz="1600"/>
                        <a:t>England</a:t>
                      </a:r>
                    </a:p>
                  </a:txBody>
                  <a:tcPr/>
                </a:tc>
                <a:tc>
                  <a:txBody>
                    <a:bodyPr/>
                    <a:lstStyle/>
                    <a:p>
                      <a:r>
                        <a:rPr lang="en-GB"/>
                        <a:t>741,700</a:t>
                      </a:r>
                      <a:endParaRPr lang="en-GB" dirty="0"/>
                    </a:p>
                  </a:txBody>
                  <a:tcPr/>
                </a:tc>
                <a:tc>
                  <a:txBody>
                    <a:bodyPr/>
                    <a:lstStyle/>
                    <a:p>
                      <a:r>
                        <a:rPr lang="en-GB"/>
                        <a:t>577,700</a:t>
                      </a:r>
                      <a:endParaRPr lang="en-GB" dirty="0"/>
                    </a:p>
                  </a:txBody>
                  <a:tcPr/>
                </a:tc>
                <a:extLst>
                  <a:ext uri="{0D108BD9-81ED-4DB2-BD59-A6C34878D82A}">
                    <a16:rowId xmlns:a16="http://schemas.microsoft.com/office/drawing/2014/main" val="3159438748"/>
                  </a:ext>
                </a:extLst>
              </a:tr>
              <a:tr h="369218">
                <a:tc>
                  <a:txBody>
                    <a:bodyPr/>
                    <a:lstStyle/>
                    <a:p>
                      <a:r>
                        <a:rPr lang="en-GB" sz="1600"/>
                        <a:t>Wales</a:t>
                      </a:r>
                    </a:p>
                  </a:txBody>
                  <a:tcPr/>
                </a:tc>
                <a:tc>
                  <a:txBody>
                    <a:bodyPr/>
                    <a:lstStyle/>
                    <a:p>
                      <a:r>
                        <a:rPr lang="en-GB"/>
                        <a:t>14,400</a:t>
                      </a:r>
                      <a:endParaRPr lang="en-GB" dirty="0"/>
                    </a:p>
                  </a:txBody>
                  <a:tcPr/>
                </a:tc>
                <a:tc>
                  <a:txBody>
                    <a:bodyPr/>
                    <a:lstStyle/>
                    <a:p>
                      <a:r>
                        <a:rPr lang="en-GB"/>
                        <a:t>8,400</a:t>
                      </a:r>
                      <a:endParaRPr lang="en-GB" dirty="0"/>
                    </a:p>
                  </a:txBody>
                  <a:tcPr/>
                </a:tc>
                <a:extLst>
                  <a:ext uri="{0D108BD9-81ED-4DB2-BD59-A6C34878D82A}">
                    <a16:rowId xmlns:a16="http://schemas.microsoft.com/office/drawing/2014/main" val="3467151126"/>
                  </a:ext>
                </a:extLst>
              </a:tr>
              <a:tr h="352945">
                <a:tc>
                  <a:txBody>
                    <a:bodyPr/>
                    <a:lstStyle/>
                    <a:p>
                      <a:r>
                        <a:rPr lang="en-GB" sz="1600"/>
                        <a:t>Scotland</a:t>
                      </a:r>
                    </a:p>
                  </a:txBody>
                  <a:tcPr/>
                </a:tc>
                <a:tc>
                  <a:txBody>
                    <a:bodyPr/>
                    <a:lstStyle/>
                    <a:p>
                      <a:r>
                        <a:rPr lang="en-GB"/>
                        <a:t>65,100</a:t>
                      </a:r>
                      <a:endParaRPr lang="en-GB" dirty="0"/>
                    </a:p>
                  </a:txBody>
                  <a:tcPr/>
                </a:tc>
                <a:tc>
                  <a:txBody>
                    <a:bodyPr/>
                    <a:lstStyle/>
                    <a:p>
                      <a:r>
                        <a:rPr lang="en-GB"/>
                        <a:t>60,000</a:t>
                      </a:r>
                      <a:endParaRPr lang="en-GB" dirty="0"/>
                    </a:p>
                  </a:txBody>
                  <a:tcPr/>
                </a:tc>
                <a:extLst>
                  <a:ext uri="{0D108BD9-81ED-4DB2-BD59-A6C34878D82A}">
                    <a16:rowId xmlns:a16="http://schemas.microsoft.com/office/drawing/2014/main" val="1576246662"/>
                  </a:ext>
                </a:extLst>
              </a:tr>
              <a:tr h="352945">
                <a:tc>
                  <a:txBody>
                    <a:bodyPr/>
                    <a:lstStyle/>
                    <a:p>
                      <a:r>
                        <a:rPr lang="en-GB" sz="1600"/>
                        <a:t>N Ireland</a:t>
                      </a:r>
                    </a:p>
                  </a:txBody>
                  <a:tcPr/>
                </a:tc>
                <a:tc>
                  <a:txBody>
                    <a:bodyPr/>
                    <a:lstStyle/>
                    <a:p>
                      <a:r>
                        <a:rPr lang="en-GB"/>
                        <a:t>10,900</a:t>
                      </a:r>
                      <a:endParaRPr lang="en-GB" dirty="0"/>
                    </a:p>
                  </a:txBody>
                  <a:tcPr/>
                </a:tc>
                <a:tc>
                  <a:txBody>
                    <a:bodyPr/>
                    <a:lstStyle/>
                    <a:p>
                      <a:r>
                        <a:rPr lang="en-GB"/>
                        <a:t>6,300</a:t>
                      </a:r>
                      <a:endParaRPr lang="en-GB" dirty="0"/>
                    </a:p>
                  </a:txBody>
                  <a:tcPr/>
                </a:tc>
                <a:extLst>
                  <a:ext uri="{0D108BD9-81ED-4DB2-BD59-A6C34878D82A}">
                    <a16:rowId xmlns:a16="http://schemas.microsoft.com/office/drawing/2014/main" val="4288360859"/>
                  </a:ext>
                </a:extLst>
              </a:tr>
            </a:tbl>
          </a:graphicData>
        </a:graphic>
      </p:graphicFrame>
      <p:pic>
        <p:nvPicPr>
          <p:cNvPr id="3" name="Picture 2">
            <a:extLst>
              <a:ext uri="{FF2B5EF4-FFF2-40B4-BE49-F238E27FC236}">
                <a16:creationId xmlns:a16="http://schemas.microsoft.com/office/drawing/2014/main" id="{E27991E2-78F1-4D6B-B341-0EACEF8804EE}"/>
              </a:ext>
            </a:extLst>
          </p:cNvPr>
          <p:cNvPicPr>
            <a:picLocks noChangeAspect="1"/>
          </p:cNvPicPr>
          <p:nvPr/>
        </p:nvPicPr>
        <p:blipFill>
          <a:blip r:embed="rId4"/>
          <a:stretch>
            <a:fillRect/>
          </a:stretch>
        </p:blipFill>
        <p:spPr>
          <a:xfrm>
            <a:off x="4406630" y="1528762"/>
            <a:ext cx="3423240" cy="4457562"/>
          </a:xfrm>
          <a:prstGeom prst="rect">
            <a:avLst/>
          </a:prstGeom>
        </p:spPr>
      </p:pic>
      <p:pic>
        <p:nvPicPr>
          <p:cNvPr id="4" name="Picture 3">
            <a:extLst>
              <a:ext uri="{FF2B5EF4-FFF2-40B4-BE49-F238E27FC236}">
                <a16:creationId xmlns:a16="http://schemas.microsoft.com/office/drawing/2014/main" id="{E995F7F7-ACD1-4BB2-A46A-E2526A5E96BD}"/>
              </a:ext>
            </a:extLst>
          </p:cNvPr>
          <p:cNvPicPr>
            <a:picLocks noChangeAspect="1"/>
          </p:cNvPicPr>
          <p:nvPr/>
        </p:nvPicPr>
        <p:blipFill>
          <a:blip r:embed="rId5"/>
          <a:stretch>
            <a:fillRect/>
          </a:stretch>
        </p:blipFill>
        <p:spPr>
          <a:xfrm>
            <a:off x="7986408" y="1388761"/>
            <a:ext cx="3813241" cy="4457562"/>
          </a:xfrm>
          <a:prstGeom prst="rect">
            <a:avLst/>
          </a:prstGeom>
        </p:spPr>
      </p:pic>
    </p:spTree>
    <p:extLst>
      <p:ext uri="{BB962C8B-B14F-4D97-AF65-F5344CB8AC3E}">
        <p14:creationId xmlns:p14="http://schemas.microsoft.com/office/powerpoint/2010/main" val="19316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0318-D718-4C40-B2D5-8F431D65E719}"/>
              </a:ext>
            </a:extLst>
          </p:cNvPr>
          <p:cNvSpPr>
            <a:spLocks noGrp="1"/>
          </p:cNvSpPr>
          <p:nvPr>
            <p:ph type="title"/>
          </p:nvPr>
        </p:nvSpPr>
        <p:spPr>
          <a:xfrm>
            <a:off x="509682" y="249229"/>
            <a:ext cx="10515600" cy="1325563"/>
          </a:xfrm>
        </p:spPr>
        <p:txBody>
          <a:bodyPr/>
          <a:lstStyle/>
          <a:p>
            <a:r>
              <a:rPr lang="en-GB"/>
              <a:t>Infections by age group, England</a:t>
            </a:r>
          </a:p>
        </p:txBody>
      </p:sp>
      <p:sp>
        <p:nvSpPr>
          <p:cNvPr id="6" name="TextBox 5">
            <a:extLst>
              <a:ext uri="{FF2B5EF4-FFF2-40B4-BE49-F238E27FC236}">
                <a16:creationId xmlns:a16="http://schemas.microsoft.com/office/drawing/2014/main" id="{916B3FED-571F-4AE5-B818-8C4047F3207A}"/>
              </a:ext>
            </a:extLst>
          </p:cNvPr>
          <p:cNvSpPr txBox="1"/>
          <p:nvPr/>
        </p:nvSpPr>
        <p:spPr>
          <a:xfrm>
            <a:off x="7654905" y="1488179"/>
            <a:ext cx="4124871" cy="1754326"/>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pPr fontAlgn="base"/>
            <a:r>
              <a:rPr lang="en-GB" i="1"/>
              <a:t>Estimated % infection rates differ according to age group. In the past week, infection rates have increased in all age groups, most notably among younger groups.</a:t>
            </a:r>
            <a:endParaRPr lang="en-GB"/>
          </a:p>
        </p:txBody>
      </p:sp>
      <p:sp>
        <p:nvSpPr>
          <p:cNvPr id="7" name="TextBox 6">
            <a:extLst>
              <a:ext uri="{FF2B5EF4-FFF2-40B4-BE49-F238E27FC236}">
                <a16:creationId xmlns:a16="http://schemas.microsoft.com/office/drawing/2014/main" id="{E7E6ACDE-D79F-4D77-B0F3-3FC17B12977E}"/>
              </a:ext>
            </a:extLst>
          </p:cNvPr>
          <p:cNvSpPr txBox="1"/>
          <p:nvPr/>
        </p:nvSpPr>
        <p:spPr>
          <a:xfrm>
            <a:off x="509682" y="1488179"/>
            <a:ext cx="5064369" cy="523220"/>
          </a:xfrm>
          <a:prstGeom prst="rect">
            <a:avLst/>
          </a:prstGeom>
          <a:noFill/>
        </p:spPr>
        <p:txBody>
          <a:bodyPr wrap="square" rtlCol="0">
            <a:spAutoFit/>
          </a:bodyPr>
          <a:lstStyle/>
          <a:p>
            <a:r>
              <a:rPr lang="en-GB" sz="1400" b="1"/>
              <a:t>Estimated % of population testing positive for COVID-19 by age group</a:t>
            </a:r>
          </a:p>
        </p:txBody>
      </p:sp>
      <p:sp>
        <p:nvSpPr>
          <p:cNvPr id="8" name="TextBox 7">
            <a:extLst>
              <a:ext uri="{FF2B5EF4-FFF2-40B4-BE49-F238E27FC236}">
                <a16:creationId xmlns:a16="http://schemas.microsoft.com/office/drawing/2014/main" id="{AB1FC579-F9B9-405F-9879-7565E45CD135}"/>
              </a:ext>
            </a:extLst>
          </p:cNvPr>
          <p:cNvSpPr txBox="1"/>
          <p:nvPr/>
        </p:nvSpPr>
        <p:spPr>
          <a:xfrm>
            <a:off x="8553804" y="6300409"/>
            <a:ext cx="3047309" cy="307777"/>
          </a:xfrm>
          <a:prstGeom prst="rect">
            <a:avLst/>
          </a:prstGeom>
          <a:noFill/>
        </p:spPr>
        <p:txBody>
          <a:bodyPr wrap="none" rtlCol="0">
            <a:spAutoFit/>
          </a:bodyPr>
          <a:lstStyle/>
          <a:p>
            <a:r>
              <a:rPr lang="en-GB" sz="1400">
                <a:hlinkClick r:id="rId3"/>
              </a:rPr>
              <a:t>Source: ONS COVID-19 Infection Survey</a:t>
            </a:r>
            <a:endParaRPr lang="en-GB" sz="1400"/>
          </a:p>
        </p:txBody>
      </p:sp>
      <p:pic>
        <p:nvPicPr>
          <p:cNvPr id="5" name="Picture 4">
            <a:extLst>
              <a:ext uri="{FF2B5EF4-FFF2-40B4-BE49-F238E27FC236}">
                <a16:creationId xmlns:a16="http://schemas.microsoft.com/office/drawing/2014/main" id="{39316861-F72D-4997-8C4F-3249374D2022}"/>
              </a:ext>
            </a:extLst>
          </p:cNvPr>
          <p:cNvPicPr>
            <a:picLocks noChangeAspect="1"/>
          </p:cNvPicPr>
          <p:nvPr/>
        </p:nvPicPr>
        <p:blipFill>
          <a:blip r:embed="rId4"/>
          <a:stretch>
            <a:fillRect/>
          </a:stretch>
        </p:blipFill>
        <p:spPr>
          <a:xfrm>
            <a:off x="412224" y="2081719"/>
            <a:ext cx="7242681" cy="4055048"/>
          </a:xfrm>
          <a:prstGeom prst="rect">
            <a:avLst/>
          </a:prstGeom>
        </p:spPr>
      </p:pic>
      <p:pic>
        <p:nvPicPr>
          <p:cNvPr id="9" name="Picture 8">
            <a:extLst>
              <a:ext uri="{FF2B5EF4-FFF2-40B4-BE49-F238E27FC236}">
                <a16:creationId xmlns:a16="http://schemas.microsoft.com/office/drawing/2014/main" id="{A0C0CD4E-E2D6-4775-93AE-5DFEE3CB759C}"/>
              </a:ext>
            </a:extLst>
          </p:cNvPr>
          <p:cNvPicPr>
            <a:picLocks noChangeAspect="1"/>
          </p:cNvPicPr>
          <p:nvPr/>
        </p:nvPicPr>
        <p:blipFill>
          <a:blip r:embed="rId5"/>
          <a:stretch>
            <a:fillRect/>
          </a:stretch>
        </p:blipFill>
        <p:spPr>
          <a:xfrm>
            <a:off x="7548663" y="4114800"/>
            <a:ext cx="2422187" cy="1896894"/>
          </a:xfrm>
          <a:prstGeom prst="rect">
            <a:avLst/>
          </a:prstGeom>
        </p:spPr>
      </p:pic>
    </p:spTree>
    <p:extLst>
      <p:ext uri="{BB962C8B-B14F-4D97-AF65-F5344CB8AC3E}">
        <p14:creationId xmlns:p14="http://schemas.microsoft.com/office/powerpoint/2010/main" val="301692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5222FC-152F-4759-943E-49504F195018}"/>
              </a:ext>
            </a:extLst>
          </p:cNvPr>
          <p:cNvPicPr>
            <a:picLocks noChangeAspect="1"/>
          </p:cNvPicPr>
          <p:nvPr/>
        </p:nvPicPr>
        <p:blipFill rotWithShape="1">
          <a:blip r:embed="rId3"/>
          <a:srcRect t="50000"/>
          <a:stretch/>
        </p:blipFill>
        <p:spPr>
          <a:xfrm>
            <a:off x="8143126" y="5233367"/>
            <a:ext cx="3274595" cy="651107"/>
          </a:xfrm>
          <a:prstGeom prst="rect">
            <a:avLst/>
          </a:prstGeom>
        </p:spPr>
      </p:pic>
      <p:pic>
        <p:nvPicPr>
          <p:cNvPr id="10" name="Picture 9">
            <a:extLst>
              <a:ext uri="{FF2B5EF4-FFF2-40B4-BE49-F238E27FC236}">
                <a16:creationId xmlns:a16="http://schemas.microsoft.com/office/drawing/2014/main" id="{A260223B-F7A3-4357-ABFE-B4BE0EB3940B}"/>
              </a:ext>
            </a:extLst>
          </p:cNvPr>
          <p:cNvPicPr>
            <a:picLocks noChangeAspect="1"/>
          </p:cNvPicPr>
          <p:nvPr/>
        </p:nvPicPr>
        <p:blipFill rotWithShape="1">
          <a:blip r:embed="rId3"/>
          <a:srcRect b="46288"/>
          <a:stretch/>
        </p:blipFill>
        <p:spPr>
          <a:xfrm>
            <a:off x="4048706" y="5221300"/>
            <a:ext cx="2956405" cy="710794"/>
          </a:xfrm>
          <a:prstGeom prst="rect">
            <a:avLst/>
          </a:prstGeom>
        </p:spPr>
      </p:pic>
      <p:sp>
        <p:nvSpPr>
          <p:cNvPr id="2" name="Title 1">
            <a:extLst>
              <a:ext uri="{FF2B5EF4-FFF2-40B4-BE49-F238E27FC236}">
                <a16:creationId xmlns:a16="http://schemas.microsoft.com/office/drawing/2014/main" id="{FDF4DB37-2EC2-4A33-BE0E-9A95F636D088}"/>
              </a:ext>
            </a:extLst>
          </p:cNvPr>
          <p:cNvSpPr>
            <a:spLocks noGrp="1"/>
          </p:cNvSpPr>
          <p:nvPr>
            <p:ph type="title"/>
          </p:nvPr>
        </p:nvSpPr>
        <p:spPr/>
        <p:txBody>
          <a:bodyPr>
            <a:normAutofit/>
          </a:bodyPr>
          <a:lstStyle/>
          <a:p>
            <a:br>
              <a:rPr lang="en-GB" b="1"/>
            </a:br>
            <a:endParaRPr lang="en-GB"/>
          </a:p>
        </p:txBody>
      </p:sp>
      <p:sp>
        <p:nvSpPr>
          <p:cNvPr id="4" name="Title 1">
            <a:extLst>
              <a:ext uri="{FF2B5EF4-FFF2-40B4-BE49-F238E27FC236}">
                <a16:creationId xmlns:a16="http://schemas.microsoft.com/office/drawing/2014/main" id="{BBD5E882-F9C7-4A42-A2A6-395E2F551B1B}"/>
              </a:ext>
            </a:extLst>
          </p:cNvPr>
          <p:cNvSpPr txBox="1">
            <a:spLocks/>
          </p:cNvSpPr>
          <p:nvPr/>
        </p:nvSpPr>
        <p:spPr>
          <a:xfrm>
            <a:off x="488482" y="24364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Cumulative vaccination coverage by nation</a:t>
            </a:r>
          </a:p>
        </p:txBody>
      </p:sp>
      <p:sp>
        <p:nvSpPr>
          <p:cNvPr id="5" name="TextBox 4">
            <a:extLst>
              <a:ext uri="{FF2B5EF4-FFF2-40B4-BE49-F238E27FC236}">
                <a16:creationId xmlns:a16="http://schemas.microsoft.com/office/drawing/2014/main" id="{1556D7C0-E693-4137-80B6-8C9FB1E46246}"/>
              </a:ext>
            </a:extLst>
          </p:cNvPr>
          <p:cNvSpPr txBox="1"/>
          <p:nvPr/>
        </p:nvSpPr>
        <p:spPr>
          <a:xfrm>
            <a:off x="579486" y="1403150"/>
            <a:ext cx="2738760" cy="3693319"/>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cs typeface="Calibri" panose="020F0502020204030204"/>
            </a:endParaRPr>
          </a:p>
          <a:p>
            <a:pPr fontAlgn="base"/>
            <a:r>
              <a:rPr lang="en-GB" i="1"/>
              <a:t>As of 21 July, 46,433,854 people in the UK have received their first vaccine and 36,587,904 have received their second. </a:t>
            </a:r>
            <a:r>
              <a:rPr lang="en-US"/>
              <a:t>​</a:t>
            </a:r>
          </a:p>
          <a:p>
            <a:pPr fontAlgn="base"/>
            <a:r>
              <a:rPr lang="en-GB"/>
              <a:t>​</a:t>
            </a:r>
          </a:p>
          <a:p>
            <a:pPr fontAlgn="base"/>
            <a:r>
              <a:rPr lang="en-GB" i="1"/>
              <a:t>Over 87% of adults have now received their first dose, while just over 69% of adults have received their second dose.</a:t>
            </a:r>
            <a:endParaRPr lang="en-US"/>
          </a:p>
        </p:txBody>
      </p:sp>
      <p:sp>
        <p:nvSpPr>
          <p:cNvPr id="6" name="Rectangle 5">
            <a:extLst>
              <a:ext uri="{FF2B5EF4-FFF2-40B4-BE49-F238E27FC236}">
                <a16:creationId xmlns:a16="http://schemas.microsoft.com/office/drawing/2014/main" id="{8907013D-24F3-4541-90D8-42CA96C367FA}"/>
              </a:ext>
            </a:extLst>
          </p:cNvPr>
          <p:cNvSpPr/>
          <p:nvPr/>
        </p:nvSpPr>
        <p:spPr>
          <a:xfrm>
            <a:off x="8087380" y="6185098"/>
            <a:ext cx="4696868" cy="307777"/>
          </a:xfrm>
          <a:prstGeom prst="rect">
            <a:avLst/>
          </a:prstGeom>
        </p:spPr>
        <p:txBody>
          <a:bodyPr wrap="square">
            <a:spAutoFit/>
          </a:bodyPr>
          <a:lstStyle/>
          <a:p>
            <a:r>
              <a:rPr lang="en-GB" sz="1400">
                <a:hlinkClick r:id="rId4"/>
              </a:rPr>
              <a:t>Source: Gov.uk, Vaccinations in United Kingdom </a:t>
            </a:r>
            <a:endParaRPr lang="en-GB" sz="1400"/>
          </a:p>
        </p:txBody>
      </p:sp>
      <p:sp>
        <p:nvSpPr>
          <p:cNvPr id="19" name="TextBox 18">
            <a:extLst>
              <a:ext uri="{FF2B5EF4-FFF2-40B4-BE49-F238E27FC236}">
                <a16:creationId xmlns:a16="http://schemas.microsoft.com/office/drawing/2014/main" id="{99CD6CD7-9244-43A8-863F-3CE101FEC69A}"/>
              </a:ext>
            </a:extLst>
          </p:cNvPr>
          <p:cNvSpPr txBox="1"/>
          <p:nvPr/>
        </p:nvSpPr>
        <p:spPr>
          <a:xfrm>
            <a:off x="3970894" y="1336504"/>
            <a:ext cx="5403160" cy="338554"/>
          </a:xfrm>
          <a:prstGeom prst="rect">
            <a:avLst/>
          </a:prstGeom>
          <a:noFill/>
        </p:spPr>
        <p:txBody>
          <a:bodyPr wrap="square" rtlCol="0">
            <a:spAutoFit/>
          </a:bodyPr>
          <a:lstStyle/>
          <a:p>
            <a:r>
              <a:rPr lang="en-GB" sz="1600" b="1"/>
              <a:t>First Dose Coverage across UK: 10 Jan –  14 July </a:t>
            </a:r>
          </a:p>
        </p:txBody>
      </p:sp>
      <p:sp>
        <p:nvSpPr>
          <p:cNvPr id="16" name="TextBox 15">
            <a:extLst>
              <a:ext uri="{FF2B5EF4-FFF2-40B4-BE49-F238E27FC236}">
                <a16:creationId xmlns:a16="http://schemas.microsoft.com/office/drawing/2014/main" id="{25B4F1EB-9FA9-4CA3-BA9E-2F83BAC1AB13}"/>
              </a:ext>
            </a:extLst>
          </p:cNvPr>
          <p:cNvSpPr txBox="1"/>
          <p:nvPr/>
        </p:nvSpPr>
        <p:spPr>
          <a:xfrm>
            <a:off x="6854564" y="5609927"/>
            <a:ext cx="732893" cy="307777"/>
          </a:xfrm>
          <a:prstGeom prst="rect">
            <a:avLst/>
          </a:prstGeom>
          <a:noFill/>
        </p:spPr>
        <p:txBody>
          <a:bodyPr wrap="square" rtlCol="0">
            <a:spAutoFit/>
          </a:bodyPr>
          <a:lstStyle/>
          <a:p>
            <a:r>
              <a:rPr lang="en-GB" sz="1400" b="1">
                <a:solidFill>
                  <a:schemeClr val="bg1">
                    <a:lumMod val="50000"/>
                  </a:schemeClr>
                </a:solidFill>
              </a:rPr>
              <a:t>- 81.9%</a:t>
            </a:r>
          </a:p>
        </p:txBody>
      </p:sp>
      <p:sp>
        <p:nvSpPr>
          <p:cNvPr id="17" name="TextBox 16">
            <a:extLst>
              <a:ext uri="{FF2B5EF4-FFF2-40B4-BE49-F238E27FC236}">
                <a16:creationId xmlns:a16="http://schemas.microsoft.com/office/drawing/2014/main" id="{CF8F9B03-D131-45EA-A281-5CDA7644D352}"/>
              </a:ext>
            </a:extLst>
          </p:cNvPr>
          <p:cNvSpPr txBox="1"/>
          <p:nvPr/>
        </p:nvSpPr>
        <p:spPr>
          <a:xfrm>
            <a:off x="10630709" y="5303317"/>
            <a:ext cx="732893" cy="307777"/>
          </a:xfrm>
          <a:prstGeom prst="rect">
            <a:avLst/>
          </a:prstGeom>
          <a:noFill/>
        </p:spPr>
        <p:txBody>
          <a:bodyPr wrap="none" rtlCol="0">
            <a:spAutoFit/>
          </a:bodyPr>
          <a:lstStyle/>
          <a:p>
            <a:r>
              <a:rPr lang="en-GB" sz="1400" b="1">
                <a:solidFill>
                  <a:schemeClr val="bg1">
                    <a:lumMod val="50000"/>
                  </a:schemeClr>
                </a:solidFill>
              </a:rPr>
              <a:t>- 89.9%</a:t>
            </a:r>
          </a:p>
        </p:txBody>
      </p:sp>
      <p:sp>
        <p:nvSpPr>
          <p:cNvPr id="20" name="TextBox 19">
            <a:extLst>
              <a:ext uri="{FF2B5EF4-FFF2-40B4-BE49-F238E27FC236}">
                <a16:creationId xmlns:a16="http://schemas.microsoft.com/office/drawing/2014/main" id="{9F64C4FF-1D17-4908-B65D-3BB561AEBEB0}"/>
              </a:ext>
            </a:extLst>
          </p:cNvPr>
          <p:cNvSpPr txBox="1"/>
          <p:nvPr/>
        </p:nvSpPr>
        <p:spPr>
          <a:xfrm>
            <a:off x="10345441" y="5576697"/>
            <a:ext cx="732893" cy="307777"/>
          </a:xfrm>
          <a:prstGeom prst="rect">
            <a:avLst/>
          </a:prstGeom>
          <a:noFill/>
        </p:spPr>
        <p:txBody>
          <a:bodyPr wrap="none" rtlCol="0">
            <a:spAutoFit/>
          </a:bodyPr>
          <a:lstStyle/>
          <a:p>
            <a:r>
              <a:rPr lang="en-GB" sz="1400" b="1">
                <a:solidFill>
                  <a:schemeClr val="bg1">
                    <a:lumMod val="50000"/>
                  </a:schemeClr>
                </a:solidFill>
              </a:rPr>
              <a:t>- 90.0%</a:t>
            </a:r>
          </a:p>
        </p:txBody>
      </p:sp>
      <p:sp>
        <p:nvSpPr>
          <p:cNvPr id="12" name="TextBox 11">
            <a:extLst>
              <a:ext uri="{FF2B5EF4-FFF2-40B4-BE49-F238E27FC236}">
                <a16:creationId xmlns:a16="http://schemas.microsoft.com/office/drawing/2014/main" id="{A129CE86-4475-4E70-9675-EE9F02DD9733}"/>
              </a:ext>
            </a:extLst>
          </p:cNvPr>
          <p:cNvSpPr txBox="1"/>
          <p:nvPr/>
        </p:nvSpPr>
        <p:spPr>
          <a:xfrm>
            <a:off x="6306027" y="5233367"/>
            <a:ext cx="732893" cy="307777"/>
          </a:xfrm>
          <a:prstGeom prst="rect">
            <a:avLst/>
          </a:prstGeom>
          <a:noFill/>
        </p:spPr>
        <p:txBody>
          <a:bodyPr wrap="none" rtlCol="0">
            <a:spAutoFit/>
          </a:bodyPr>
          <a:lstStyle/>
          <a:p>
            <a:r>
              <a:rPr lang="en-GB" sz="1400" b="1">
                <a:solidFill>
                  <a:schemeClr val="bg1">
                    <a:lumMod val="50000"/>
                  </a:schemeClr>
                </a:solidFill>
              </a:rPr>
              <a:t>- 87.7%</a:t>
            </a:r>
          </a:p>
        </p:txBody>
      </p:sp>
      <p:pic>
        <p:nvPicPr>
          <p:cNvPr id="3" name="Picture 2">
            <a:extLst>
              <a:ext uri="{FF2B5EF4-FFF2-40B4-BE49-F238E27FC236}">
                <a16:creationId xmlns:a16="http://schemas.microsoft.com/office/drawing/2014/main" id="{9AC6EC9B-1DD0-42EF-83CC-387A01160F32}"/>
              </a:ext>
            </a:extLst>
          </p:cNvPr>
          <p:cNvPicPr>
            <a:picLocks noChangeAspect="1"/>
          </p:cNvPicPr>
          <p:nvPr/>
        </p:nvPicPr>
        <p:blipFill>
          <a:blip r:embed="rId5"/>
          <a:stretch>
            <a:fillRect/>
          </a:stretch>
        </p:blipFill>
        <p:spPr>
          <a:xfrm>
            <a:off x="4048706" y="1266825"/>
            <a:ext cx="7369015" cy="3993332"/>
          </a:xfrm>
          <a:prstGeom prst="rect">
            <a:avLst/>
          </a:prstGeom>
        </p:spPr>
      </p:pic>
    </p:spTree>
    <p:extLst>
      <p:ext uri="{BB962C8B-B14F-4D97-AF65-F5344CB8AC3E}">
        <p14:creationId xmlns:p14="http://schemas.microsoft.com/office/powerpoint/2010/main" val="41439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8A32-88A3-41CF-8A86-246016901125}"/>
              </a:ext>
            </a:extLst>
          </p:cNvPr>
          <p:cNvSpPr>
            <a:spLocks noGrp="1"/>
          </p:cNvSpPr>
          <p:nvPr>
            <p:ph type="title"/>
          </p:nvPr>
        </p:nvSpPr>
        <p:spPr>
          <a:xfrm>
            <a:off x="518604" y="246071"/>
            <a:ext cx="10515600" cy="1325563"/>
          </a:xfrm>
        </p:spPr>
        <p:txBody>
          <a:bodyPr/>
          <a:lstStyle/>
          <a:p>
            <a:r>
              <a:rPr lang="en-US">
                <a:cs typeface="Calibri Light"/>
              </a:rPr>
              <a:t>Vaccination coverage, UK</a:t>
            </a:r>
          </a:p>
        </p:txBody>
      </p:sp>
      <p:sp>
        <p:nvSpPr>
          <p:cNvPr id="7" name="TextBox 6">
            <a:extLst>
              <a:ext uri="{FF2B5EF4-FFF2-40B4-BE49-F238E27FC236}">
                <a16:creationId xmlns:a16="http://schemas.microsoft.com/office/drawing/2014/main" id="{A889C6EB-12A0-4BC7-B2B0-D9EA85D03457}"/>
              </a:ext>
            </a:extLst>
          </p:cNvPr>
          <p:cNvSpPr txBox="1"/>
          <p:nvPr/>
        </p:nvSpPr>
        <p:spPr>
          <a:xfrm>
            <a:off x="589876" y="1280822"/>
            <a:ext cx="10797703" cy="923330"/>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Since April, there has been a higher level of administration of second doses compared to first doses. </a:t>
            </a:r>
            <a:endParaRPr lang="en-GB" i="1">
              <a:cs typeface="Calibri" panose="020F0502020204030204"/>
            </a:endParaRPr>
          </a:p>
        </p:txBody>
      </p:sp>
      <p:sp>
        <p:nvSpPr>
          <p:cNvPr id="13" name="Rectangle 12">
            <a:extLst>
              <a:ext uri="{FF2B5EF4-FFF2-40B4-BE49-F238E27FC236}">
                <a16:creationId xmlns:a16="http://schemas.microsoft.com/office/drawing/2014/main" id="{6EBDB525-AE8E-472F-9D18-A1C899019F01}"/>
              </a:ext>
            </a:extLst>
          </p:cNvPr>
          <p:cNvSpPr/>
          <p:nvPr/>
        </p:nvSpPr>
        <p:spPr>
          <a:xfrm>
            <a:off x="7114713" y="6304152"/>
            <a:ext cx="4696868" cy="307777"/>
          </a:xfrm>
          <a:prstGeom prst="rect">
            <a:avLst/>
          </a:prstGeom>
        </p:spPr>
        <p:txBody>
          <a:bodyPr wrap="square">
            <a:spAutoFit/>
          </a:bodyPr>
          <a:lstStyle/>
          <a:p>
            <a:r>
              <a:rPr lang="en-GB" sz="1400">
                <a:hlinkClick r:id="rId3"/>
              </a:rPr>
              <a:t>Source: Gov.uk, Vaccinations in United Kingdom (BMA graph) </a:t>
            </a:r>
            <a:endParaRPr lang="en-GB" sz="1400"/>
          </a:p>
        </p:txBody>
      </p:sp>
      <p:sp>
        <p:nvSpPr>
          <p:cNvPr id="12" name="TextBox 11">
            <a:extLst>
              <a:ext uri="{FF2B5EF4-FFF2-40B4-BE49-F238E27FC236}">
                <a16:creationId xmlns:a16="http://schemas.microsoft.com/office/drawing/2014/main" id="{8C016C12-271B-48AA-BBCF-CDCBB8257527}"/>
              </a:ext>
            </a:extLst>
          </p:cNvPr>
          <p:cNvSpPr txBox="1"/>
          <p:nvPr/>
        </p:nvSpPr>
        <p:spPr>
          <a:xfrm>
            <a:off x="585566" y="2670760"/>
            <a:ext cx="5654977" cy="338554"/>
          </a:xfrm>
          <a:prstGeom prst="rect">
            <a:avLst/>
          </a:prstGeom>
          <a:noFill/>
        </p:spPr>
        <p:txBody>
          <a:bodyPr wrap="square" rtlCol="0">
            <a:spAutoFit/>
          </a:bodyPr>
          <a:lstStyle/>
          <a:p>
            <a:r>
              <a:rPr lang="en-GB" sz="1600" b="1"/>
              <a:t>Number of vaccinations given across the UK: 11 Jan – 21 July</a:t>
            </a:r>
          </a:p>
        </p:txBody>
      </p:sp>
      <p:pic>
        <p:nvPicPr>
          <p:cNvPr id="5" name="Picture 4">
            <a:extLst>
              <a:ext uri="{FF2B5EF4-FFF2-40B4-BE49-F238E27FC236}">
                <a16:creationId xmlns:a16="http://schemas.microsoft.com/office/drawing/2014/main" id="{47CFA68E-8657-44F5-B20E-36D16F9E1214}"/>
              </a:ext>
            </a:extLst>
          </p:cNvPr>
          <p:cNvPicPr>
            <a:picLocks noChangeAspect="1"/>
          </p:cNvPicPr>
          <p:nvPr/>
        </p:nvPicPr>
        <p:blipFill>
          <a:blip r:embed="rId4"/>
          <a:stretch>
            <a:fillRect/>
          </a:stretch>
        </p:blipFill>
        <p:spPr>
          <a:xfrm>
            <a:off x="700072" y="3078186"/>
            <a:ext cx="9398483" cy="3225966"/>
          </a:xfrm>
          <a:prstGeom prst="rect">
            <a:avLst/>
          </a:prstGeom>
        </p:spPr>
      </p:pic>
    </p:spTree>
    <p:extLst>
      <p:ext uri="{BB962C8B-B14F-4D97-AF65-F5344CB8AC3E}">
        <p14:creationId xmlns:p14="http://schemas.microsoft.com/office/powerpoint/2010/main" val="117598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A063-2AEE-46D4-A28A-81C21A6E1B5F}"/>
              </a:ext>
            </a:extLst>
          </p:cNvPr>
          <p:cNvSpPr txBox="1">
            <a:spLocks/>
          </p:cNvSpPr>
          <p:nvPr/>
        </p:nvSpPr>
        <p:spPr>
          <a:xfrm>
            <a:off x="532950" y="2634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Vaccination coverage by age group, England</a:t>
            </a:r>
            <a:endParaRPr lang="en-GB"/>
          </a:p>
        </p:txBody>
      </p:sp>
      <p:sp>
        <p:nvSpPr>
          <p:cNvPr id="9" name="TextBox 8">
            <a:extLst>
              <a:ext uri="{FF2B5EF4-FFF2-40B4-BE49-F238E27FC236}">
                <a16:creationId xmlns:a16="http://schemas.microsoft.com/office/drawing/2014/main" id="{2AE41DE3-5796-4B63-A5D8-D47F42151E8A}"/>
              </a:ext>
            </a:extLst>
          </p:cNvPr>
          <p:cNvSpPr txBox="1"/>
          <p:nvPr/>
        </p:nvSpPr>
        <p:spPr>
          <a:xfrm>
            <a:off x="467330" y="4844143"/>
            <a:ext cx="11229321" cy="1477328"/>
          </a:xfrm>
          <a:prstGeom prst="rect">
            <a:avLst/>
          </a:prstGeom>
          <a:noFill/>
          <a:ln>
            <a:solidFill>
              <a:schemeClr val="accent1">
                <a:lumMod val="50000"/>
              </a:schemeClr>
            </a:solidFill>
          </a:ln>
        </p:spPr>
        <p:txBody>
          <a:bodyPr wrap="square" lIns="91440" tIns="45720" rIns="91440" bIns="45720" rtlCol="0" anchor="t">
            <a:spAutoFit/>
          </a:bodyPr>
          <a:lstStyle/>
          <a:p>
            <a:r>
              <a:rPr lang="en-GB" i="1"/>
              <a:t>Highlight:</a:t>
            </a:r>
          </a:p>
          <a:p>
            <a:endParaRPr lang="en-GB" i="1"/>
          </a:p>
          <a:p>
            <a:r>
              <a:rPr lang="en-GB" i="1"/>
              <a:t>Latest NHSE data covers vaccinations up to 18 July. </a:t>
            </a:r>
            <a:r>
              <a:rPr lang="en-GB" i="1">
                <a:cs typeface="Calibri"/>
              </a:rPr>
              <a:t>First dose coverage is high across age groups, with rates continuing to rise steadily among younger age groups. Rate of delivery for second doses continues to make progress, with over 90% of over 50s now having received a second dose.</a:t>
            </a:r>
          </a:p>
        </p:txBody>
      </p:sp>
      <p:sp>
        <p:nvSpPr>
          <p:cNvPr id="2" name="TextBox 1">
            <a:extLst>
              <a:ext uri="{FF2B5EF4-FFF2-40B4-BE49-F238E27FC236}">
                <a16:creationId xmlns:a16="http://schemas.microsoft.com/office/drawing/2014/main" id="{7344C3B4-4423-4B16-AF7E-C4E3FCF9E19E}"/>
              </a:ext>
            </a:extLst>
          </p:cNvPr>
          <p:cNvSpPr txBox="1"/>
          <p:nvPr/>
        </p:nvSpPr>
        <p:spPr>
          <a:xfrm>
            <a:off x="8318417" y="6286769"/>
            <a:ext cx="3406253" cy="307777"/>
          </a:xfrm>
          <a:prstGeom prst="rect">
            <a:avLst/>
          </a:prstGeom>
          <a:noFill/>
        </p:spPr>
        <p:txBody>
          <a:bodyPr wrap="none" rtlCol="0">
            <a:spAutoFit/>
          </a:bodyPr>
          <a:lstStyle/>
          <a:p>
            <a:r>
              <a:rPr lang="en-GB" sz="1400">
                <a:hlinkClick r:id="rId3"/>
              </a:rPr>
              <a:t>Source: NHS England, COVID-19 Vaccination</a:t>
            </a:r>
            <a:endParaRPr lang="en-GB" sz="1400"/>
          </a:p>
        </p:txBody>
      </p:sp>
      <p:graphicFrame>
        <p:nvGraphicFramePr>
          <p:cNvPr id="7" name="Chart 6">
            <a:extLst>
              <a:ext uri="{FF2B5EF4-FFF2-40B4-BE49-F238E27FC236}">
                <a16:creationId xmlns:a16="http://schemas.microsoft.com/office/drawing/2014/main" id="{62F00155-12DD-421B-864E-FD5080EDEC17}"/>
              </a:ext>
              <a:ext uri="{147F2762-F138-4A5C-976F-8EAC2B608ADB}">
                <a16:predDERef xmlns:a16="http://schemas.microsoft.com/office/drawing/2014/main" pred="{935E86F7-756E-4A5A-AC54-2D15BF3A1951}"/>
              </a:ext>
            </a:extLst>
          </p:cNvPr>
          <p:cNvGraphicFramePr>
            <a:graphicFrameLocks/>
          </p:cNvGraphicFramePr>
          <p:nvPr>
            <p:extLst>
              <p:ext uri="{D42A27DB-BD31-4B8C-83A1-F6EECF244321}">
                <p14:modId xmlns:p14="http://schemas.microsoft.com/office/powerpoint/2010/main" val="1224359884"/>
              </p:ext>
            </p:extLst>
          </p:nvPr>
        </p:nvGraphicFramePr>
        <p:xfrm>
          <a:off x="652262" y="1478063"/>
          <a:ext cx="10919252" cy="336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132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A PowerPoint 16_9_v4 [Read-Only]" id="{5F43AD36-4B3D-4770-B509-257D4F0F6367}" vid="{014088F2-B027-4C3D-9408-246B83C838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5849e05-f0d2-4313-af25-172e9fff2c54">
      <UserInfo>
        <DisplayName>Frances Player</DisplayName>
        <AccountId>28662</AccountId>
        <AccountType/>
      </UserInfo>
      <UserInfo>
        <DisplayName>Jenny Haigh</DisplayName>
        <AccountId>29902</AccountId>
        <AccountType/>
      </UserInfo>
      <UserInfo>
        <DisplayName>Robert Wilson</DisplayName>
        <AccountId>574</AccountId>
        <AccountType/>
      </UserInfo>
      <UserInfo>
        <DisplayName>Helena Morris</DisplayName>
        <AccountId>196</AccountId>
        <AccountType/>
      </UserInfo>
      <UserInfo>
        <DisplayName>Alanna Wurm</DisplayName>
        <AccountId>32428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B160A5A2270A45BF90BE6D6439E56C" ma:contentTypeVersion="12" ma:contentTypeDescription="Create a new document." ma:contentTypeScope="" ma:versionID="3c8f12e1ad090ab8cbf62e75f158b7bc">
  <xsd:schema xmlns:xsd="http://www.w3.org/2001/XMLSchema" xmlns:xs="http://www.w3.org/2001/XMLSchema" xmlns:p="http://schemas.microsoft.com/office/2006/metadata/properties" xmlns:ns2="00515df6-166e-40ff-874d-90203bfe5bc9" xmlns:ns3="75849e05-f0d2-4313-af25-172e9fff2c54" targetNamespace="http://schemas.microsoft.com/office/2006/metadata/properties" ma:root="true" ma:fieldsID="dd92d48c6ac601f852155671e4ed6ebe" ns2:_="" ns3:_="">
    <xsd:import namespace="00515df6-166e-40ff-874d-90203bfe5bc9"/>
    <xsd:import namespace="75849e05-f0d2-4313-af25-172e9fff2c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15df6-166e-40ff-874d-90203bfe5b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49e05-f0d2-4313-af25-172e9fff2c5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715DBA-D8EC-4914-8E78-641CB8EBE184}">
  <ds:schemaRefs>
    <ds:schemaRef ds:uri="http://schemas.microsoft.com/sharepoint/v3/contenttype/forms"/>
  </ds:schemaRefs>
</ds:datastoreItem>
</file>

<file path=customXml/itemProps2.xml><?xml version="1.0" encoding="utf-8"?>
<ds:datastoreItem xmlns:ds="http://schemas.openxmlformats.org/officeDocument/2006/customXml" ds:itemID="{C5942318-212E-4DAD-9036-DF0E5E0D75BC}">
  <ds:schemaRefs>
    <ds:schemaRef ds:uri="http://schemas.microsoft.com/office/2006/documentManagement/types"/>
    <ds:schemaRef ds:uri="http://schemas.openxmlformats.org/package/2006/metadata/core-properties"/>
    <ds:schemaRef ds:uri="75849e05-f0d2-4313-af25-172e9fff2c54"/>
    <ds:schemaRef ds:uri="http://schemas.microsoft.com/office/infopath/2007/PartnerControls"/>
    <ds:schemaRef ds:uri="http://schemas.microsoft.com/office/2006/metadata/properties"/>
    <ds:schemaRef ds:uri="00515df6-166e-40ff-874d-90203bfe5bc9"/>
    <ds:schemaRef ds:uri="http://purl.org/dc/terms/"/>
    <ds:schemaRef ds:uri="http://purl.org/dc/dcmitype/"/>
    <ds:schemaRef ds:uri="http://www.w3.org/XML/1998/namespace"/>
    <ds:schemaRef ds:uri="http://purl.org/dc/elements/1.1/"/>
  </ds:schemaRefs>
</ds:datastoreItem>
</file>

<file path=customXml/itemProps3.xml><?xml version="1.0" encoding="utf-8"?>
<ds:datastoreItem xmlns:ds="http://schemas.openxmlformats.org/officeDocument/2006/customXml" ds:itemID="{594360CC-08DD-4419-B1F9-E6434D0A2399}">
  <ds:schemaRefs>
    <ds:schemaRef ds:uri="00515df6-166e-40ff-874d-90203bfe5bc9"/>
    <ds:schemaRef ds:uri="75849e05-f0d2-4313-af25-172e9fff2c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1993</Words>
  <Application>Microsoft Office PowerPoint</Application>
  <PresentationFormat>Widescreen</PresentationFormat>
  <Paragraphs>283</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Office Theme</vt:lpstr>
      <vt:lpstr>BMA Theme Blue Titles</vt:lpstr>
      <vt:lpstr>Weekly COVID-19 data update</vt:lpstr>
      <vt:lpstr>Cases – UK wide</vt:lpstr>
      <vt:lpstr>Infections and hospitalisation – UK wide</vt:lpstr>
      <vt:lpstr>Cases by nation (and English regions)</vt:lpstr>
      <vt:lpstr>ONS infection survey data</vt:lpstr>
      <vt:lpstr>Infections by age group, England</vt:lpstr>
      <vt:lpstr> </vt:lpstr>
      <vt:lpstr>Vaccination coverage, UK</vt:lpstr>
      <vt:lpstr>PowerPoint Presentation</vt:lpstr>
      <vt:lpstr>COVID-19 Vaccine uptake in England, by ethnicity</vt:lpstr>
      <vt:lpstr>ONS infection survey antibody &amp; vaccination data</vt:lpstr>
      <vt:lpstr>Community surveillance, England</vt:lpstr>
      <vt:lpstr>Community surveillance, England</vt:lpstr>
      <vt:lpstr>Community surveillance, England</vt:lpstr>
      <vt:lpstr>COVID-19 deaths, UK</vt:lpstr>
      <vt:lpstr>COVID-19 deaths by age, England and Wales</vt:lpstr>
      <vt:lpstr>Excess deaths, England</vt:lpstr>
      <vt:lpstr>Excess deaths by ethnicity</vt:lpstr>
      <vt:lpstr>Hospitalisations</vt:lpstr>
      <vt:lpstr>Hospitalisation trends, UK</vt:lpstr>
      <vt:lpstr>Hospital admissions by age</vt:lpstr>
      <vt:lpstr>ICNARC data - ethnicity</vt:lpstr>
      <vt:lpstr>ICNARC data - deprivation</vt:lpstr>
      <vt:lpstr>Non-COVID-19 Backlog, England</vt:lpstr>
      <vt:lpstr>NHS pressures - Wales</vt:lpstr>
      <vt:lpstr>NHS pressures –  Scotland</vt:lpstr>
      <vt:lpstr>NHS pressures – Northern 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Covid-19 data update</dc:title>
  <dc:creator>Jonathan Ware</dc:creator>
  <cp:lastModifiedBy>Charlotte Woods</cp:lastModifiedBy>
  <cp:revision>1</cp:revision>
  <dcterms:created xsi:type="dcterms:W3CDTF">2021-01-28T23:34:28Z</dcterms:created>
  <dcterms:modified xsi:type="dcterms:W3CDTF">2021-07-29T11:48:11Z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0x01010045B160A5A2270A45BF90BE6D6439E56C</vt:lpwstr>
  </property>
</Properties>
</file>