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74" r:id="rId6"/>
    <p:sldId id="258" r:id="rId7"/>
    <p:sldId id="257" r:id="rId8"/>
    <p:sldId id="261" r:id="rId9"/>
    <p:sldId id="292" r:id="rId10"/>
    <p:sldId id="279" r:id="rId11"/>
    <p:sldId id="259" r:id="rId12"/>
    <p:sldId id="260" r:id="rId13"/>
    <p:sldId id="275" r:id="rId14"/>
    <p:sldId id="263" r:id="rId15"/>
    <p:sldId id="264" r:id="rId16"/>
    <p:sldId id="265" r:id="rId17"/>
    <p:sldId id="267" r:id="rId18"/>
    <p:sldId id="268" r:id="rId19"/>
    <p:sldId id="286" r:id="rId20"/>
    <p:sldId id="287" r:id="rId21"/>
    <p:sldId id="276" r:id="rId22"/>
    <p:sldId id="277" r:id="rId23"/>
    <p:sldId id="270" r:id="rId24"/>
    <p:sldId id="283" r:id="rId25"/>
    <p:sldId id="284" r:id="rId26"/>
    <p:sldId id="285" r:id="rId27"/>
    <p:sldId id="288" r:id="rId28"/>
    <p:sldId id="271" r:id="rId29"/>
    <p:sldId id="294"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Community surveillance" id="{D185229F-2022-40E8-BA1B-D0679C8838F0}">
          <p14:sldIdLst>
            <p14:sldId id="279"/>
            <p14:sldId id="259"/>
            <p14:sldId id="260"/>
            <p14:sldId id="275"/>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 name="Vaccinations" id="{FE7D8DD4-1FF6-48D8-8329-D1FD4654262D}">
          <p14:sldIdLst>
            <p14:sldId id="288"/>
            <p14:sldId id="271"/>
            <p14:sldId id="294"/>
            <p14:sldId id="2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4E23F-B2CB-AD90-AC12-BC316C2067D7}" v="109" dt="2021-06-10T16:30:54.745"/>
    <p1510:client id="{7F2FD005-A0DA-6705-4296-460DB9B870FF}" v="1" dt="2021-06-10T16:42:57.776"/>
    <p1510:client id="{97F8562C-2A42-47C5-9019-82172BD7746B}" v="1159" vWet="1161" dt="2021-06-11T13:14:37.239"/>
    <p1510:client id="{AD73BDDA-7B20-0CC9-7212-AEB7A7358857}" v="20" dt="2021-06-11T13:15:06.092"/>
    <p1510:client id="{C019449B-4899-4367-B011-31D82C9BE0C2}" v="384" dt="2021-06-11T14:50:26.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3"/>
  </p:normalViewPr>
  <p:slideViewPr>
    <p:cSldViewPr snapToGrid="0">
      <p:cViewPr varScale="1">
        <p:scale>
          <a:sx n="102" d="100"/>
          <a:sy n="102" d="100"/>
        </p:scale>
        <p:origin x="9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Scotland%20electiv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15875" cap="rnd">
              <a:solidFill>
                <a:schemeClr val="accent1"/>
              </a:solidFill>
              <a:round/>
            </a:ln>
            <a:effectLst/>
          </c:spPr>
          <c:marker>
            <c:symbol val="none"/>
          </c:marker>
          <c:cat>
            <c:numRef>
              <c:f>'Cases by nation'!$P$279:$P$499</c:f>
              <c:numCache>
                <c:formatCode>m/d/yyyy</c:formatCode>
                <c:ptCount val="221"/>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numCache>
            </c:numRef>
          </c:cat>
          <c:val>
            <c:numRef>
              <c:f>'Cases by nation'!$Q$279:$Q$499</c:f>
              <c:numCache>
                <c:formatCode>General</c:formatCode>
                <c:ptCount val="221"/>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292.57042446872771</c:v>
                </c:pt>
                <c:pt idx="67">
                  <c:v>289.33062434792157</c:v>
                </c:pt>
                <c:pt idx="68">
                  <c:v>301.6308824336939</c:v>
                </c:pt>
                <c:pt idx="69">
                  <c:v>288.45203448465213</c:v>
                </c:pt>
                <c:pt idx="70">
                  <c:v>273.93699778522137</c:v>
                </c:pt>
                <c:pt idx="71">
                  <c:v>268.7386744275438</c:v>
                </c:pt>
                <c:pt idx="72">
                  <c:v>249.08022623688979</c:v>
                </c:pt>
                <c:pt idx="73">
                  <c:v>233.63168780773523</c:v>
                </c:pt>
                <c:pt idx="74">
                  <c:v>223.05200153753228</c:v>
                </c:pt>
                <c:pt idx="75">
                  <c:v>217.81707026888512</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137.13323449197372</c:v>
                </c:pt>
                <c:pt idx="90">
                  <c:v>134.35103325828712</c:v>
                </c:pt>
                <c:pt idx="91">
                  <c:v>133.47244339501765</c:v>
                </c:pt>
                <c:pt idx="92">
                  <c:v>129.40896527739645</c:v>
                </c:pt>
                <c:pt idx="93">
                  <c:v>127.12097084179891</c:v>
                </c:pt>
                <c:pt idx="94">
                  <c:v>123.73473907711457</c:v>
                </c:pt>
                <c:pt idx="95">
                  <c:v>119.72617282594769</c:v>
                </c:pt>
                <c:pt idx="96">
                  <c:v>119.2685739388282</c:v>
                </c:pt>
                <c:pt idx="97">
                  <c:v>118.00560101037833</c:v>
                </c:pt>
                <c:pt idx="98">
                  <c:v>115.13187999926784</c:v>
                </c:pt>
                <c:pt idx="99">
                  <c:v>113.17335676239635</c:v>
                </c:pt>
                <c:pt idx="100">
                  <c:v>107.81029780535575</c:v>
                </c:pt>
                <c:pt idx="101">
                  <c:v>106.25446158914941</c:v>
                </c:pt>
                <c:pt idx="102">
                  <c:v>105.21113612651693</c:v>
                </c:pt>
                <c:pt idx="103">
                  <c:v>104.53388977358007</c:v>
                </c:pt>
                <c:pt idx="104">
                  <c:v>101.31239360825874</c:v>
                </c:pt>
                <c:pt idx="105">
                  <c:v>101.76999249537826</c:v>
                </c:pt>
                <c:pt idx="106">
                  <c:v>101.25748174180441</c:v>
                </c:pt>
                <c:pt idx="107">
                  <c:v>104.00307506452144</c:v>
                </c:pt>
                <c:pt idx="108">
                  <c:v>103.72851573224975</c:v>
                </c:pt>
                <c:pt idx="109">
                  <c:v>104.35085021873226</c:v>
                </c:pt>
                <c:pt idx="110">
                  <c:v>104.16781066388445</c:v>
                </c:pt>
                <c:pt idx="111">
                  <c:v>106.34598136657333</c:v>
                </c:pt>
                <c:pt idx="112">
                  <c:v>105.04640052715392</c:v>
                </c:pt>
                <c:pt idx="113">
                  <c:v>101.84320831731738</c:v>
                </c:pt>
                <c:pt idx="114">
                  <c:v>98.017681620998303</c:v>
                </c:pt>
                <c:pt idx="115">
                  <c:v>95.674775318946416</c:v>
                </c:pt>
                <c:pt idx="116">
                  <c:v>91.117090403236148</c:v>
                </c:pt>
                <c:pt idx="117">
                  <c:v>84.344626873867441</c:v>
                </c:pt>
                <c:pt idx="118">
                  <c:v>79.841853824611491</c:v>
                </c:pt>
                <c:pt idx="119">
                  <c:v>76.437318104442369</c:v>
                </c:pt>
                <c:pt idx="120">
                  <c:v>71.971152966155984</c:v>
                </c:pt>
                <c:pt idx="121">
                  <c:v>68.694744934380324</c:v>
                </c:pt>
                <c:pt idx="122">
                  <c:v>64.942434060000366</c:v>
                </c:pt>
                <c:pt idx="123">
                  <c:v>63.642853220580967</c:v>
                </c:pt>
                <c:pt idx="124">
                  <c:v>62.599527757948493</c:v>
                </c:pt>
                <c:pt idx="125">
                  <c:v>63.77098090897443</c:v>
                </c:pt>
                <c:pt idx="126">
                  <c:v>63.93571650833745</c:v>
                </c:pt>
                <c:pt idx="127">
                  <c:v>64.704482638698224</c:v>
                </c:pt>
                <c:pt idx="128">
                  <c:v>67.175516629143559</c:v>
                </c:pt>
                <c:pt idx="129">
                  <c:v>69.536726886680214</c:v>
                </c:pt>
                <c:pt idx="130">
                  <c:v>71.458642212582134</c:v>
                </c:pt>
                <c:pt idx="131">
                  <c:v>73.673420826240559</c:v>
                </c:pt>
                <c:pt idx="132">
                  <c:v>73.417165449453634</c:v>
                </c:pt>
                <c:pt idx="133">
                  <c:v>73.618508959786212</c:v>
                </c:pt>
                <c:pt idx="134">
                  <c:v>75.4855124192338</c:v>
                </c:pt>
                <c:pt idx="135">
                  <c:v>73.984588069481816</c:v>
                </c:pt>
                <c:pt idx="136">
                  <c:v>73.526989182362314</c:v>
                </c:pt>
                <c:pt idx="137">
                  <c:v>71.495250123551699</c:v>
                </c:pt>
                <c:pt idx="138">
                  <c:v>70.744787948675707</c:v>
                </c:pt>
                <c:pt idx="139">
                  <c:v>70.616660260282245</c:v>
                </c:pt>
                <c:pt idx="140">
                  <c:v>70.964435414493082</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20.994636941042959</c:v>
                </c:pt>
                <c:pt idx="185">
                  <c:v>21.488843739132026</c:v>
                </c:pt>
                <c:pt idx="186">
                  <c:v>22.294217780462358</c:v>
                </c:pt>
                <c:pt idx="187">
                  <c:v>22.788424578551425</c:v>
                </c:pt>
                <c:pt idx="188">
                  <c:v>23.831750041183899</c:v>
                </c:pt>
                <c:pt idx="189">
                  <c:v>25.479106034814123</c:v>
                </c:pt>
                <c:pt idx="190">
                  <c:v>28.48095473431809</c:v>
                </c:pt>
                <c:pt idx="191">
                  <c:v>30.091702816978753</c:v>
                </c:pt>
                <c:pt idx="192">
                  <c:v>31.482803433822049</c:v>
                </c:pt>
                <c:pt idx="193">
                  <c:v>33.203375249391392</c:v>
                </c:pt>
                <c:pt idx="194">
                  <c:v>34.850731243021613</c:v>
                </c:pt>
                <c:pt idx="195">
                  <c:v>35.674409239836727</c:v>
                </c:pt>
                <c:pt idx="196">
                  <c:v>36.040488349532332</c:v>
                </c:pt>
                <c:pt idx="197">
                  <c:v>36.681126791499644</c:v>
                </c:pt>
                <c:pt idx="198">
                  <c:v>39.060641004521081</c:v>
                </c:pt>
                <c:pt idx="199">
                  <c:v>41.165595885270811</c:v>
                </c:pt>
                <c:pt idx="200">
                  <c:v>42.465176724690203</c:v>
                </c:pt>
                <c:pt idx="201">
                  <c:v>43.783061519594384</c:v>
                </c:pt>
                <c:pt idx="202">
                  <c:v>45.00942653707466</c:v>
                </c:pt>
                <c:pt idx="203">
                  <c:v>46.748302308128785</c:v>
                </c:pt>
                <c:pt idx="204">
                  <c:v>49.182728387604563</c:v>
                </c:pt>
                <c:pt idx="205">
                  <c:v>50.775172514780444</c:v>
                </c:pt>
                <c:pt idx="206">
                  <c:v>54.710522944008204</c:v>
                </c:pt>
                <c:pt idx="207">
                  <c:v>57.840499331905626</c:v>
                </c:pt>
                <c:pt idx="208">
                  <c:v>61.28164296304432</c:v>
                </c:pt>
                <c:pt idx="209">
                  <c:v>63.899108597367892</c:v>
                </c:pt>
                <c:pt idx="210">
                  <c:v>66.955869163326199</c:v>
                </c:pt>
                <c:pt idx="211">
                  <c:v>69.335383376347636</c:v>
                </c:pt>
                <c:pt idx="212">
                  <c:v>74.680138377903461</c:v>
                </c:pt>
                <c:pt idx="213">
                  <c:v>80.995003020152652</c:v>
                </c:pt>
                <c:pt idx="214">
                  <c:v>88.298281258579976</c:v>
                </c:pt>
                <c:pt idx="215">
                  <c:v>93.386780883348891</c:v>
                </c:pt>
                <c:pt idx="216">
                  <c:v>96.51675727124632</c:v>
                </c:pt>
                <c:pt idx="217">
                  <c:v>99.994508813354571</c:v>
                </c:pt>
                <c:pt idx="218">
                  <c:v>105.88838247945381</c:v>
                </c:pt>
                <c:pt idx="219">
                  <c:v>108.41432833635348</c:v>
                </c:pt>
                <c:pt idx="220">
                  <c:v>92.215327732322962</c:v>
                </c:pt>
              </c:numCache>
            </c:numRef>
          </c:val>
          <c:smooth val="0"/>
          <c:extLst>
            <c:ext xmlns:c16="http://schemas.microsoft.com/office/drawing/2014/chart" uri="{C3380CC4-5D6E-409C-BE32-E72D297353CC}">
              <c16:uniqueId val="{00000000-EFA3-406A-8850-3733FE476930}"/>
            </c:ext>
          </c:extLst>
        </c:ser>
        <c:ser>
          <c:idx val="1"/>
          <c:order val="1"/>
          <c:tx>
            <c:strRef>
              <c:f>'Cases by nation'!$R$2</c:f>
              <c:strCache>
                <c:ptCount val="1"/>
                <c:pt idx="0">
                  <c:v>Wales</c:v>
                </c:pt>
              </c:strCache>
            </c:strRef>
          </c:tx>
          <c:spPr>
            <a:ln w="15875" cap="rnd">
              <a:solidFill>
                <a:schemeClr val="accent2"/>
              </a:solidFill>
              <a:round/>
            </a:ln>
            <a:effectLst/>
          </c:spPr>
          <c:marker>
            <c:symbol val="none"/>
          </c:marker>
          <c:cat>
            <c:numRef>
              <c:f>'Cases by nation'!$P$279:$P$499</c:f>
              <c:numCache>
                <c:formatCode>m/d/yyyy</c:formatCode>
                <c:ptCount val="221"/>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numCache>
            </c:numRef>
          </c:cat>
          <c:val>
            <c:numRef>
              <c:f>'Cases by nation'!$R$279:$R$499</c:f>
              <c:numCache>
                <c:formatCode>General</c:formatCode>
                <c:ptCount val="221"/>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580.42189376756926</c:v>
                </c:pt>
                <c:pt idx="43">
                  <c:v>613.02701435735401</c:v>
                </c:pt>
                <c:pt idx="44">
                  <c:v>631.39118247163947</c:v>
                </c:pt>
                <c:pt idx="45">
                  <c:v>645.63213494713875</c:v>
                </c:pt>
                <c:pt idx="46">
                  <c:v>649.18444380516985</c:v>
                </c:pt>
                <c:pt idx="47">
                  <c:v>640.46225687696858</c:v>
                </c:pt>
                <c:pt idx="48">
                  <c:v>636.81479688881177</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17.19063750940014</c:v>
                </c:pt>
                <c:pt idx="164">
                  <c:v>16.365994381642935</c:v>
                </c:pt>
                <c:pt idx="165">
                  <c:v>15.763370557512674</c:v>
                </c:pt>
                <c:pt idx="166">
                  <c:v>15.38276603700935</c:v>
                </c:pt>
                <c:pt idx="167">
                  <c:v>14.970444473130749</c:v>
                </c:pt>
                <c:pt idx="168">
                  <c:v>14.970444473130749</c:v>
                </c:pt>
                <c:pt idx="169">
                  <c:v>13.923782041746607</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9.7054152728347649</c:v>
                </c:pt>
                <c:pt idx="194">
                  <c:v>9.8640004897111506</c:v>
                </c:pt>
                <c:pt idx="195">
                  <c:v>9.737132316210042</c:v>
                </c:pt>
                <c:pt idx="196">
                  <c:v>9.7688493595853192</c:v>
                </c:pt>
                <c:pt idx="197">
                  <c:v>10.022585706587535</c:v>
                </c:pt>
                <c:pt idx="198">
                  <c:v>9.3882448390819953</c:v>
                </c:pt>
                <c:pt idx="199">
                  <c:v>8.5636017113247931</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12.877119610362465</c:v>
                </c:pt>
                <c:pt idx="215">
                  <c:v>13.67004569474439</c:v>
                </c:pt>
                <c:pt idx="216">
                  <c:v>14.748425169503809</c:v>
                </c:pt>
                <c:pt idx="217">
                  <c:v>15.668219427386843</c:v>
                </c:pt>
                <c:pt idx="218">
                  <c:v>17.063769335899028</c:v>
                </c:pt>
                <c:pt idx="219">
                  <c:v>17.729827246779848</c:v>
                </c:pt>
                <c:pt idx="220">
                  <c:v>15.224180820132965</c:v>
                </c:pt>
              </c:numCache>
            </c:numRef>
          </c:val>
          <c:smooth val="0"/>
          <c:extLst>
            <c:ext xmlns:c16="http://schemas.microsoft.com/office/drawing/2014/chart" uri="{C3380CC4-5D6E-409C-BE32-E72D297353CC}">
              <c16:uniqueId val="{00000001-EFA3-406A-8850-3733FE476930}"/>
            </c:ext>
          </c:extLst>
        </c:ser>
        <c:ser>
          <c:idx val="2"/>
          <c:order val="2"/>
          <c:tx>
            <c:strRef>
              <c:f>'Cases by nation'!$S$2</c:f>
              <c:strCache>
                <c:ptCount val="1"/>
                <c:pt idx="0">
                  <c:v>Northern Ireland</c:v>
                </c:pt>
              </c:strCache>
            </c:strRef>
          </c:tx>
          <c:spPr>
            <a:ln w="15875" cap="rnd">
              <a:solidFill>
                <a:schemeClr val="accent6">
                  <a:lumMod val="75000"/>
                </a:schemeClr>
              </a:solidFill>
              <a:round/>
            </a:ln>
            <a:effectLst/>
          </c:spPr>
          <c:marker>
            <c:symbol val="none"/>
          </c:marker>
          <c:cat>
            <c:numRef>
              <c:f>'Cases by nation'!$P$279:$P$499</c:f>
              <c:numCache>
                <c:formatCode>m/d/yyyy</c:formatCode>
                <c:ptCount val="221"/>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numCache>
            </c:numRef>
          </c:cat>
          <c:val>
            <c:numRef>
              <c:f>'Cases by nation'!$S$279:$S$499</c:f>
              <c:numCache>
                <c:formatCode>General</c:formatCode>
                <c:ptCount val="221"/>
                <c:pt idx="0">
                  <c:v>254.84945346779557</c:v>
                </c:pt>
                <c:pt idx="1">
                  <c:v>244.55197244288462</c:v>
                </c:pt>
                <c:pt idx="2">
                  <c:v>235.73310407796092</c:v>
                </c:pt>
                <c:pt idx="3">
                  <c:v>227.07265849803582</c:v>
                </c:pt>
                <c:pt idx="4">
                  <c:v>220.10205595809612</c:v>
                </c:pt>
                <c:pt idx="5">
                  <c:v>209.43492176818839</c:v>
                </c:pt>
                <c:pt idx="6">
                  <c:v>206.42488885321444</c:v>
                </c:pt>
                <c:pt idx="7">
                  <c:v>204.25977745823317</c:v>
                </c:pt>
                <c:pt idx="8">
                  <c:v>201.67220530325551</c:v>
                </c:pt>
                <c:pt idx="9">
                  <c:v>203.9429318882359</c:v>
                </c:pt>
                <c:pt idx="10">
                  <c:v>204.84066100322812</c:v>
                </c:pt>
                <c:pt idx="11">
                  <c:v>204.31258505323271</c:v>
                </c:pt>
                <c:pt idx="12">
                  <c:v>203.62608631823863</c:v>
                </c:pt>
                <c:pt idx="13">
                  <c:v>201.67220530325551</c:v>
                </c:pt>
                <c:pt idx="14">
                  <c:v>199.08463314827793</c:v>
                </c:pt>
                <c:pt idx="15">
                  <c:v>195.54652428330851</c:v>
                </c:pt>
                <c:pt idx="16">
                  <c:v>188.94557490836561</c:v>
                </c:pt>
                <c:pt idx="17">
                  <c:v>180.02109135344281</c:v>
                </c:pt>
                <c:pt idx="18">
                  <c:v>169.35395716353509</c:v>
                </c:pt>
                <c:pt idx="19">
                  <c:v>163.9675824735817</c:v>
                </c:pt>
                <c:pt idx="20">
                  <c:v>157.26101790863967</c:v>
                </c:pt>
                <c:pt idx="21">
                  <c:v>152.03306600368489</c:v>
                </c:pt>
                <c:pt idx="22">
                  <c:v>141.2603166237781</c:v>
                </c:pt>
                <c:pt idx="23">
                  <c:v>129.00895458388408</c:v>
                </c:pt>
                <c:pt idx="24">
                  <c:v>127.79437989889459</c:v>
                </c:pt>
                <c:pt idx="25">
                  <c:v>127.16068875890005</c:v>
                </c:pt>
                <c:pt idx="26">
                  <c:v>125.04838495891832</c:v>
                </c:pt>
                <c:pt idx="27">
                  <c:v>127.68876470889549</c:v>
                </c:pt>
                <c:pt idx="28">
                  <c:v>126.73822799890372</c:v>
                </c:pt>
                <c:pt idx="29">
                  <c:v>133.55040775384478</c:v>
                </c:pt>
                <c:pt idx="30">
                  <c:v>136.66605585881783</c:v>
                </c:pt>
                <c:pt idx="31">
                  <c:v>136.40201788382012</c:v>
                </c:pt>
                <c:pt idx="32">
                  <c:v>144.79842548874748</c:v>
                </c:pt>
                <c:pt idx="33">
                  <c:v>150.07918498870183</c:v>
                </c:pt>
                <c:pt idx="34">
                  <c:v>152.8779875236776</c:v>
                </c:pt>
                <c:pt idx="35">
                  <c:v>158.79243816362643</c:v>
                </c:pt>
                <c:pt idx="36">
                  <c:v>156.89136474364287</c:v>
                </c:pt>
                <c:pt idx="37">
                  <c:v>160.58789639361092</c:v>
                </c:pt>
                <c:pt idx="38">
                  <c:v>162.85862297859128</c:v>
                </c:pt>
                <c:pt idx="39">
                  <c:v>163.12266095358899</c:v>
                </c:pt>
                <c:pt idx="40">
                  <c:v>167.76972931354879</c:v>
                </c:pt>
                <c:pt idx="41">
                  <c:v>165.92146348856477</c:v>
                </c:pt>
                <c:pt idx="42">
                  <c:v>167.55849893355062</c:v>
                </c:pt>
                <c:pt idx="43">
                  <c:v>172.73364324350587</c:v>
                </c:pt>
                <c:pt idx="44">
                  <c:v>176.21894451347572</c:v>
                </c:pt>
                <c:pt idx="45">
                  <c:v>184.77377490340169</c:v>
                </c:pt>
                <c:pt idx="46">
                  <c:v>190.1601495933551</c:v>
                </c:pt>
                <c:pt idx="47">
                  <c:v>191.00507111334781</c:v>
                </c:pt>
                <c:pt idx="48">
                  <c:v>197.55321289329115</c:v>
                </c:pt>
                <c:pt idx="49">
                  <c:v>202.25308884825051</c:v>
                </c:pt>
                <c:pt idx="50">
                  <c:v>210.33265088318061</c:v>
                </c:pt>
                <c:pt idx="51">
                  <c:v>220.15486355309565</c:v>
                </c:pt>
                <c:pt idx="52">
                  <c:v>230.13549900800933</c:v>
                </c:pt>
                <c:pt idx="53">
                  <c:v>231.29726609799928</c:v>
                </c:pt>
                <c:pt idx="54">
                  <c:v>220.99978507308833</c:v>
                </c:pt>
                <c:pt idx="55">
                  <c:v>233.30395470798192</c:v>
                </c:pt>
                <c:pt idx="56">
                  <c:v>265.04131930270739</c:v>
                </c:pt>
                <c:pt idx="57">
                  <c:v>300.15836997740365</c:v>
                </c:pt>
                <c:pt idx="58">
                  <c:v>383.75279286168052</c:v>
                </c:pt>
                <c:pt idx="59">
                  <c:v>458.79238535603145</c:v>
                </c:pt>
                <c:pt idx="60">
                  <c:v>516.7751246655298</c:v>
                </c:pt>
                <c:pt idx="61">
                  <c:v>564.61880573511598</c:v>
                </c:pt>
                <c:pt idx="62">
                  <c:v>628.4631880895638</c:v>
                </c:pt>
                <c:pt idx="63">
                  <c:v>657.03209698431669</c:v>
                </c:pt>
                <c:pt idx="64">
                  <c:v>689.71999828903392</c:v>
                </c:pt>
                <c:pt idx="65">
                  <c:v>653.49398811934725</c:v>
                </c:pt>
                <c:pt idx="66">
                  <c:v>616.42305642966789</c:v>
                </c:pt>
                <c:pt idx="67">
                  <c:v>590.70575766489037</c:v>
                </c:pt>
                <c:pt idx="68">
                  <c:v>590.07206652489594</c:v>
                </c:pt>
                <c:pt idx="69">
                  <c:v>541.06661836531975</c:v>
                </c:pt>
                <c:pt idx="70">
                  <c:v>501.46092211566241</c:v>
                </c:pt>
                <c:pt idx="71">
                  <c:v>462.2776866260013</c:v>
                </c:pt>
                <c:pt idx="72">
                  <c:v>435.71546634123104</c:v>
                </c:pt>
                <c:pt idx="73">
                  <c:v>411.10712707144398</c:v>
                </c:pt>
                <c:pt idx="74">
                  <c:v>394.05027388659147</c:v>
                </c:pt>
                <c:pt idx="75">
                  <c:v>373.5609270267687</c:v>
                </c:pt>
                <c:pt idx="76">
                  <c:v>357.24338017190985</c:v>
                </c:pt>
                <c:pt idx="77">
                  <c:v>343.0381371170327</c:v>
                </c:pt>
                <c:pt idx="78">
                  <c:v>324.39705608219396</c:v>
                </c:pt>
                <c:pt idx="79">
                  <c:v>310.87831176231089</c:v>
                </c:pt>
                <c:pt idx="80">
                  <c:v>296.03937756743926</c:v>
                </c:pt>
                <c:pt idx="81">
                  <c:v>287.5373547725128</c:v>
                </c:pt>
                <c:pt idx="82">
                  <c:v>274.916339567622</c:v>
                </c:pt>
                <c:pt idx="83">
                  <c:v>263.2458610727229</c:v>
                </c:pt>
                <c:pt idx="84">
                  <c:v>254.5326078977983</c:v>
                </c:pt>
                <c:pt idx="85">
                  <c:v>239.58805851292757</c:v>
                </c:pt>
                <c:pt idx="86">
                  <c:v>227.33669647303353</c:v>
                </c:pt>
                <c:pt idx="87">
                  <c:v>218.729058488108</c:v>
                </c:pt>
                <c:pt idx="88">
                  <c:v>206.26646606821581</c:v>
                </c:pt>
                <c:pt idx="89">
                  <c:v>201.83062808825417</c:v>
                </c:pt>
                <c:pt idx="90">
                  <c:v>198.08128884328661</c:v>
                </c:pt>
                <c:pt idx="91">
                  <c:v>195.07125592831264</c:v>
                </c:pt>
                <c:pt idx="92">
                  <c:v>189.42084326336149</c:v>
                </c:pt>
                <c:pt idx="93">
                  <c:v>179.86266856844421</c:v>
                </c:pt>
                <c:pt idx="94">
                  <c:v>172.4167976735086</c:v>
                </c:pt>
                <c:pt idx="95">
                  <c:v>166.13269386856294</c:v>
                </c:pt>
                <c:pt idx="96">
                  <c:v>161.16877993860589</c:v>
                </c:pt>
                <c:pt idx="97">
                  <c:v>156.57451917364563</c:v>
                </c:pt>
                <c:pt idx="98">
                  <c:v>150.87129891369497</c:v>
                </c:pt>
                <c:pt idx="99">
                  <c:v>143.05577485376256</c:v>
                </c:pt>
                <c:pt idx="100">
                  <c:v>136.93009383381556</c:v>
                </c:pt>
                <c:pt idx="101">
                  <c:v>130.2763368638731</c:v>
                </c:pt>
                <c:pt idx="102">
                  <c:v>124.67873179392154</c:v>
                </c:pt>
                <c:pt idx="103">
                  <c:v>116.75759254399004</c:v>
                </c:pt>
                <c:pt idx="104">
                  <c:v>110.52629633404393</c:v>
                </c:pt>
                <c:pt idx="105">
                  <c:v>108.83645329405856</c:v>
                </c:pt>
                <c:pt idx="106">
                  <c:v>109.25891405405491</c:v>
                </c:pt>
                <c:pt idx="107">
                  <c:v>108.36118493906268</c:v>
                </c:pt>
                <c:pt idx="108">
                  <c:v>107.78030139406769</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87.026916559247212</c:v>
                </c:pt>
                <c:pt idx="118">
                  <c:v>83.013539339281934</c:v>
                </c:pt>
                <c:pt idx="119">
                  <c:v>79.739468449310252</c:v>
                </c:pt>
                <c:pt idx="120">
                  <c:v>76.20135958434085</c:v>
                </c:pt>
                <c:pt idx="121">
                  <c:v>73.983440594360047</c:v>
                </c:pt>
                <c:pt idx="122">
                  <c:v>67.963374764412123</c:v>
                </c:pt>
                <c:pt idx="123">
                  <c:v>63.94999754444683</c:v>
                </c:pt>
                <c:pt idx="124">
                  <c:v>62.365769694460532</c:v>
                </c:pt>
                <c:pt idx="125">
                  <c:v>61.732078554466021</c:v>
                </c:pt>
                <c:pt idx="126">
                  <c:v>63.738767164448653</c:v>
                </c:pt>
                <c:pt idx="127">
                  <c:v>65.587032989432672</c:v>
                </c:pt>
                <c:pt idx="128">
                  <c:v>64.319650709443636</c:v>
                </c:pt>
                <c:pt idx="129">
                  <c:v>66.115108939428112</c:v>
                </c:pt>
                <c:pt idx="130">
                  <c:v>67.224068434418513</c:v>
                </c:pt>
                <c:pt idx="131">
                  <c:v>68.808296284404804</c:v>
                </c:pt>
                <c:pt idx="132">
                  <c:v>68.333027929408914</c:v>
                </c:pt>
                <c:pt idx="133">
                  <c:v>65.745455774431306</c:v>
                </c:pt>
                <c:pt idx="134">
                  <c:v>63.157883619453685</c:v>
                </c:pt>
                <c:pt idx="135">
                  <c:v>62.471384884459624</c:v>
                </c:pt>
                <c:pt idx="136">
                  <c:v>59.35573677948657</c:v>
                </c:pt>
                <c:pt idx="137">
                  <c:v>58.722045639492052</c:v>
                </c:pt>
                <c:pt idx="138">
                  <c:v>56.345703864512615</c:v>
                </c:pt>
                <c:pt idx="139">
                  <c:v>55.553589939519462</c:v>
                </c:pt>
                <c:pt idx="140">
                  <c:v>55.553589939519462</c:v>
                </c:pt>
                <c:pt idx="141">
                  <c:v>55.395167154520834</c:v>
                </c:pt>
                <c:pt idx="142">
                  <c:v>53.863746899534071</c:v>
                </c:pt>
                <c:pt idx="143">
                  <c:v>55.289551964521742</c:v>
                </c:pt>
                <c:pt idx="144">
                  <c:v>55.342359559521284</c:v>
                </c:pt>
                <c:pt idx="145">
                  <c:v>55.500782344519919</c:v>
                </c:pt>
                <c:pt idx="146">
                  <c:v>55.342359559521284</c:v>
                </c:pt>
                <c:pt idx="147">
                  <c:v>54.391822849529504</c:v>
                </c:pt>
                <c:pt idx="148">
                  <c:v>52.332326644547322</c:v>
                </c:pt>
                <c:pt idx="149">
                  <c:v>50.325638034564676</c:v>
                </c:pt>
                <c:pt idx="150">
                  <c:v>47.949296259585239</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40.556232959649194</c:v>
                </c:pt>
                <c:pt idx="169">
                  <c:v>41.770807644638687</c:v>
                </c:pt>
                <c:pt idx="170">
                  <c:v>43.143805114626808</c:v>
                </c:pt>
                <c:pt idx="171">
                  <c:v>40.397810174650559</c:v>
                </c:pt>
                <c:pt idx="172">
                  <c:v>38.443929159667455</c:v>
                </c:pt>
                <c:pt idx="173">
                  <c:v>37.070931689679334</c:v>
                </c:pt>
                <c:pt idx="174">
                  <c:v>36.331625359685731</c:v>
                </c:pt>
                <c:pt idx="175">
                  <c:v>36.331625359685731</c:v>
                </c:pt>
                <c:pt idx="176">
                  <c:v>34.69458991469989</c:v>
                </c:pt>
                <c:pt idx="177">
                  <c:v>33.849668394707201</c:v>
                </c:pt>
                <c:pt idx="178">
                  <c:v>33.110362064713598</c:v>
                </c:pt>
                <c:pt idx="179">
                  <c:v>33.744053204708116</c:v>
                </c:pt>
                <c:pt idx="180">
                  <c:v>34.219321559703999</c:v>
                </c:pt>
                <c:pt idx="181">
                  <c:v>34.008091179705829</c:v>
                </c:pt>
                <c:pt idx="182">
                  <c:v>33.268784849712226</c:v>
                </c:pt>
                <c:pt idx="183">
                  <c:v>32.582286114718165</c:v>
                </c:pt>
                <c:pt idx="184">
                  <c:v>32.476670924719073</c:v>
                </c:pt>
                <c:pt idx="185">
                  <c:v>31.790172189725013</c:v>
                </c:pt>
                <c:pt idx="186">
                  <c:v>30.998058264731871</c:v>
                </c:pt>
                <c:pt idx="187">
                  <c:v>30.734020289734154</c:v>
                </c:pt>
                <c:pt idx="188">
                  <c:v>32.001402569723183</c:v>
                </c:pt>
                <c:pt idx="189">
                  <c:v>33.004746874714506</c:v>
                </c:pt>
                <c:pt idx="190">
                  <c:v>34.113706369704914</c:v>
                </c:pt>
                <c:pt idx="191">
                  <c:v>34.060898774705372</c:v>
                </c:pt>
                <c:pt idx="192">
                  <c:v>34.853012699698517</c:v>
                </c:pt>
                <c:pt idx="193">
                  <c:v>35.38108864969395</c:v>
                </c:pt>
                <c:pt idx="194">
                  <c:v>34.113706369704914</c:v>
                </c:pt>
                <c:pt idx="195">
                  <c:v>32.635093709717708</c:v>
                </c:pt>
                <c:pt idx="196">
                  <c:v>32.001402569723183</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26.773450664768408</c:v>
                </c:pt>
                <c:pt idx="209">
                  <c:v>26.562220284770238</c:v>
                </c:pt>
                <c:pt idx="210">
                  <c:v>25.611683574778461</c:v>
                </c:pt>
                <c:pt idx="211">
                  <c:v>24.291493699789878</c:v>
                </c:pt>
                <c:pt idx="212">
                  <c:v>24.766762054785769</c:v>
                </c:pt>
                <c:pt idx="213">
                  <c:v>25.770106359777088</c:v>
                </c:pt>
                <c:pt idx="214">
                  <c:v>25.875721549776177</c:v>
                </c:pt>
                <c:pt idx="215">
                  <c:v>26.192567119773436</c:v>
                </c:pt>
                <c:pt idx="216">
                  <c:v>27.301526614763841</c:v>
                </c:pt>
                <c:pt idx="217">
                  <c:v>28.040832944757447</c:v>
                </c:pt>
                <c:pt idx="218">
                  <c:v>29.625060794743742</c:v>
                </c:pt>
                <c:pt idx="219">
                  <c:v>31.578941809726842</c:v>
                </c:pt>
                <c:pt idx="220">
                  <c:v>31.895787379724101</c:v>
                </c:pt>
              </c:numCache>
            </c:numRef>
          </c:val>
          <c:smooth val="0"/>
          <c:extLst>
            <c:ext xmlns:c16="http://schemas.microsoft.com/office/drawing/2014/chart" uri="{C3380CC4-5D6E-409C-BE32-E72D297353CC}">
              <c16:uniqueId val="{00000002-EFA3-406A-8850-3733FE476930}"/>
            </c:ext>
          </c:extLst>
        </c:ser>
        <c:ser>
          <c:idx val="3"/>
          <c:order val="3"/>
          <c:tx>
            <c:strRef>
              <c:f>'Cases by nation'!$T$2</c:f>
              <c:strCache>
                <c:ptCount val="1"/>
                <c:pt idx="0">
                  <c:v>England</c:v>
                </c:pt>
              </c:strCache>
            </c:strRef>
          </c:tx>
          <c:spPr>
            <a:ln w="15875" cap="rnd">
              <a:solidFill>
                <a:schemeClr val="accent4"/>
              </a:solidFill>
              <a:round/>
            </a:ln>
            <a:effectLst/>
          </c:spPr>
          <c:marker>
            <c:symbol val="none"/>
          </c:marker>
          <c:cat>
            <c:numRef>
              <c:f>'Cases by nation'!$P$279:$P$499</c:f>
              <c:numCache>
                <c:formatCode>m/d/yyyy</c:formatCode>
                <c:ptCount val="221"/>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numCache>
            </c:numRef>
          </c:cat>
          <c:val>
            <c:numRef>
              <c:f>'Cases by nation'!$T$279:$T$499</c:f>
              <c:numCache>
                <c:formatCode>General</c:formatCode>
                <c:ptCount val="221"/>
                <c:pt idx="0">
                  <c:v>232.38063962984251</c:v>
                </c:pt>
                <c:pt idx="1">
                  <c:v>241.57637503293168</c:v>
                </c:pt>
                <c:pt idx="2">
                  <c:v>244.81691239290748</c:v>
                </c:pt>
                <c:pt idx="3">
                  <c:v>245.6323765640856</c:v>
                </c:pt>
                <c:pt idx="4">
                  <c:v>247.24020897131044</c:v>
                </c:pt>
                <c:pt idx="5">
                  <c:v>249.34193906826837</c:v>
                </c:pt>
                <c:pt idx="6">
                  <c:v>253.37484466429089</c:v>
                </c:pt>
                <c:pt idx="7">
                  <c:v>261.52770976567734</c:v>
                </c:pt>
                <c:pt idx="8">
                  <c:v>261.82440370159617</c:v>
                </c:pt>
                <c:pt idx="9">
                  <c:v>265.66188215419908</c:v>
                </c:pt>
                <c:pt idx="10">
                  <c:v>272.69192948612022</c:v>
                </c:pt>
                <c:pt idx="11">
                  <c:v>274.58934938768499</c:v>
                </c:pt>
                <c:pt idx="12">
                  <c:v>276.06215940491086</c:v>
                </c:pt>
                <c:pt idx="13">
                  <c:v>275.02639554478696</c:v>
                </c:pt>
                <c:pt idx="14">
                  <c:v>268.36943639575782</c:v>
                </c:pt>
                <c:pt idx="15">
                  <c:v>260.60920219160528</c:v>
                </c:pt>
                <c:pt idx="16">
                  <c:v>253.24515210547608</c:v>
                </c:pt>
                <c:pt idx="17">
                  <c:v>241.81444082582462</c:v>
                </c:pt>
                <c:pt idx="18">
                  <c:v>230.36596344222599</c:v>
                </c:pt>
                <c:pt idx="19">
                  <c:v>217.9741059390291</c:v>
                </c:pt>
                <c:pt idx="20">
                  <c:v>208.34132437883792</c:v>
                </c:pt>
                <c:pt idx="21">
                  <c:v>200.92575259126176</c:v>
                </c:pt>
                <c:pt idx="22">
                  <c:v>187.57097225412471</c:v>
                </c:pt>
                <c:pt idx="23">
                  <c:v>176.38720981933986</c:v>
                </c:pt>
                <c:pt idx="24">
                  <c:v>168.78154071952827</c:v>
                </c:pt>
                <c:pt idx="25">
                  <c:v>163.0537488069395</c:v>
                </c:pt>
                <c:pt idx="26">
                  <c:v>158.77389436605043</c:v>
                </c:pt>
                <c:pt idx="27">
                  <c:v>156.27242693027964</c:v>
                </c:pt>
                <c:pt idx="28">
                  <c:v>154.26841040503146</c:v>
                </c:pt>
                <c:pt idx="29">
                  <c:v>152.17023352886292</c:v>
                </c:pt>
                <c:pt idx="30">
                  <c:v>151.26238561715917</c:v>
                </c:pt>
                <c:pt idx="31">
                  <c:v>150.42737873163912</c:v>
                </c:pt>
                <c:pt idx="32">
                  <c:v>150.87330794071474</c:v>
                </c:pt>
                <c:pt idx="33">
                  <c:v>151.964146723075</c:v>
                </c:pt>
                <c:pt idx="34">
                  <c:v>153.62883066293099</c:v>
                </c:pt>
                <c:pt idx="35">
                  <c:v>157.11631686777335</c:v>
                </c:pt>
                <c:pt idx="36">
                  <c:v>161.31977706168931</c:v>
                </c:pt>
                <c:pt idx="37">
                  <c:v>166.93564251941049</c:v>
                </c:pt>
                <c:pt idx="38">
                  <c:v>174.03675426712059</c:v>
                </c:pt>
                <c:pt idx="39">
                  <c:v>184.72839562256701</c:v>
                </c:pt>
                <c:pt idx="40">
                  <c:v>197.13446600892166</c:v>
                </c:pt>
                <c:pt idx="41">
                  <c:v>207.58981818186987</c:v>
                </c:pt>
                <c:pt idx="42">
                  <c:v>220.48090320598408</c:v>
                </c:pt>
                <c:pt idx="43">
                  <c:v>242.01519780042841</c:v>
                </c:pt>
                <c:pt idx="44">
                  <c:v>264.07536907171095</c:v>
                </c:pt>
                <c:pt idx="45">
                  <c:v>286.5743631104902</c:v>
                </c:pt>
                <c:pt idx="46">
                  <c:v>306.19702492021196</c:v>
                </c:pt>
                <c:pt idx="47">
                  <c:v>327.45061507229002</c:v>
                </c:pt>
                <c:pt idx="48">
                  <c:v>337.59150720537212</c:v>
                </c:pt>
                <c:pt idx="49">
                  <c:v>356.79311235154444</c:v>
                </c:pt>
                <c:pt idx="50">
                  <c:v>380.02939970413399</c:v>
                </c:pt>
                <c:pt idx="51">
                  <c:v>400.99517897226679</c:v>
                </c:pt>
                <c:pt idx="52">
                  <c:v>414.31620371190411</c:v>
                </c:pt>
                <c:pt idx="53">
                  <c:v>412.72969062941593</c:v>
                </c:pt>
                <c:pt idx="54">
                  <c:v>378.69871851848598</c:v>
                </c:pt>
                <c:pt idx="55">
                  <c:v>405.28924629631365</c:v>
                </c:pt>
                <c:pt idx="56">
                  <c:v>429.27348662508177</c:v>
                </c:pt>
                <c:pt idx="57">
                  <c:v>424.72714062498414</c:v>
                </c:pt>
                <c:pt idx="58">
                  <c:v>480.90178469574863</c:v>
                </c:pt>
                <c:pt idx="59">
                  <c:v>525.80561242238673</c:v>
                </c:pt>
                <c:pt idx="60">
                  <c:v>557.75972698188491</c:v>
                </c:pt>
                <c:pt idx="61">
                  <c:v>585.38424200944155</c:v>
                </c:pt>
                <c:pt idx="62">
                  <c:v>616.40208289092038</c:v>
                </c:pt>
                <c:pt idx="63">
                  <c:v>628.96627160240541</c:v>
                </c:pt>
                <c:pt idx="64">
                  <c:v>680.62477204978256</c:v>
                </c:pt>
                <c:pt idx="65">
                  <c:v>654.89412370300113</c:v>
                </c:pt>
                <c:pt idx="66">
                  <c:v>634.31919872170749</c:v>
                </c:pt>
                <c:pt idx="67">
                  <c:v>634.58569028091608</c:v>
                </c:pt>
                <c:pt idx="68">
                  <c:v>659.64833311928135</c:v>
                </c:pt>
                <c:pt idx="69">
                  <c:v>626.384856698872</c:v>
                </c:pt>
                <c:pt idx="70">
                  <c:v>596.80251701632994</c:v>
                </c:pt>
                <c:pt idx="71">
                  <c:v>566.3976067210308</c:v>
                </c:pt>
                <c:pt idx="72">
                  <c:v>542.66564506831344</c:v>
                </c:pt>
                <c:pt idx="73">
                  <c:v>524.60640040594831</c:v>
                </c:pt>
                <c:pt idx="74">
                  <c:v>509.83033175303245</c:v>
                </c:pt>
                <c:pt idx="75">
                  <c:v>499.98613355586917</c:v>
                </c:pt>
                <c:pt idx="76">
                  <c:v>486.15522163294622</c:v>
                </c:pt>
                <c:pt idx="77">
                  <c:v>474.34076250803452</c:v>
                </c:pt>
                <c:pt idx="78">
                  <c:v>454.29526742436843</c:v>
                </c:pt>
                <c:pt idx="79">
                  <c:v>438.82987393829978</c:v>
                </c:pt>
                <c:pt idx="80">
                  <c:v>422.13684266947723</c:v>
                </c:pt>
                <c:pt idx="81">
                  <c:v>404.8006784377647</c:v>
                </c:pt>
                <c:pt idx="82">
                  <c:v>387.24954434829056</c:v>
                </c:pt>
                <c:pt idx="83">
                  <c:v>373.42751547734122</c:v>
                </c:pt>
                <c:pt idx="84">
                  <c:v>354.32362390287869</c:v>
                </c:pt>
                <c:pt idx="85">
                  <c:v>330.14750965148039</c:v>
                </c:pt>
                <c:pt idx="86">
                  <c:v>309.65608535873878</c:v>
                </c:pt>
                <c:pt idx="87">
                  <c:v>294.5229180164834</c:v>
                </c:pt>
                <c:pt idx="88">
                  <c:v>282.23765713696997</c:v>
                </c:pt>
                <c:pt idx="89">
                  <c:v>269.39809381430274</c:v>
                </c:pt>
                <c:pt idx="90">
                  <c:v>260.73889475042012</c:v>
                </c:pt>
                <c:pt idx="91">
                  <c:v>257.62804994925909</c:v>
                </c:pt>
                <c:pt idx="92">
                  <c:v>245.1953304069836</c:v>
                </c:pt>
                <c:pt idx="93">
                  <c:v>233.15524176194197</c:v>
                </c:pt>
                <c:pt idx="94">
                  <c:v>222.80293299188776</c:v>
                </c:pt>
                <c:pt idx="95">
                  <c:v>212.68691340433176</c:v>
                </c:pt>
                <c:pt idx="96">
                  <c:v>202.54424466085493</c:v>
                </c:pt>
                <c:pt idx="97">
                  <c:v>194.69517993696621</c:v>
                </c:pt>
                <c:pt idx="98">
                  <c:v>188.35801065898724</c:v>
                </c:pt>
                <c:pt idx="99">
                  <c:v>177.21511026328105</c:v>
                </c:pt>
                <c:pt idx="100">
                  <c:v>167.59476497585294</c:v>
                </c:pt>
                <c:pt idx="101">
                  <c:v>157.70082168763739</c:v>
                </c:pt>
                <c:pt idx="102">
                  <c:v>148.94568566243964</c:v>
                </c:pt>
                <c:pt idx="103">
                  <c:v>142.88922082682703</c:v>
                </c:pt>
                <c:pt idx="104">
                  <c:v>137.84009408502263</c:v>
                </c:pt>
                <c:pt idx="105">
                  <c:v>133.21380061716246</c:v>
                </c:pt>
                <c:pt idx="106">
                  <c:v>130.77273793481228</c:v>
                </c:pt>
                <c:pt idx="107">
                  <c:v>128.23751490154177</c:v>
                </c:pt>
                <c:pt idx="108">
                  <c:v>125.00763720393432</c:v>
                </c:pt>
                <c:pt idx="109">
                  <c:v>122.66251148289921</c:v>
                </c:pt>
                <c:pt idx="110">
                  <c:v>119.67602940936889</c:v>
                </c:pt>
                <c:pt idx="111">
                  <c:v>118.16235735306441</c:v>
                </c:pt>
                <c:pt idx="112">
                  <c:v>116.86010193373204</c:v>
                </c:pt>
                <c:pt idx="113">
                  <c:v>112.22314880350353</c:v>
                </c:pt>
                <c:pt idx="114">
                  <c:v>107.47426921840744</c:v>
                </c:pt>
                <c:pt idx="115">
                  <c:v>102.61701639923322</c:v>
                </c:pt>
                <c:pt idx="116">
                  <c:v>96.764861759013783</c:v>
                </c:pt>
                <c:pt idx="117">
                  <c:v>91.047729508793338</c:v>
                </c:pt>
                <c:pt idx="118">
                  <c:v>86.096316338698756</c:v>
                </c:pt>
                <c:pt idx="119">
                  <c:v>81.040083155315486</c:v>
                </c:pt>
                <c:pt idx="120">
                  <c:v>73.99582294023655</c:v>
                </c:pt>
                <c:pt idx="121">
                  <c:v>69.625361369216577</c:v>
                </c:pt>
                <c:pt idx="122">
                  <c:v>65.729254773587783</c:v>
                </c:pt>
                <c:pt idx="123">
                  <c:v>62.497600465585627</c:v>
                </c:pt>
                <c:pt idx="124">
                  <c:v>60.520233096258295</c:v>
                </c:pt>
                <c:pt idx="125">
                  <c:v>59.809588938368876</c:v>
                </c:pt>
                <c:pt idx="126">
                  <c:v>59.056306131006075</c:v>
                </c:pt>
                <c:pt idx="127">
                  <c:v>58.477131142326193</c:v>
                </c:pt>
                <c:pt idx="128">
                  <c:v>57.638571036016671</c:v>
                </c:pt>
                <c:pt idx="129">
                  <c:v>57.480452710886276</c:v>
                </c:pt>
                <c:pt idx="130">
                  <c:v>57.293908619440302</c:v>
                </c:pt>
                <c:pt idx="131">
                  <c:v>57.404058463913167</c:v>
                </c:pt>
                <c:pt idx="132">
                  <c:v>56.952799423653374</c:v>
                </c:pt>
                <c:pt idx="133">
                  <c:v>57.04873638496845</c:v>
                </c:pt>
                <c:pt idx="134">
                  <c:v>56.824883475233285</c:v>
                </c:pt>
                <c:pt idx="135">
                  <c:v>55.989876589713205</c:v>
                </c:pt>
                <c:pt idx="136">
                  <c:v>55.712725368136326</c:v>
                </c:pt>
                <c:pt idx="137">
                  <c:v>55.419584653006943</c:v>
                </c:pt>
                <c:pt idx="138">
                  <c:v>54.573918105118516</c:v>
                </c:pt>
                <c:pt idx="139">
                  <c:v>54.433565883935358</c:v>
                </c:pt>
                <c:pt idx="140">
                  <c:v>56.092919992607172</c:v>
                </c:pt>
                <c:pt idx="141">
                  <c:v>55.561713484584828</c:v>
                </c:pt>
                <c:pt idx="142">
                  <c:v>54.845739495511225</c:v>
                </c:pt>
                <c:pt idx="143">
                  <c:v>55.300551756560459</c:v>
                </c:pt>
                <c:pt idx="144">
                  <c:v>55.163752756166744</c:v>
                </c:pt>
                <c:pt idx="145">
                  <c:v>54.241691961305214</c:v>
                </c:pt>
                <c:pt idx="146">
                  <c:v>53.48307932275825</c:v>
                </c:pt>
                <c:pt idx="147">
                  <c:v>52.729796515395464</c:v>
                </c:pt>
                <c:pt idx="148">
                  <c:v>49.286725570421183</c:v>
                </c:pt>
                <c:pt idx="149">
                  <c:v>46.826120173729045</c:v>
                </c:pt>
                <c:pt idx="150">
                  <c:v>43.331527527307792</c:v>
                </c:pt>
                <c:pt idx="151">
                  <c:v>40.529812934828726</c:v>
                </c:pt>
                <c:pt idx="152">
                  <c:v>37.877333615506437</c:v>
                </c:pt>
                <c:pt idx="153">
                  <c:v>36.232192389992413</c:v>
                </c:pt>
                <c:pt idx="154">
                  <c:v>32.380501054231729</c:v>
                </c:pt>
                <c:pt idx="155">
                  <c:v>30.579018113982027</c:v>
                </c:pt>
                <c:pt idx="156">
                  <c:v>29.88258683925039</c:v>
                </c:pt>
                <c:pt idx="157">
                  <c:v>28.885908407810469</c:v>
                </c:pt>
                <c:pt idx="158">
                  <c:v>28.196583574657726</c:v>
                </c:pt>
                <c:pt idx="159">
                  <c:v>28.530586328865756</c:v>
                </c:pt>
                <c:pt idx="160">
                  <c:v>28.306733419130587</c:v>
                </c:pt>
                <c:pt idx="161">
                  <c:v>28.25343510728888</c:v>
                </c:pt>
                <c:pt idx="162">
                  <c:v>28.326276133472547</c:v>
                </c:pt>
                <c:pt idx="163">
                  <c:v>27.166149545718056</c:v>
                </c:pt>
                <c:pt idx="164">
                  <c:v>26.029118893094971</c:v>
                </c:pt>
                <c:pt idx="165">
                  <c:v>24.82102382468295</c:v>
                </c:pt>
                <c:pt idx="166">
                  <c:v>23.913175912979209</c:v>
                </c:pt>
                <c:pt idx="167">
                  <c:v>22.87385883206592</c:v>
                </c:pt>
                <c:pt idx="168">
                  <c:v>23.291362274825957</c:v>
                </c:pt>
                <c:pt idx="169">
                  <c:v>23.110148014564157</c:v>
                </c:pt>
                <c:pt idx="170">
                  <c:v>23.165222936800586</c:v>
                </c:pt>
                <c:pt idx="171">
                  <c:v>23.490342639034999</c:v>
                </c:pt>
                <c:pt idx="172">
                  <c:v>23.632471470612884</c:v>
                </c:pt>
                <c:pt idx="173">
                  <c:v>23.225627690221188</c:v>
                </c:pt>
                <c:pt idx="174">
                  <c:v>23.04796665074883</c:v>
                </c:pt>
                <c:pt idx="175">
                  <c:v>22.411940129437795</c:v>
                </c:pt>
                <c:pt idx="176">
                  <c:v>22.337322492859403</c:v>
                </c:pt>
                <c:pt idx="177">
                  <c:v>21.902052946152128</c:v>
                </c:pt>
                <c:pt idx="178">
                  <c:v>21.717285465100879</c:v>
                </c:pt>
                <c:pt idx="179">
                  <c:v>21.511198659312942</c:v>
                </c:pt>
                <c:pt idx="180">
                  <c:v>21.209174892209937</c:v>
                </c:pt>
                <c:pt idx="181">
                  <c:v>21.067046060632055</c:v>
                </c:pt>
                <c:pt idx="182">
                  <c:v>20.072144239586855</c:v>
                </c:pt>
                <c:pt idx="183">
                  <c:v>19.379266185644667</c:v>
                </c:pt>
                <c:pt idx="184">
                  <c:v>19.995749992613742</c:v>
                </c:pt>
                <c:pt idx="185">
                  <c:v>20.025952369324042</c:v>
                </c:pt>
                <c:pt idx="186">
                  <c:v>20.081027291560474</c:v>
                </c:pt>
                <c:pt idx="187">
                  <c:v>20.326199526032326</c:v>
                </c:pt>
                <c:pt idx="188">
                  <c:v>20.461221916031317</c:v>
                </c:pt>
                <c:pt idx="189">
                  <c:v>21.584039685496613</c:v>
                </c:pt>
                <c:pt idx="190">
                  <c:v>22.42437640220086</c:v>
                </c:pt>
                <c:pt idx="191">
                  <c:v>21.893169894178513</c:v>
                </c:pt>
                <c:pt idx="192">
                  <c:v>21.415261697997874</c:v>
                </c:pt>
                <c:pt idx="193">
                  <c:v>21.166536242736573</c:v>
                </c:pt>
                <c:pt idx="194">
                  <c:v>21.010194528000898</c:v>
                </c:pt>
                <c:pt idx="195">
                  <c:v>21.109684710105419</c:v>
                </c:pt>
                <c:pt idx="196">
                  <c:v>20.534062942214984</c:v>
                </c:pt>
                <c:pt idx="197">
                  <c:v>20.658425669845634</c:v>
                </c:pt>
                <c:pt idx="198">
                  <c:v>21.358410165366717</c:v>
                </c:pt>
                <c:pt idx="199">
                  <c:v>22.074384154440313</c:v>
                </c:pt>
                <c:pt idx="200">
                  <c:v>22.530973025884272</c:v>
                </c:pt>
                <c:pt idx="201">
                  <c:v>23.133243949695562</c:v>
                </c:pt>
                <c:pt idx="202">
                  <c:v>23.623588418639265</c:v>
                </c:pt>
                <c:pt idx="203">
                  <c:v>24.184997303371912</c:v>
                </c:pt>
                <c:pt idx="204">
                  <c:v>24.844119759814355</c:v>
                </c:pt>
                <c:pt idx="205">
                  <c:v>25.814149035333426</c:v>
                </c:pt>
                <c:pt idx="206">
                  <c:v>27.398885507426847</c:v>
                </c:pt>
                <c:pt idx="207">
                  <c:v>29.246560317939352</c:v>
                </c:pt>
                <c:pt idx="208">
                  <c:v>31.07824563489935</c:v>
                </c:pt>
                <c:pt idx="209">
                  <c:v>32.597247522388002</c:v>
                </c:pt>
                <c:pt idx="210">
                  <c:v>33.824885305141983</c:v>
                </c:pt>
                <c:pt idx="211">
                  <c:v>34.617253541188695</c:v>
                </c:pt>
                <c:pt idx="212">
                  <c:v>37.522011536561727</c:v>
                </c:pt>
                <c:pt idx="213">
                  <c:v>40.783868221274197</c:v>
                </c:pt>
                <c:pt idx="214">
                  <c:v>44.32465273795826</c:v>
                </c:pt>
                <c:pt idx="215">
                  <c:v>47.709095539906656</c:v>
                </c:pt>
                <c:pt idx="216">
                  <c:v>50.27629756028221</c:v>
                </c:pt>
                <c:pt idx="217">
                  <c:v>53.943221414991648</c:v>
                </c:pt>
                <c:pt idx="218">
                  <c:v>59.953494380341475</c:v>
                </c:pt>
                <c:pt idx="219">
                  <c:v>62.023245490194434</c:v>
                </c:pt>
                <c:pt idx="220">
                  <c:v>57.078938761678742</c:v>
                </c:pt>
              </c:numCache>
            </c:numRef>
          </c:val>
          <c:smooth val="0"/>
          <c:extLst>
            <c:ext xmlns:c16="http://schemas.microsoft.com/office/drawing/2014/chart" uri="{C3380CC4-5D6E-409C-BE32-E72D297353CC}">
              <c16:uniqueId val="{00000003-EFA3-406A-8850-3733FE476930}"/>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Table!$K$7:$K$28</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smooth val="0"/>
          <c:extLst>
            <c:ext xmlns:c16="http://schemas.microsoft.com/office/drawing/2014/chart" uri="{C3380CC4-5D6E-409C-BE32-E72D297353CC}">
              <c16:uniqueId val="{00000000-255F-4568-B598-A2EAB83B523A}"/>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Table!$L$7:$L$28</c:f>
              <c:numCache>
                <c:formatCode>General</c:formatCode>
                <c:ptCount val="22"/>
                <c:pt idx="0">
                  <c:v>1.9855361632650802E-2</c:v>
                </c:pt>
                <c:pt idx="1">
                  <c:v>0</c:v>
                </c:pt>
                <c:pt idx="2">
                  <c:v>0</c:v>
                </c:pt>
                <c:pt idx="3">
                  <c:v>0</c:v>
                </c:pt>
                <c:pt idx="4">
                  <c:v>0</c:v>
                </c:pt>
                <c:pt idx="5">
                  <c:v>0</c:v>
                </c:pt>
                <c:pt idx="6">
                  <c:v>0</c:v>
                </c:pt>
                <c:pt idx="7">
                  <c:v>9.9276808163254009E-3</c:v>
                </c:pt>
                <c:pt idx="8">
                  <c:v>0</c:v>
                </c:pt>
                <c:pt idx="9">
                  <c:v>0</c:v>
                </c:pt>
                <c:pt idx="10">
                  <c:v>9.9276808163254009E-3</c:v>
                </c:pt>
                <c:pt idx="11">
                  <c:v>9.9276808163254009E-3</c:v>
                </c:pt>
                <c:pt idx="12">
                  <c:v>0</c:v>
                </c:pt>
                <c:pt idx="13">
                  <c:v>0</c:v>
                </c:pt>
                <c:pt idx="14">
                  <c:v>0</c:v>
                </c:pt>
                <c:pt idx="15">
                  <c:v>0</c:v>
                </c:pt>
                <c:pt idx="16">
                  <c:v>0</c:v>
                </c:pt>
                <c:pt idx="17">
                  <c:v>0</c:v>
                </c:pt>
                <c:pt idx="18">
                  <c:v>0</c:v>
                </c:pt>
                <c:pt idx="19">
                  <c:v>0</c:v>
                </c:pt>
                <c:pt idx="20">
                  <c:v>0</c:v>
                </c:pt>
                <c:pt idx="21">
                  <c:v>0</c:v>
                </c:pt>
              </c:numCache>
            </c:numRef>
          </c:val>
          <c:smooth val="0"/>
          <c:extLst>
            <c:ext xmlns:c16="http://schemas.microsoft.com/office/drawing/2014/chart" uri="{C3380CC4-5D6E-409C-BE32-E72D297353CC}">
              <c16:uniqueId val="{00000001-255F-4568-B598-A2EAB83B523A}"/>
            </c:ext>
          </c:extLst>
        </c:ser>
        <c:ser>
          <c:idx val="2"/>
          <c:order val="2"/>
          <c:tx>
            <c:strRef>
              <c:f>Table!$M$5</c:f>
              <c:strCache>
                <c:ptCount val="1"/>
                <c:pt idx="0">
                  <c:v>15-44</c:v>
                </c:pt>
              </c:strCache>
            </c:strRef>
          </c:tx>
          <c:spPr>
            <a:ln w="15875" cap="rnd">
              <a:solidFill>
                <a:schemeClr val="accent3"/>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Table!$M$7:$M$28</c:f>
              <c:numCache>
                <c:formatCode>General</c:formatCode>
                <c:ptCount val="22"/>
                <c:pt idx="0">
                  <c:v>0.25816939206004502</c:v>
                </c:pt>
                <c:pt idx="1">
                  <c:v>0.396156480919724</c:v>
                </c:pt>
                <c:pt idx="2">
                  <c:v>0.42731485582352302</c:v>
                </c:pt>
                <c:pt idx="3">
                  <c:v>0.47627801638663397</c:v>
                </c:pt>
                <c:pt idx="4">
                  <c:v>0.391705284504896</c:v>
                </c:pt>
                <c:pt idx="5">
                  <c:v>0.42286365940869403</c:v>
                </c:pt>
                <c:pt idx="6">
                  <c:v>0.200303838667276</c:v>
                </c:pt>
                <c:pt idx="7">
                  <c:v>0.21810862432659001</c:v>
                </c:pt>
                <c:pt idx="8">
                  <c:v>0.18695024942279101</c:v>
                </c:pt>
                <c:pt idx="9">
                  <c:v>9.3475124711395602E-2</c:v>
                </c:pt>
                <c:pt idx="10">
                  <c:v>6.2316749807597001E-2</c:v>
                </c:pt>
                <c:pt idx="11">
                  <c:v>3.5609571318626902E-2</c:v>
                </c:pt>
                <c:pt idx="12">
                  <c:v>4.8963160563112E-2</c:v>
                </c:pt>
                <c:pt idx="13">
                  <c:v>6.6767946222425406E-2</c:v>
                </c:pt>
                <c:pt idx="14">
                  <c:v>3.11583749037985E-2</c:v>
                </c:pt>
                <c:pt idx="15">
                  <c:v>2.6707178488970199E-2</c:v>
                </c:pt>
                <c:pt idx="16">
                  <c:v>1.33535892444851E-2</c:v>
                </c:pt>
                <c:pt idx="17">
                  <c:v>8.9023928296567204E-3</c:v>
                </c:pt>
                <c:pt idx="18">
                  <c:v>2.2255982074141801E-2</c:v>
                </c:pt>
                <c:pt idx="19">
                  <c:v>2.2255982074141801E-2</c:v>
                </c:pt>
                <c:pt idx="20">
                  <c:v>1.33535892444851E-2</c:v>
                </c:pt>
                <c:pt idx="21">
                  <c:v>2.2255982074141801E-2</c:v>
                </c:pt>
              </c:numCache>
            </c:numRef>
          </c:val>
          <c:smooth val="0"/>
          <c:extLst>
            <c:ext xmlns:c16="http://schemas.microsoft.com/office/drawing/2014/chart" uri="{C3380CC4-5D6E-409C-BE32-E72D297353CC}">
              <c16:uniqueId val="{00000002-255F-4568-B598-A2EAB83B523A}"/>
            </c:ext>
          </c:extLst>
        </c:ser>
        <c:ser>
          <c:idx val="3"/>
          <c:order val="3"/>
          <c:tx>
            <c:strRef>
              <c:f>Table!$N$5</c:f>
              <c:strCache>
                <c:ptCount val="1"/>
                <c:pt idx="0">
                  <c:v>45-64</c:v>
                </c:pt>
              </c:strCache>
            </c:strRef>
          </c:tx>
          <c:spPr>
            <a:ln w="15875" cap="rnd">
              <a:solidFill>
                <a:schemeClr val="accent4"/>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Table!$N$7:$N$28</c:f>
              <c:numCache>
                <c:formatCode>General</c:formatCode>
                <c:ptCount val="22"/>
                <c:pt idx="0">
                  <c:v>3.2949050266598499</c:v>
                </c:pt>
                <c:pt idx="1">
                  <c:v>4.5551077460197904</c:v>
                </c:pt>
                <c:pt idx="2">
                  <c:v>5.5921495671597503</c:v>
                </c:pt>
                <c:pt idx="3">
                  <c:v>6.0384713635997302</c:v>
                </c:pt>
                <c:pt idx="4">
                  <c:v>5.4608784505597496</c:v>
                </c:pt>
                <c:pt idx="5">
                  <c:v>4.5419806343597902</c:v>
                </c:pt>
                <c:pt idx="6">
                  <c:v>3.7609174905898302</c:v>
                </c:pt>
                <c:pt idx="7">
                  <c:v>3.0586170167798601</c:v>
                </c:pt>
                <c:pt idx="8">
                  <c:v>2.1528463122399</c:v>
                </c:pt>
                <c:pt idx="9">
                  <c:v>1.6277618458399301</c:v>
                </c:pt>
                <c:pt idx="10">
                  <c:v>1.2930204985099401</c:v>
                </c:pt>
                <c:pt idx="11">
                  <c:v>0.93202492785995805</c:v>
                </c:pt>
                <c:pt idx="12">
                  <c:v>0.65635558299996999</c:v>
                </c:pt>
                <c:pt idx="13">
                  <c:v>0.49226668724997802</c:v>
                </c:pt>
                <c:pt idx="14">
                  <c:v>0.301923568179986</c:v>
                </c:pt>
                <c:pt idx="15">
                  <c:v>0.25597867736998797</c:v>
                </c:pt>
                <c:pt idx="16">
                  <c:v>0.20347023072999099</c:v>
                </c:pt>
                <c:pt idx="17">
                  <c:v>0.13127111659999399</c:v>
                </c:pt>
                <c:pt idx="18">
                  <c:v>0.196906674899991</c:v>
                </c:pt>
                <c:pt idx="19">
                  <c:v>0.210033786559991</c:v>
                </c:pt>
                <c:pt idx="20">
                  <c:v>0.12470756076999399</c:v>
                </c:pt>
                <c:pt idx="21">
                  <c:v>0.164088895749993</c:v>
                </c:pt>
              </c:numCache>
            </c:numRef>
          </c:val>
          <c:smooth val="0"/>
          <c:extLst>
            <c:ext xmlns:c16="http://schemas.microsoft.com/office/drawing/2014/chart" uri="{C3380CC4-5D6E-409C-BE32-E72D297353CC}">
              <c16:uniqueId val="{00000003-255F-4568-B598-A2EAB83B523A}"/>
            </c:ext>
          </c:extLst>
        </c:ser>
        <c:ser>
          <c:idx val="4"/>
          <c:order val="4"/>
          <c:tx>
            <c:strRef>
              <c:f>Table!$O$5</c:f>
              <c:strCache>
                <c:ptCount val="1"/>
                <c:pt idx="0">
                  <c:v>65-74</c:v>
                </c:pt>
              </c:strCache>
            </c:strRef>
          </c:tx>
          <c:spPr>
            <a:ln w="15875" cap="rnd">
              <a:solidFill>
                <a:schemeClr val="accent5"/>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Table!$O$7:$O$28</c:f>
              <c:numCache>
                <c:formatCode>General</c:formatCode>
                <c:ptCount val="22"/>
                <c:pt idx="0">
                  <c:v>12.4800126113812</c:v>
                </c:pt>
                <c:pt idx="1">
                  <c:v>16.8252801602831</c:v>
                </c:pt>
                <c:pt idx="2">
                  <c:v>21.103179220054798</c:v>
                </c:pt>
                <c:pt idx="3">
                  <c:v>23.882129396678099</c:v>
                </c:pt>
                <c:pt idx="4">
                  <c:v>20.008441271688</c:v>
                </c:pt>
                <c:pt idx="5">
                  <c:v>16.1347531466979</c:v>
                </c:pt>
                <c:pt idx="6">
                  <c:v>13.490539948335099</c:v>
                </c:pt>
                <c:pt idx="7">
                  <c:v>10.5263264266035</c:v>
                </c:pt>
                <c:pt idx="8">
                  <c:v>7.0905334809601497</c:v>
                </c:pt>
                <c:pt idx="9">
                  <c:v>4.9684260733568699</c:v>
                </c:pt>
                <c:pt idx="10">
                  <c:v>3.6378984130341898</c:v>
                </c:pt>
                <c:pt idx="11">
                  <c:v>2.0715810407555799</c:v>
                </c:pt>
                <c:pt idx="12">
                  <c:v>1.54947524999604</c:v>
                </c:pt>
                <c:pt idx="13">
                  <c:v>0.94315884782367798</c:v>
                </c:pt>
                <c:pt idx="14">
                  <c:v>0.57263215760723296</c:v>
                </c:pt>
                <c:pt idx="15">
                  <c:v>0.67368489130262699</c:v>
                </c:pt>
                <c:pt idx="16">
                  <c:v>0.656842769020061</c:v>
                </c:pt>
                <c:pt idx="17">
                  <c:v>0.47157942391183899</c:v>
                </c:pt>
                <c:pt idx="18">
                  <c:v>0.43789517934670802</c:v>
                </c:pt>
                <c:pt idx="19">
                  <c:v>0.522105790759536</c:v>
                </c:pt>
                <c:pt idx="20">
                  <c:v>0.47157942391183899</c:v>
                </c:pt>
                <c:pt idx="21">
                  <c:v>0.40421093478157599</c:v>
                </c:pt>
              </c:numCache>
            </c:numRef>
          </c:val>
          <c:smooth val="0"/>
          <c:extLst>
            <c:ext xmlns:c16="http://schemas.microsoft.com/office/drawing/2014/chart" uri="{C3380CC4-5D6E-409C-BE32-E72D297353CC}">
              <c16:uniqueId val="{00000004-255F-4568-B598-A2EAB83B523A}"/>
            </c:ext>
          </c:extLst>
        </c:ser>
        <c:ser>
          <c:idx val="5"/>
          <c:order val="5"/>
          <c:tx>
            <c:strRef>
              <c:f>Table!$P$5</c:f>
              <c:strCache>
                <c:ptCount val="1"/>
                <c:pt idx="0">
                  <c:v>75-84</c:v>
                </c:pt>
              </c:strCache>
            </c:strRef>
          </c:tx>
          <c:spPr>
            <a:ln w="15875" cap="rnd">
              <a:solidFill>
                <a:schemeClr val="accent6"/>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Table!$P$7:$P$28</c:f>
              <c:numCache>
                <c:formatCode>General</c:formatCode>
                <c:ptCount val="22"/>
                <c:pt idx="0">
                  <c:v>43.395429663403199</c:v>
                </c:pt>
                <c:pt idx="1">
                  <c:v>52.124555169046197</c:v>
                </c:pt>
                <c:pt idx="2">
                  <c:v>69.5272066548184</c:v>
                </c:pt>
                <c:pt idx="3">
                  <c:v>76.060150902672206</c:v>
                </c:pt>
                <c:pt idx="4">
                  <c:v>64.523249358589993</c:v>
                </c:pt>
                <c:pt idx="5">
                  <c:v>49.956173674013897</c:v>
                </c:pt>
                <c:pt idx="6">
                  <c:v>36.806885890035801</c:v>
                </c:pt>
                <c:pt idx="7">
                  <c:v>26.9935696368767</c:v>
                </c:pt>
                <c:pt idx="8">
                  <c:v>17.819647927124599</c:v>
                </c:pt>
                <c:pt idx="9">
                  <c:v>12.7878908681393</c:v>
                </c:pt>
                <c:pt idx="10">
                  <c:v>8.1453304877496198</c:v>
                </c:pt>
                <c:pt idx="11">
                  <c:v>5.5321527886080997</c:v>
                </c:pt>
                <c:pt idx="12">
                  <c:v>3.6695686839008501</c:v>
                </c:pt>
                <c:pt idx="13">
                  <c:v>2.6409774618983399</c:v>
                </c:pt>
                <c:pt idx="14">
                  <c:v>2.2517807833028001</c:v>
                </c:pt>
                <c:pt idx="15">
                  <c:v>1.7791848164367801</c:v>
                </c:pt>
                <c:pt idx="16">
                  <c:v>1.30658884957076</c:v>
                </c:pt>
                <c:pt idx="17">
                  <c:v>0.97299169648886197</c:v>
                </c:pt>
                <c:pt idx="18">
                  <c:v>0.94519193373203703</c:v>
                </c:pt>
                <c:pt idx="19">
                  <c:v>0.97299169648886197</c:v>
                </c:pt>
                <c:pt idx="20">
                  <c:v>0.61159478065014194</c:v>
                </c:pt>
                <c:pt idx="21">
                  <c:v>0.55599525513649295</c:v>
                </c:pt>
              </c:numCache>
            </c:numRef>
          </c:val>
          <c:smooth val="0"/>
          <c:extLst>
            <c:ext xmlns:c16="http://schemas.microsoft.com/office/drawing/2014/chart" uri="{C3380CC4-5D6E-409C-BE32-E72D297353CC}">
              <c16:uniqueId val="{00000005-255F-4568-B598-A2EAB83B523A}"/>
            </c:ext>
          </c:extLst>
        </c:ser>
        <c:ser>
          <c:idx val="6"/>
          <c:order val="6"/>
          <c:tx>
            <c:strRef>
              <c:f>Table!$Q$5</c:f>
              <c:strCache>
                <c:ptCount val="1"/>
                <c:pt idx="0">
                  <c:v>85+</c:v>
                </c:pt>
              </c:strCache>
            </c:strRef>
          </c:tx>
          <c:spPr>
            <a:ln w="15875" cap="rnd">
              <a:solidFill>
                <a:schemeClr val="accent1">
                  <a:lumMod val="60000"/>
                </a:schemeClr>
              </a:solidFill>
              <a:round/>
            </a:ln>
            <a:effectLst/>
          </c:spPr>
          <c:marker>
            <c:symbol val="none"/>
          </c:marker>
          <c:cat>
            <c:strRef>
              <c:f>Table!$J$7:$J$28</c:f>
              <c:strCache>
                <c:ptCount val="22"/>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strCache>
            </c:strRef>
          </c:cat>
          <c:val>
            <c:numRef>
              <c:f>Table!$Q$7:$Q$28</c:f>
              <c:numCache>
                <c:formatCode>General</c:formatCode>
                <c:ptCount val="22"/>
                <c:pt idx="0">
                  <c:v>135.61083941692101</c:v>
                </c:pt>
                <c:pt idx="1">
                  <c:v>166.256594068629</c:v>
                </c:pt>
                <c:pt idx="2">
                  <c:v>231.80070809243699</c:v>
                </c:pt>
                <c:pt idx="3">
                  <c:v>256.70882145472802</c:v>
                </c:pt>
                <c:pt idx="4">
                  <c:v>235.9858111506</c:v>
                </c:pt>
                <c:pt idx="5">
                  <c:v>175.571823456153</c:v>
                </c:pt>
                <c:pt idx="6">
                  <c:v>124.135556838087</c:v>
                </c:pt>
                <c:pt idx="7">
                  <c:v>91.397250657297405</c:v>
                </c:pt>
                <c:pt idx="8">
                  <c:v>62.844047534670501</c:v>
                </c:pt>
                <c:pt idx="9">
                  <c:v>39.758479052546697</c:v>
                </c:pt>
                <c:pt idx="10">
                  <c:v>26.663156580230801</c:v>
                </c:pt>
                <c:pt idx="11">
                  <c:v>18.5629571128189</c:v>
                </c:pt>
                <c:pt idx="12">
                  <c:v>14.917867352483601</c:v>
                </c:pt>
                <c:pt idx="13">
                  <c:v>8.1677011296403208</c:v>
                </c:pt>
                <c:pt idx="14">
                  <c:v>7.1551761962138301</c:v>
                </c:pt>
                <c:pt idx="15">
                  <c:v>5.8051429516451796</c:v>
                </c:pt>
                <c:pt idx="16">
                  <c:v>4.4551097070765397</c:v>
                </c:pt>
                <c:pt idx="17">
                  <c:v>2.8350698135941599</c:v>
                </c:pt>
                <c:pt idx="18">
                  <c:v>2.2950565157666998</c:v>
                </c:pt>
                <c:pt idx="19">
                  <c:v>3.24007978696475</c:v>
                </c:pt>
                <c:pt idx="20">
                  <c:v>2.3625581779951301</c:v>
                </c:pt>
                <c:pt idx="21">
                  <c:v>1.4175349067970799</c:v>
                </c:pt>
              </c:numCache>
            </c:numRef>
          </c:val>
          <c:smooth val="0"/>
          <c:extLst>
            <c:ext xmlns:c16="http://schemas.microsoft.com/office/drawing/2014/chart" uri="{C3380CC4-5D6E-409C-BE32-E72D297353CC}">
              <c16:uniqueId val="{00000006-255F-4568-B598-A2EAB83B523A}"/>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May18-Apr19</c:v>
                </c:pt>
              </c:strCache>
            </c:strRef>
          </c:tx>
          <c:spPr>
            <a:ln w="28575" cap="rnd">
              <a:solidFill>
                <a:schemeClr val="accent1"/>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Electives!$F$5:$Q$5</c:f>
              <c:numCache>
                <c:formatCode>General</c:formatCode>
                <c:ptCount val="12"/>
                <c:pt idx="0">
                  <c:v>29044.874470648992</c:v>
                </c:pt>
                <c:pt idx="1">
                  <c:v>26931.909809891578</c:v>
                </c:pt>
                <c:pt idx="2">
                  <c:v>31206.9199859006</c:v>
                </c:pt>
                <c:pt idx="3">
                  <c:v>28254.9193771014</c:v>
                </c:pt>
                <c:pt idx="4">
                  <c:v>26203.907991146389</c:v>
                </c:pt>
                <c:pt idx="5">
                  <c:v>30318.914212210166</c:v>
                </c:pt>
                <c:pt idx="6">
                  <c:v>26275.914180240525</c:v>
                </c:pt>
                <c:pt idx="7">
                  <c:v>30556.914847661748</c:v>
                </c:pt>
                <c:pt idx="8">
                  <c:v>29554.901573337844</c:v>
                </c:pt>
                <c:pt idx="9">
                  <c:v>24538.908838990996</c:v>
                </c:pt>
                <c:pt idx="10">
                  <c:v>29270.904752143761</c:v>
                </c:pt>
                <c:pt idx="11">
                  <c:v>27761.91156977163</c:v>
                </c:pt>
              </c:numCache>
            </c:numRef>
          </c:val>
          <c:smooth val="0"/>
          <c:extLst>
            <c:ext xmlns:c16="http://schemas.microsoft.com/office/drawing/2014/chart" uri="{C3380CC4-5D6E-409C-BE32-E72D297353CC}">
              <c16:uniqueId val="{00000000-DA89-42D5-BAC6-AA100DD589E2}"/>
            </c:ext>
          </c:extLst>
        </c:ser>
        <c:ser>
          <c:idx val="1"/>
          <c:order val="1"/>
          <c:tx>
            <c:strRef>
              <c:f>Electives!$A$6</c:f>
              <c:strCache>
                <c:ptCount val="1"/>
                <c:pt idx="0">
                  <c:v>May19-Apr20</c:v>
                </c:pt>
              </c:strCache>
            </c:strRef>
          </c:tx>
          <c:spPr>
            <a:ln w="28575" cap="rnd">
              <a:solidFill>
                <a:schemeClr val="accent2"/>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Electives!$F$6:$Q$6</c:f>
              <c:numCache>
                <c:formatCode>General</c:formatCode>
                <c:ptCount val="12"/>
                <c:pt idx="0">
                  <c:v>29645.915502934629</c:v>
                </c:pt>
                <c:pt idx="1">
                  <c:v>27203.915086016761</c:v>
                </c:pt>
                <c:pt idx="2">
                  <c:v>29671.916790239957</c:v>
                </c:pt>
                <c:pt idx="3">
                  <c:v>26940.912846590698</c:v>
                </c:pt>
                <c:pt idx="4">
                  <c:v>26889.912792859799</c:v>
                </c:pt>
                <c:pt idx="5">
                  <c:v>28035.916428877157</c:v>
                </c:pt>
                <c:pt idx="6">
                  <c:v>27703.912936760036</c:v>
                </c:pt>
                <c:pt idx="7">
                  <c:v>29136.914850533685</c:v>
                </c:pt>
                <c:pt idx="8">
                  <c:v>29765.909090909092</c:v>
                </c:pt>
                <c:pt idx="9">
                  <c:v>25790.898530495135</c:v>
                </c:pt>
                <c:pt idx="10">
                  <c:v>28862.904722308838</c:v>
                </c:pt>
                <c:pt idx="11">
                  <c:v>27644.910255018989</c:v>
                </c:pt>
              </c:numCache>
            </c:numRef>
          </c:val>
          <c:smooth val="0"/>
          <c:extLst>
            <c:ext xmlns:c16="http://schemas.microsoft.com/office/drawing/2014/chart" uri="{C3380CC4-5D6E-409C-BE32-E72D297353CC}">
              <c16:uniqueId val="{00000001-DA89-42D5-BAC6-AA100DD589E2}"/>
            </c:ext>
          </c:extLst>
        </c:ser>
        <c:ser>
          <c:idx val="2"/>
          <c:order val="2"/>
          <c:tx>
            <c:strRef>
              <c:f>Electives!$A$7</c:f>
              <c:strCache>
                <c:ptCount val="1"/>
                <c:pt idx="0">
                  <c:v>May20-Apr21</c:v>
                </c:pt>
              </c:strCache>
            </c:strRef>
          </c:tx>
          <c:spPr>
            <a:ln w="28575" cap="rnd">
              <a:solidFill>
                <a:schemeClr val="accent6">
                  <a:lumMod val="75000"/>
                </a:schemeClr>
              </a:solidFill>
              <a:round/>
            </a:ln>
            <a:effectLst/>
          </c:spPr>
          <c:marker>
            <c:symbol val="none"/>
          </c:marker>
          <c:cat>
            <c:strRef>
              <c:f>Electives!$F$4:$Q$4</c:f>
              <c:strCache>
                <c:ptCount val="12"/>
                <c:pt idx="0">
                  <c:v>May</c:v>
                </c:pt>
                <c:pt idx="1">
                  <c:v>Jun</c:v>
                </c:pt>
                <c:pt idx="2">
                  <c:v>Jul</c:v>
                </c:pt>
                <c:pt idx="3">
                  <c:v>Aug</c:v>
                </c:pt>
                <c:pt idx="4">
                  <c:v>Sep</c:v>
                </c:pt>
                <c:pt idx="5">
                  <c:v>Oct</c:v>
                </c:pt>
                <c:pt idx="6">
                  <c:v>Nov</c:v>
                </c:pt>
                <c:pt idx="7">
                  <c:v>Dec</c:v>
                </c:pt>
                <c:pt idx="8">
                  <c:v>Jan </c:v>
                </c:pt>
                <c:pt idx="9">
                  <c:v>Feb</c:v>
                </c:pt>
                <c:pt idx="10">
                  <c:v>Mar</c:v>
                </c:pt>
                <c:pt idx="11">
                  <c:v>Apr</c:v>
                </c:pt>
              </c:strCache>
            </c:strRef>
          </c:cat>
          <c:val>
            <c:numRef>
              <c:f>Electives!$F$7:$Q$7</c:f>
              <c:numCache>
                <c:formatCode>General</c:formatCode>
                <c:ptCount val="12"/>
                <c:pt idx="0">
                  <c:v>20191.850485340728</c:v>
                </c:pt>
                <c:pt idx="1">
                  <c:v>3405.8655314151497</c:v>
                </c:pt>
                <c:pt idx="2">
                  <c:v>4119.9245145631066</c:v>
                </c:pt>
                <c:pt idx="3">
                  <c:v>6983.9334192439865</c:v>
                </c:pt>
                <c:pt idx="4">
                  <c:v>11223.937722736991</c:v>
                </c:pt>
                <c:pt idx="5">
                  <c:v>13830.928638565541</c:v>
                </c:pt>
                <c:pt idx="6">
                  <c:v>17055.934333958725</c:v>
                </c:pt>
                <c:pt idx="7">
                  <c:v>18141.924484621322</c:v>
                </c:pt>
                <c:pt idx="8">
                  <c:v>17915.925653047554</c:v>
                </c:pt>
                <c:pt idx="9">
                  <c:v>12333.929463272256</c:v>
                </c:pt>
                <c:pt idx="10">
                  <c:v>17754.937426077162</c:v>
                </c:pt>
                <c:pt idx="11">
                  <c:v>12333.929463272256</c:v>
                </c:pt>
              </c:numCache>
            </c:numRef>
          </c:val>
          <c:smooth val="0"/>
          <c:extLst>
            <c:ext xmlns:c16="http://schemas.microsoft.com/office/drawing/2014/chart" uri="{C3380CC4-5D6E-409C-BE32-E72D297353CC}">
              <c16:uniqueId val="{00000002-DA89-42D5-BAC6-AA100DD589E2}"/>
            </c:ext>
          </c:extLst>
        </c:ser>
        <c:dLbls>
          <c:showLegendKey val="0"/>
          <c:showVal val="0"/>
          <c:showCatName val="0"/>
          <c:showSerName val="0"/>
          <c:showPercent val="0"/>
          <c:showBubbleSize val="0"/>
        </c:dLbls>
        <c:smooth val="0"/>
        <c:axId val="90982463"/>
        <c:axId val="176317407"/>
      </c:lineChart>
      <c:catAx>
        <c:axId val="909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7407"/>
        <c:crosses val="autoZero"/>
        <c:auto val="1"/>
        <c:lblAlgn val="ctr"/>
        <c:lblOffset val="100"/>
        <c:noMultiLvlLbl val="0"/>
      </c:catAx>
      <c:valAx>
        <c:axId val="17631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8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Frances!$B$3:$L$3</c:f>
              <c:strCache>
                <c:ptCount val="11"/>
                <c:pt idx="0">
                  <c:v>30-34</c:v>
                </c:pt>
                <c:pt idx="1">
                  <c:v>35-39</c:v>
                </c:pt>
                <c:pt idx="2">
                  <c:v>40-44</c:v>
                </c:pt>
                <c:pt idx="3">
                  <c:v>45-49</c:v>
                </c:pt>
                <c:pt idx="4">
                  <c:v>50-54</c:v>
                </c:pt>
                <c:pt idx="5">
                  <c:v>55-59</c:v>
                </c:pt>
                <c:pt idx="6">
                  <c:v>60-64</c:v>
                </c:pt>
                <c:pt idx="7">
                  <c:v>65-69</c:v>
                </c:pt>
                <c:pt idx="8">
                  <c:v>70-74</c:v>
                </c:pt>
                <c:pt idx="9">
                  <c:v>75-79</c:v>
                </c:pt>
                <c:pt idx="10">
                  <c:v>80+</c:v>
                </c:pt>
              </c:strCache>
            </c:strRef>
          </c:cat>
          <c:val>
            <c:numRef>
              <c:f>Frances!$B$4:$L$4</c:f>
              <c:numCache>
                <c:formatCode>0.0%</c:formatCode>
                <c:ptCount val="11"/>
                <c:pt idx="0">
                  <c:v>0.58200020273354147</c:v>
                </c:pt>
                <c:pt idx="1">
                  <c:v>0.72336367546754621</c:v>
                </c:pt>
                <c:pt idx="2">
                  <c:v>0.86017941614335247</c:v>
                </c:pt>
                <c:pt idx="3">
                  <c:v>0.84397784387369434</c:v>
                </c:pt>
                <c:pt idx="4">
                  <c:v>0.91447924880120368</c:v>
                </c:pt>
                <c:pt idx="5">
                  <c:v>0.97170420178872907</c:v>
                </c:pt>
                <c:pt idx="6">
                  <c:v>0.99513116858702344</c:v>
                </c:pt>
                <c:pt idx="7">
                  <c:v>0.95027603567010166</c:v>
                </c:pt>
                <c:pt idx="8">
                  <c:v>0.97532495288426047</c:v>
                </c:pt>
                <c:pt idx="9">
                  <c:v>0</c:v>
                </c:pt>
                <c:pt idx="10">
                  <c:v>0.94481706500329221</c:v>
                </c:pt>
              </c:numCache>
            </c:numRef>
          </c:val>
          <c:extLst>
            <c:ext xmlns:c16="http://schemas.microsoft.com/office/drawing/2014/chart" uri="{C3380CC4-5D6E-409C-BE32-E72D297353CC}">
              <c16:uniqueId val="{00000000-CF59-47A5-BB6A-432944D86A83}"/>
            </c:ext>
          </c:extLst>
        </c:ser>
        <c:ser>
          <c:idx val="1"/>
          <c:order val="1"/>
          <c:tx>
            <c:strRef>
              <c:f>Frances!$A$5</c:f>
              <c:strCache>
                <c:ptCount val="1"/>
                <c:pt idx="0">
                  <c:v>Second dose</c:v>
                </c:pt>
              </c:strCache>
            </c:strRef>
          </c:tx>
          <c:spPr>
            <a:solidFill>
              <a:schemeClr val="accent6">
                <a:lumMod val="75000"/>
              </a:schemeClr>
            </a:solidFill>
            <a:ln>
              <a:noFill/>
            </a:ln>
            <a:effectLst/>
          </c:spPr>
          <c:invertIfNegative val="0"/>
          <c:dLbls>
            <c:dLbl>
              <c:idx val="2"/>
              <c:layout>
                <c:manualLayout>
                  <c:x val="8.9545556301768529E-3"/>
                  <c:y val="4.2060974503099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8C-458E-B782-010CD6C2ACCD}"/>
                </c:ext>
              </c:extLst>
            </c:dLbl>
            <c:dLbl>
              <c:idx val="3"/>
              <c:layout>
                <c:manualLayout>
                  <c:x val="6.7159167226326392E-3"/>
                  <c:y val="1.261829235093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8C-458E-B782-010CD6C2ACCD}"/>
                </c:ext>
              </c:extLst>
            </c:dLbl>
            <c:dLbl>
              <c:idx val="4"/>
              <c:layout>
                <c:manualLayout>
                  <c:x val="8.9545556301768112E-3"/>
                  <c:y val="4.20609745031001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8C-458E-B782-010CD6C2ACCD}"/>
                </c:ext>
              </c:extLst>
            </c:dLbl>
            <c:dLbl>
              <c:idx val="5"/>
              <c:layout>
                <c:manualLayout>
                  <c:x val="8.9545556301767696E-3"/>
                  <c:y val="1.68243898012402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8C-458E-B782-010CD6C2ACCD}"/>
                </c:ext>
              </c:extLst>
            </c:dLbl>
            <c:dLbl>
              <c:idx val="6"/>
              <c:layout>
                <c:manualLayout>
                  <c:x val="8.9545556301768529E-3"/>
                  <c:y val="8.412194900620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8C-458E-B782-010CD6C2ACCD}"/>
                </c:ext>
              </c:extLst>
            </c:dLbl>
            <c:dLbl>
              <c:idx val="7"/>
              <c:layout>
                <c:manualLayout>
                  <c:x val="1.5670472352809491E-2"/>
                  <c:y val="1.2618292350930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8C-458E-B782-010CD6C2ACCD}"/>
                </c:ext>
              </c:extLst>
            </c:dLbl>
            <c:dLbl>
              <c:idx val="8"/>
              <c:layout>
                <c:manualLayout>
                  <c:x val="1.343183344526536E-2"/>
                  <c:y val="4.2060974503100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8C-458E-B782-010CD6C2ACCD}"/>
                </c:ext>
              </c:extLst>
            </c:dLbl>
            <c:dLbl>
              <c:idx val="9"/>
              <c:layout>
                <c:manualLayout>
                  <c:x val="1.34318334452651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F-4FD4-89FD-4249BA73B0B3}"/>
                </c:ext>
              </c:extLst>
            </c:dLbl>
            <c:dLbl>
              <c:idx val="10"/>
              <c:layout>
                <c:manualLayout>
                  <c:x val="1.3431833445265278E-2"/>
                  <c:y val="4.2060974503100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F-4FD4-89FD-4249BA73B0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Frances!$B$3:$L$3</c:f>
              <c:strCache>
                <c:ptCount val="11"/>
                <c:pt idx="0">
                  <c:v>30-34</c:v>
                </c:pt>
                <c:pt idx="1">
                  <c:v>35-39</c:v>
                </c:pt>
                <c:pt idx="2">
                  <c:v>40-44</c:v>
                </c:pt>
                <c:pt idx="3">
                  <c:v>45-49</c:v>
                </c:pt>
                <c:pt idx="4">
                  <c:v>50-54</c:v>
                </c:pt>
                <c:pt idx="5">
                  <c:v>55-59</c:v>
                </c:pt>
                <c:pt idx="6">
                  <c:v>60-64</c:v>
                </c:pt>
                <c:pt idx="7">
                  <c:v>65-69</c:v>
                </c:pt>
                <c:pt idx="8">
                  <c:v>70-74</c:v>
                </c:pt>
                <c:pt idx="9">
                  <c:v>75-79</c:v>
                </c:pt>
                <c:pt idx="10">
                  <c:v>80+</c:v>
                </c:pt>
              </c:strCache>
            </c:strRef>
          </c:cat>
          <c:val>
            <c:numRef>
              <c:f>Frances!$B$5:$L$5</c:f>
              <c:numCache>
                <c:formatCode>0%</c:formatCode>
                <c:ptCount val="11"/>
                <c:pt idx="0">
                  <c:v>0.20914617140858319</c:v>
                </c:pt>
                <c:pt idx="1">
                  <c:v>0.24254789291528217</c:v>
                </c:pt>
                <c:pt idx="2">
                  <c:v>0.32013647318906352</c:v>
                </c:pt>
                <c:pt idx="3">
                  <c:v>0.38666084290593822</c:v>
                </c:pt>
                <c:pt idx="4">
                  <c:v>0.67855290174361305</c:v>
                </c:pt>
                <c:pt idx="5">
                  <c:v>0.77452528175519819</c:v>
                </c:pt>
                <c:pt idx="6">
                  <c:v>0.90394381450173289</c:v>
                </c:pt>
                <c:pt idx="7">
                  <c:v>0.91255104156982769</c:v>
                </c:pt>
                <c:pt idx="8">
                  <c:v>0.95415363293114952</c:v>
                </c:pt>
                <c:pt idx="9">
                  <c:v>1.0028288965860526</c:v>
                </c:pt>
                <c:pt idx="10">
                  <c:v>0.91760064632473304</c:v>
                </c:pt>
              </c:numCache>
            </c:numRef>
          </c:val>
          <c:extLst>
            <c:ext xmlns:c16="http://schemas.microsoft.com/office/drawing/2014/chart" uri="{C3380CC4-5D6E-409C-BE32-E72D297353CC}">
              <c16:uniqueId val="{0000000A-CF59-47A5-BB6A-432944D86A83}"/>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11/06/2021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269064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38950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11 June,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11 June,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11 June,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11 June,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11 June,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11/06/2021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11/06/2021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11 June,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gov.wales/nhs-activity-and-performance-summary-march-and-april-202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38.jpeg"/><Relationship Id="rId4" Type="http://schemas.openxmlformats.org/officeDocument/2006/relationships/hyperlink" Target="https://beta.isdscotland.org/find-publications-and-data/healthcare-resources/waiting-times/cancelled-planned-opera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economicoutputandproductivity/output/bulletins/economicactivityandsocialchangeintheukrealtimeindicators/13may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11/06/2021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deaths with COVID-19 listed on the death certificate has levelled out across the UK.</a:t>
            </a:r>
          </a:p>
          <a:p>
            <a:endParaRPr lang="en-GB" i="1"/>
          </a:p>
          <a:p>
            <a:r>
              <a:rPr lang="en-GB" b="1" i="1"/>
              <a:t>Note</a:t>
            </a:r>
            <a:r>
              <a:rPr lang="en-GB" i="1"/>
              <a:t>: different scales – but overall trend is similar across nations.</a:t>
            </a:r>
          </a:p>
          <a:p>
            <a:r>
              <a:rPr lang="en-GB" i="1"/>
              <a:t> </a:t>
            </a:r>
          </a:p>
          <a:p>
            <a:r>
              <a:rPr lang="en-GB" i="1"/>
              <a:t>Cumulatively, as of 28 May, 152,289 people have died of COVID-19 in the UK.</a:t>
            </a:r>
            <a:endParaRPr lang="en-GB" i="1">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a:t>Daily</a:t>
            </a:r>
            <a:r>
              <a:rPr lang="en-GB" b="1"/>
              <a:t> </a:t>
            </a:r>
            <a:r>
              <a:rPr lang="en-GB" sz="1600" b="1"/>
              <a:t>deaths</a:t>
            </a:r>
            <a:r>
              <a:rPr lang="en-GB" b="1"/>
              <a:t> with COVID-19 on the death certificate, by date of death</a:t>
            </a:r>
          </a:p>
        </p:txBody>
      </p:sp>
      <p:pic>
        <p:nvPicPr>
          <p:cNvPr id="10" name="Picture 9">
            <a:extLst>
              <a:ext uri="{FF2B5EF4-FFF2-40B4-BE49-F238E27FC236}">
                <a16:creationId xmlns:a16="http://schemas.microsoft.com/office/drawing/2014/main" id="{1AC8E7DF-F6BC-4950-B059-9D11E0CF23CA}"/>
              </a:ext>
            </a:extLst>
          </p:cNvPr>
          <p:cNvPicPr>
            <a:picLocks noChangeAspect="1"/>
          </p:cNvPicPr>
          <p:nvPr/>
        </p:nvPicPr>
        <p:blipFill>
          <a:blip r:embed="rId4"/>
          <a:stretch>
            <a:fillRect/>
          </a:stretch>
        </p:blipFill>
        <p:spPr>
          <a:xfrm>
            <a:off x="4077769" y="2070910"/>
            <a:ext cx="3979550" cy="1807518"/>
          </a:xfrm>
          <a:prstGeom prst="rect">
            <a:avLst/>
          </a:prstGeom>
        </p:spPr>
      </p:pic>
      <p:sp>
        <p:nvSpPr>
          <p:cNvPr id="15" name="TextBox 14">
            <a:extLst>
              <a:ext uri="{FF2B5EF4-FFF2-40B4-BE49-F238E27FC236}">
                <a16:creationId xmlns:a16="http://schemas.microsoft.com/office/drawing/2014/main" id="{9786684B-B151-49F2-B451-95EA4CDFA690}"/>
              </a:ext>
            </a:extLst>
          </p:cNvPr>
          <p:cNvSpPr txBox="1"/>
          <p:nvPr/>
        </p:nvSpPr>
        <p:spPr>
          <a:xfrm>
            <a:off x="4221265" y="2070910"/>
            <a:ext cx="1488331" cy="338554"/>
          </a:xfrm>
          <a:prstGeom prst="rect">
            <a:avLst/>
          </a:prstGeom>
          <a:noFill/>
        </p:spPr>
        <p:txBody>
          <a:bodyPr wrap="square" rtlCol="0">
            <a:spAutoFit/>
          </a:bodyPr>
          <a:lstStyle/>
          <a:p>
            <a:r>
              <a:rPr lang="en-GB" sz="1600" b="1"/>
              <a:t>  England</a:t>
            </a:r>
          </a:p>
        </p:txBody>
      </p:sp>
      <p:pic>
        <p:nvPicPr>
          <p:cNvPr id="11" name="Picture 10">
            <a:extLst>
              <a:ext uri="{FF2B5EF4-FFF2-40B4-BE49-F238E27FC236}">
                <a16:creationId xmlns:a16="http://schemas.microsoft.com/office/drawing/2014/main" id="{B357F853-54B4-463E-9B4A-176DD3422612}"/>
              </a:ext>
            </a:extLst>
          </p:cNvPr>
          <p:cNvPicPr>
            <a:picLocks noChangeAspect="1"/>
          </p:cNvPicPr>
          <p:nvPr/>
        </p:nvPicPr>
        <p:blipFill>
          <a:blip r:embed="rId5"/>
          <a:stretch>
            <a:fillRect/>
          </a:stretch>
        </p:blipFill>
        <p:spPr>
          <a:xfrm>
            <a:off x="8342722" y="2070910"/>
            <a:ext cx="3723586" cy="1807518"/>
          </a:xfrm>
          <a:prstGeom prst="rect">
            <a:avLst/>
          </a:prstGeom>
        </p:spPr>
      </p:pic>
      <p:sp>
        <p:nvSpPr>
          <p:cNvPr id="17" name="TextBox 16">
            <a:extLst>
              <a:ext uri="{FF2B5EF4-FFF2-40B4-BE49-F238E27FC236}">
                <a16:creationId xmlns:a16="http://schemas.microsoft.com/office/drawing/2014/main" id="{FD9B6D02-4644-4D80-BDBB-E50C80A10600}"/>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12" name="Picture 11">
            <a:extLst>
              <a:ext uri="{FF2B5EF4-FFF2-40B4-BE49-F238E27FC236}">
                <a16:creationId xmlns:a16="http://schemas.microsoft.com/office/drawing/2014/main" id="{818011F8-114F-4742-856C-C7534074E60E}"/>
              </a:ext>
            </a:extLst>
          </p:cNvPr>
          <p:cNvPicPr>
            <a:picLocks noChangeAspect="1"/>
          </p:cNvPicPr>
          <p:nvPr/>
        </p:nvPicPr>
        <p:blipFill>
          <a:blip r:embed="rId6"/>
          <a:stretch>
            <a:fillRect/>
          </a:stretch>
        </p:blipFill>
        <p:spPr>
          <a:xfrm>
            <a:off x="4077769" y="4047366"/>
            <a:ext cx="3979550" cy="1871588"/>
          </a:xfrm>
          <a:prstGeom prst="rect">
            <a:avLst/>
          </a:prstGeom>
        </p:spPr>
      </p:pic>
      <p:sp>
        <p:nvSpPr>
          <p:cNvPr id="19" name="TextBox 18">
            <a:extLst>
              <a:ext uri="{FF2B5EF4-FFF2-40B4-BE49-F238E27FC236}">
                <a16:creationId xmlns:a16="http://schemas.microsoft.com/office/drawing/2014/main" id="{D992A7A3-FD9E-4EE5-8B17-3A2646E895D1}"/>
              </a:ext>
            </a:extLst>
          </p:cNvPr>
          <p:cNvSpPr txBox="1"/>
          <p:nvPr/>
        </p:nvSpPr>
        <p:spPr>
          <a:xfrm>
            <a:off x="4332485" y="4047366"/>
            <a:ext cx="1488331" cy="338554"/>
          </a:xfrm>
          <a:prstGeom prst="rect">
            <a:avLst/>
          </a:prstGeom>
          <a:noFill/>
        </p:spPr>
        <p:txBody>
          <a:bodyPr wrap="square" rtlCol="0">
            <a:spAutoFit/>
          </a:bodyPr>
          <a:lstStyle/>
          <a:p>
            <a:r>
              <a:rPr lang="en-GB" sz="1600" b="1"/>
              <a:t>Wales</a:t>
            </a:r>
          </a:p>
        </p:txBody>
      </p:sp>
      <p:pic>
        <p:nvPicPr>
          <p:cNvPr id="13" name="Picture 12">
            <a:extLst>
              <a:ext uri="{FF2B5EF4-FFF2-40B4-BE49-F238E27FC236}">
                <a16:creationId xmlns:a16="http://schemas.microsoft.com/office/drawing/2014/main" id="{B2341840-ED0E-4372-88DE-AF0E65D7844A}"/>
              </a:ext>
            </a:extLst>
          </p:cNvPr>
          <p:cNvPicPr>
            <a:picLocks noChangeAspect="1"/>
          </p:cNvPicPr>
          <p:nvPr/>
        </p:nvPicPr>
        <p:blipFill>
          <a:blip r:embed="rId7"/>
          <a:stretch>
            <a:fillRect/>
          </a:stretch>
        </p:blipFill>
        <p:spPr>
          <a:xfrm>
            <a:off x="8342722" y="4094993"/>
            <a:ext cx="3723586" cy="1871588"/>
          </a:xfrm>
          <a:prstGeom prst="rect">
            <a:avLst/>
          </a:prstGeom>
        </p:spPr>
      </p:pic>
      <p:sp>
        <p:nvSpPr>
          <p:cNvPr id="22" name="TextBox 21">
            <a:extLst>
              <a:ext uri="{FF2B5EF4-FFF2-40B4-BE49-F238E27FC236}">
                <a16:creationId xmlns:a16="http://schemas.microsoft.com/office/drawing/2014/main" id="{0E7BC68D-2184-4767-A965-A0279544C9BD}"/>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spTree>
    <p:extLst>
      <p:ext uri="{BB962C8B-B14F-4D97-AF65-F5344CB8AC3E}">
        <p14:creationId xmlns:p14="http://schemas.microsoft.com/office/powerpoint/2010/main" val="395197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2308324"/>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Deaths per 100,000 continue to fall across all age groups, particularly among over 65s, and remain low in other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9" name="Chart 8">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2232766302"/>
              </p:ext>
            </p:extLst>
          </p:nvPr>
        </p:nvGraphicFramePr>
        <p:xfrm>
          <a:off x="3880227" y="1821369"/>
          <a:ext cx="7969265" cy="402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635897" y="5152800"/>
            <a:ext cx="8197385"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Excess deaths have been falling since the beginning of April 2021. Latest figures for the week ending 28 May indicate that there have been 92,333 excess deaths since March 2020.</a:t>
            </a:r>
            <a:r>
              <a:rPr lang="en-GB"/>
              <a:t>​</a:t>
            </a:r>
          </a:p>
          <a:p>
            <a:r>
              <a:rPr lang="en-GB" i="1"/>
              <a:t>Excess deaths = registered deaths – expected deaths</a:t>
            </a:r>
          </a:p>
        </p:txBody>
      </p:sp>
      <p:pic>
        <p:nvPicPr>
          <p:cNvPr id="3" name="Picture 2">
            <a:extLst>
              <a:ext uri="{FF2B5EF4-FFF2-40B4-BE49-F238E27FC236}">
                <a16:creationId xmlns:a16="http://schemas.microsoft.com/office/drawing/2014/main" id="{40E77363-2753-4A97-8D3B-440D9892E0DE}"/>
              </a:ext>
            </a:extLst>
          </p:cNvPr>
          <p:cNvPicPr>
            <a:picLocks noChangeAspect="1"/>
          </p:cNvPicPr>
          <p:nvPr/>
        </p:nvPicPr>
        <p:blipFill>
          <a:blip r:embed="rId4"/>
          <a:stretch>
            <a:fillRect/>
          </a:stretch>
        </p:blipFill>
        <p:spPr>
          <a:xfrm>
            <a:off x="554477" y="1235413"/>
            <a:ext cx="11264629" cy="3677055"/>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6" y="1562142"/>
            <a:ext cx="10142219" cy="584775"/>
          </a:xfrm>
          <a:prstGeom prst="rect">
            <a:avLst/>
          </a:prstGeom>
          <a:noFill/>
        </p:spPr>
        <p:txBody>
          <a:bodyPr wrap="square" rtlCol="0">
            <a:spAutoFit/>
          </a:bodyPr>
          <a:lstStyle/>
          <a:p>
            <a:r>
              <a:rPr lang="en-GB" sz="1600" b="1"/>
              <a:t>Ratio of registered deaths to expected deaths for ethnic groups </a:t>
            </a:r>
          </a:p>
          <a:p>
            <a:r>
              <a:rPr lang="en-GB" sz="1600" b="1"/>
              <a:t>in England 30 April – 21 May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id="{14DB82D8-B851-4F11-88B3-890D6C0E1EBE}"/>
              </a:ext>
            </a:extLst>
          </p:cNvPr>
          <p:cNvPicPr>
            <a:picLocks noChangeAspect="1"/>
          </p:cNvPicPr>
          <p:nvPr/>
        </p:nvPicPr>
        <p:blipFill>
          <a:blip r:embed="rId4"/>
          <a:stretch>
            <a:fillRect/>
          </a:stretch>
        </p:blipFill>
        <p:spPr>
          <a:xfrm>
            <a:off x="571017" y="2859726"/>
            <a:ext cx="4818106" cy="2855410"/>
          </a:xfrm>
          <a:prstGeom prst="rect">
            <a:avLst/>
          </a:prstGeom>
        </p:spPr>
      </p:pic>
      <p:pic>
        <p:nvPicPr>
          <p:cNvPr id="4" name="Picture 3">
            <a:extLst>
              <a:ext uri="{FF2B5EF4-FFF2-40B4-BE49-F238E27FC236}">
                <a16:creationId xmlns:a16="http://schemas.microsoft.com/office/drawing/2014/main" id="{DFBFA922-B23C-4309-9746-0865B8D9380A}"/>
              </a:ext>
            </a:extLst>
          </p:cNvPr>
          <p:cNvPicPr>
            <a:picLocks noChangeAspect="1"/>
          </p:cNvPicPr>
          <p:nvPr/>
        </p:nvPicPr>
        <p:blipFill>
          <a:blip r:embed="rId5"/>
          <a:stretch>
            <a:fillRect/>
          </a:stretch>
        </p:blipFill>
        <p:spPr>
          <a:xfrm>
            <a:off x="6585539" y="2733472"/>
            <a:ext cx="5035443" cy="3054485"/>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dirty="0"/>
              <a:t>​</a:t>
            </a:r>
            <a:r>
              <a:rPr lang="en-GB" i="1" dirty="0"/>
              <a:t>Hospitalisations have levelled out since the recent peak in mid-January and are reaching similar levels to those seen in September 2020. </a:t>
            </a:r>
            <a:r>
              <a:rPr lang="en-US" dirty="0"/>
              <a:t>​</a:t>
            </a:r>
          </a:p>
          <a:p>
            <a:pPr fontAlgn="base"/>
            <a:r>
              <a:rPr lang="en-GB" dirty="0"/>
              <a:t>​</a:t>
            </a:r>
          </a:p>
          <a:p>
            <a:pPr fontAlgn="base"/>
            <a:r>
              <a:rPr lang="en-GB" i="1" dirty="0"/>
              <a:t>As of 8 June, there were 1,049 people in hospital with COVID-19, with 158 patients in mechanical ventilation beds. The 7-day rolling average is below what it was at the height of the first wave, and below the level seen at the beginning of the second and third waves. </a:t>
            </a:r>
            <a:endParaRPr lang="en-GB" dirty="0"/>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a:solidFill>
                <a:schemeClr val="accent1"/>
              </a:solidFill>
            </a:endParaRPr>
          </a:p>
        </p:txBody>
      </p:sp>
      <p:pic>
        <p:nvPicPr>
          <p:cNvPr id="5" name="Picture 4">
            <a:extLst>
              <a:ext uri="{FF2B5EF4-FFF2-40B4-BE49-F238E27FC236}">
                <a16:creationId xmlns:a16="http://schemas.microsoft.com/office/drawing/2014/main" id="{D683B0D0-5547-49D3-8C73-9C072E8B127E}"/>
              </a:ext>
            </a:extLst>
          </p:cNvPr>
          <p:cNvPicPr>
            <a:picLocks noChangeAspect="1"/>
          </p:cNvPicPr>
          <p:nvPr/>
        </p:nvPicPr>
        <p:blipFill>
          <a:blip r:embed="rId4"/>
          <a:stretch>
            <a:fillRect/>
          </a:stretch>
        </p:blipFill>
        <p:spPr>
          <a:xfrm>
            <a:off x="4835018" y="1235413"/>
            <a:ext cx="6628419" cy="2193587"/>
          </a:xfrm>
          <a:prstGeom prst="rect">
            <a:avLst/>
          </a:prstGeom>
        </p:spPr>
      </p:pic>
      <p:pic>
        <p:nvPicPr>
          <p:cNvPr id="6" name="Picture 5">
            <a:extLst>
              <a:ext uri="{FF2B5EF4-FFF2-40B4-BE49-F238E27FC236}">
                <a16:creationId xmlns:a16="http://schemas.microsoft.com/office/drawing/2014/main" id="{F8C1C7BF-AEEA-4C58-92B5-86E0CE98F957}"/>
              </a:ext>
            </a:extLst>
          </p:cNvPr>
          <p:cNvPicPr>
            <a:picLocks noChangeAspect="1"/>
          </p:cNvPicPr>
          <p:nvPr/>
        </p:nvPicPr>
        <p:blipFill>
          <a:blip r:embed="rId5"/>
          <a:stretch>
            <a:fillRect/>
          </a:stretch>
        </p:blipFill>
        <p:spPr>
          <a:xfrm>
            <a:off x="4835018" y="3925378"/>
            <a:ext cx="6628419" cy="2468142"/>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7" name="Picture 6">
            <a:extLst>
              <a:ext uri="{FF2B5EF4-FFF2-40B4-BE49-F238E27FC236}">
                <a16:creationId xmlns:a16="http://schemas.microsoft.com/office/drawing/2014/main" id="{E0962A29-FCCA-409A-B553-40F0D5493D91}"/>
              </a:ext>
            </a:extLst>
          </p:cNvPr>
          <p:cNvPicPr>
            <a:picLocks noChangeAspect="1"/>
          </p:cNvPicPr>
          <p:nvPr/>
        </p:nvPicPr>
        <p:blipFill>
          <a:blip r:embed="rId4"/>
          <a:stretch>
            <a:fillRect/>
          </a:stretch>
        </p:blipFill>
        <p:spPr>
          <a:xfrm>
            <a:off x="6471916" y="4276767"/>
            <a:ext cx="5584044" cy="2133460"/>
          </a:xfrm>
          <a:prstGeom prst="rect">
            <a:avLst/>
          </a:prstGeom>
        </p:spPr>
      </p:pic>
      <p:sp>
        <p:nvSpPr>
          <p:cNvPr id="14" name="TextBox 13">
            <a:extLst>
              <a:ext uri="{FF2B5EF4-FFF2-40B4-BE49-F238E27FC236}">
                <a16:creationId xmlns:a16="http://schemas.microsoft.com/office/drawing/2014/main" id="{AFE198DE-6367-4584-9928-298C9100B7B0}"/>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8" name="Picture 7">
            <a:extLst>
              <a:ext uri="{FF2B5EF4-FFF2-40B4-BE49-F238E27FC236}">
                <a16:creationId xmlns:a16="http://schemas.microsoft.com/office/drawing/2014/main" id="{B587830D-EDDE-49CC-9345-8E1900011C43}"/>
              </a:ext>
            </a:extLst>
          </p:cNvPr>
          <p:cNvPicPr>
            <a:picLocks noChangeAspect="1"/>
          </p:cNvPicPr>
          <p:nvPr/>
        </p:nvPicPr>
        <p:blipFill>
          <a:blip r:embed="rId5"/>
          <a:stretch>
            <a:fillRect/>
          </a:stretch>
        </p:blipFill>
        <p:spPr>
          <a:xfrm>
            <a:off x="597825" y="4276766"/>
            <a:ext cx="5598566" cy="2133460"/>
          </a:xfrm>
          <a:prstGeom prst="rect">
            <a:avLst/>
          </a:prstGeom>
        </p:spPr>
      </p:pic>
      <p:sp>
        <p:nvSpPr>
          <p:cNvPr id="16" name="TextBox 15">
            <a:extLst>
              <a:ext uri="{FF2B5EF4-FFF2-40B4-BE49-F238E27FC236}">
                <a16:creationId xmlns:a16="http://schemas.microsoft.com/office/drawing/2014/main" id="{0D9444C8-487F-4592-8FAB-327EFF8EE3AD}"/>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pic>
        <p:nvPicPr>
          <p:cNvPr id="9" name="Picture 8">
            <a:extLst>
              <a:ext uri="{FF2B5EF4-FFF2-40B4-BE49-F238E27FC236}">
                <a16:creationId xmlns:a16="http://schemas.microsoft.com/office/drawing/2014/main" id="{7B19A5D2-0F53-4CDE-A085-D145B4509989}"/>
              </a:ext>
            </a:extLst>
          </p:cNvPr>
          <p:cNvPicPr>
            <a:picLocks noChangeAspect="1"/>
          </p:cNvPicPr>
          <p:nvPr/>
        </p:nvPicPr>
        <p:blipFill>
          <a:blip r:embed="rId6"/>
          <a:stretch>
            <a:fillRect/>
          </a:stretch>
        </p:blipFill>
        <p:spPr>
          <a:xfrm>
            <a:off x="6471916" y="1743248"/>
            <a:ext cx="5584044" cy="2260724"/>
          </a:xfrm>
          <a:prstGeom prst="rect">
            <a:avLst/>
          </a:prstGeom>
        </p:spPr>
      </p:pic>
      <p:sp>
        <p:nvSpPr>
          <p:cNvPr id="18" name="TextBox 17">
            <a:extLst>
              <a:ext uri="{FF2B5EF4-FFF2-40B4-BE49-F238E27FC236}">
                <a16:creationId xmlns:a16="http://schemas.microsoft.com/office/drawing/2014/main" id="{B6B7EB0C-29DA-4475-98B0-70C8B61A7CAF}"/>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12" name="Picture 11">
            <a:extLst>
              <a:ext uri="{FF2B5EF4-FFF2-40B4-BE49-F238E27FC236}">
                <a16:creationId xmlns:a16="http://schemas.microsoft.com/office/drawing/2014/main" id="{FBE5C1A3-B2F3-4DBA-8AFB-0AC6EF219AB7}"/>
              </a:ext>
            </a:extLst>
          </p:cNvPr>
          <p:cNvPicPr>
            <a:picLocks noChangeAspect="1"/>
          </p:cNvPicPr>
          <p:nvPr/>
        </p:nvPicPr>
        <p:blipFill>
          <a:blip r:embed="rId7"/>
          <a:stretch>
            <a:fillRect/>
          </a:stretch>
        </p:blipFill>
        <p:spPr>
          <a:xfrm>
            <a:off x="597826" y="1743248"/>
            <a:ext cx="5598566" cy="2260724"/>
          </a:xfrm>
          <a:prstGeom prst="rect">
            <a:avLst/>
          </a:prstGeom>
        </p:spPr>
      </p:pic>
      <p:sp>
        <p:nvSpPr>
          <p:cNvPr id="21" name="TextBox 20">
            <a:extLst>
              <a:ext uri="{FF2B5EF4-FFF2-40B4-BE49-F238E27FC236}">
                <a16:creationId xmlns:a16="http://schemas.microsoft.com/office/drawing/2014/main" id="{7FD89CD6-B3E8-4085-9719-B92E77E6F827}"/>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2031325"/>
          </a:xfrm>
          <a:prstGeom prst="rect">
            <a:avLst/>
          </a:prstGeom>
          <a:noFill/>
          <a:ln>
            <a:solidFill>
              <a:schemeClr val="tx1"/>
            </a:solidFill>
          </a:ln>
        </p:spPr>
        <p:txBody>
          <a:bodyPr wrap="square" lIns="91440" tIns="45720" rIns="91440" bIns="45720" anchor="t">
            <a:spAutoFit/>
          </a:bodyPr>
          <a:lstStyle/>
          <a:p>
            <a:r>
              <a:rPr lang="en-GB" i="1" dirty="0"/>
              <a:t>Highlight:</a:t>
            </a:r>
          </a:p>
          <a:p>
            <a:endParaRPr lang="en-GB" i="1" dirty="0"/>
          </a:p>
          <a:p>
            <a:r>
              <a:rPr lang="en-GB" i="1" dirty="0"/>
              <a:t>Hospital admissions for all age groups remain low, though rates are increasing slightly among under 50s.</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4" name="Picture 3">
            <a:extLst>
              <a:ext uri="{FF2B5EF4-FFF2-40B4-BE49-F238E27FC236}">
                <a16:creationId xmlns:a16="http://schemas.microsoft.com/office/drawing/2014/main" id="{AC28F070-6180-4F3B-BD46-190D3F7A2F7D}"/>
              </a:ext>
            </a:extLst>
          </p:cNvPr>
          <p:cNvPicPr>
            <a:picLocks noChangeAspect="1"/>
          </p:cNvPicPr>
          <p:nvPr/>
        </p:nvPicPr>
        <p:blipFill>
          <a:blip r:embed="rId4"/>
          <a:stretch>
            <a:fillRect/>
          </a:stretch>
        </p:blipFill>
        <p:spPr>
          <a:xfrm>
            <a:off x="3799002" y="1697605"/>
            <a:ext cx="8182466" cy="4592140"/>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id="{62D9BA22-F994-418F-A657-C6302D9632CC}"/>
              </a:ext>
            </a:extLst>
          </p:cNvPr>
          <p:cNvPicPr>
            <a:picLocks noChangeAspect="1"/>
          </p:cNvPicPr>
          <p:nvPr/>
        </p:nvPicPr>
        <p:blipFill>
          <a:blip r:embed="rId4"/>
          <a:stretch>
            <a:fillRect/>
          </a:stretch>
        </p:blipFill>
        <p:spPr>
          <a:xfrm>
            <a:off x="3999381" y="1828800"/>
            <a:ext cx="7887818" cy="4499885"/>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6805121" cy="584775"/>
          </a:xfrm>
          <a:prstGeom prst="rect">
            <a:avLst/>
          </a:prstGeom>
          <a:noFill/>
        </p:spPr>
        <p:txBody>
          <a:bodyPr wrap="square" rtlCol="0">
            <a:spAutoFit/>
          </a:bodyPr>
          <a:lstStyle/>
          <a:p>
            <a:r>
              <a:rPr lang="en-GB" sz="1600" b="1"/>
              <a:t>Index of Multiple Deprivation – distribution of patients critically ill with COVID-19 admitted since 1 September compared with general population</a:t>
            </a:r>
          </a:p>
        </p:txBody>
      </p:sp>
      <p:pic>
        <p:nvPicPr>
          <p:cNvPr id="4" name="Picture 3">
            <a:extLst>
              <a:ext uri="{FF2B5EF4-FFF2-40B4-BE49-F238E27FC236}">
                <a16:creationId xmlns:a16="http://schemas.microsoft.com/office/drawing/2014/main" id="{2594B109-D286-4902-8399-E57F3590B140}"/>
              </a:ext>
            </a:extLst>
          </p:cNvPr>
          <p:cNvPicPr>
            <a:picLocks noChangeAspect="1"/>
          </p:cNvPicPr>
          <p:nvPr/>
        </p:nvPicPr>
        <p:blipFill>
          <a:blip r:embed="rId4"/>
          <a:stretch>
            <a:fillRect/>
          </a:stretch>
        </p:blipFill>
        <p:spPr>
          <a:xfrm>
            <a:off x="3988072" y="1962535"/>
            <a:ext cx="7967221" cy="4356128"/>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latest activity data for February and March shows a continued disruptive impact of COVID-19 on NHS elective care. </a:t>
            </a:r>
          </a:p>
          <a:p>
            <a:endParaRPr lang="en-GB" i="1"/>
          </a:p>
          <a:p>
            <a:r>
              <a:rPr lang="en-GB"/>
              <a:t>The BMA estimates that between April 2020 and March 2021 there were:</a:t>
            </a:r>
            <a:endParaRPr lang="en-GB">
              <a:cs typeface="Calibri"/>
            </a:endParaRPr>
          </a:p>
          <a:p>
            <a:pPr marL="285750" indent="-285750">
              <a:buFontTx/>
              <a:buChar char="-"/>
            </a:pPr>
            <a:r>
              <a:rPr lang="en-GB"/>
              <a:t>3.37 million fewer elective procedures</a:t>
            </a:r>
          </a:p>
          <a:p>
            <a:pPr marL="285750" indent="-285750">
              <a:buFontTx/>
              <a:buChar char="-"/>
            </a:pPr>
            <a:r>
              <a:rPr lang="en-GB"/>
              <a:t>21.4 million fewer outpatient attendances.</a:t>
            </a:r>
          </a:p>
          <a:p>
            <a:pPr marL="285750" indent="-285750">
              <a:buFontTx/>
              <a:buChar char="-"/>
            </a:pPr>
            <a:endParaRPr lang="en-GB"/>
          </a:p>
          <a:p>
            <a:r>
              <a:rPr lang="en-GB"/>
              <a:t>Next backlog stats update: 24 June</a:t>
            </a:r>
          </a:p>
          <a:p>
            <a:r>
              <a:rPr lang="en-GB"/>
              <a:t>Next pressures update: 8 July</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153711" y="992221"/>
            <a:ext cx="7754305"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4" name="Picture 3">
            <a:extLst>
              <a:ext uri="{FF2B5EF4-FFF2-40B4-BE49-F238E27FC236}">
                <a16:creationId xmlns:a16="http://schemas.microsoft.com/office/drawing/2014/main" id="{B0AD54C9-AFAB-46C0-8389-32247B0DC40B}"/>
              </a:ext>
            </a:extLst>
          </p:cNvPr>
          <p:cNvPicPr>
            <a:picLocks noChangeAspect="1"/>
          </p:cNvPicPr>
          <p:nvPr/>
        </p:nvPicPr>
        <p:blipFill>
          <a:blip r:embed="rId4"/>
          <a:stretch>
            <a:fillRect/>
          </a:stretch>
        </p:blipFill>
        <p:spPr>
          <a:xfrm>
            <a:off x="4374786" y="1780162"/>
            <a:ext cx="7471037" cy="4398911"/>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a:t>Cases – UK wide</a:t>
            </a:r>
            <a:endParaRPr lang="en-GB">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i="1"/>
              <a:t>Latest figures indicate there were 7,393 confirmed cases across the UK reported on 10 June. This compares to 5,274 new cases reported in the last update (3 June). </a:t>
            </a:r>
            <a:r>
              <a:rPr lang="en-US"/>
              <a:t>​</a:t>
            </a:r>
          </a:p>
          <a:p>
            <a:pPr fontAlgn="base"/>
            <a:r>
              <a:rPr lang="en-GB"/>
              <a:t>​</a:t>
            </a:r>
          </a:p>
          <a:p>
            <a:pPr fontAlgn="base"/>
            <a:r>
              <a:rPr lang="en-GB" i="1"/>
              <a:t>The graph indicates that the number of new cases are rising, with a seven-day average of 6,287. Cases are higher than in summer 2020, but substantially lower than the start of the year.</a:t>
            </a:r>
            <a:endParaRPr lang="en-GB"/>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4" name="Picture 3">
            <a:extLst>
              <a:ext uri="{FF2B5EF4-FFF2-40B4-BE49-F238E27FC236}">
                <a16:creationId xmlns:a16="http://schemas.microsoft.com/office/drawing/2014/main" id="{F86E1B75-862A-4E62-AEBD-A462F81AA8CF}"/>
              </a:ext>
            </a:extLst>
          </p:cNvPr>
          <p:cNvPicPr>
            <a:picLocks noChangeAspect="1"/>
          </p:cNvPicPr>
          <p:nvPr/>
        </p:nvPicPr>
        <p:blipFill>
          <a:blip r:embed="rId4"/>
          <a:stretch>
            <a:fillRect/>
          </a:stretch>
        </p:blipFill>
        <p:spPr>
          <a:xfrm>
            <a:off x="4445540" y="1060315"/>
            <a:ext cx="7548664" cy="5087566"/>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marL="285750" indent="-285750">
              <a:buFont typeface="Calibri" panose="020F0502020204030204" pitchFamily="34" charset="0"/>
              <a:buChar char="—"/>
            </a:pPr>
            <a:endParaRPr lang="en-GB" i="1" dirty="0"/>
          </a:p>
          <a:p>
            <a:pPr marL="285750" indent="-285750">
              <a:buFont typeface="Calibri" panose="020F0502020204030204" pitchFamily="34" charset="0"/>
              <a:buChar char="⁻"/>
            </a:pPr>
            <a:r>
              <a:rPr lang="en-GB" i="1" dirty="0">
                <a:ea typeface="+mn-lt"/>
                <a:cs typeface="+mn-lt"/>
              </a:rPr>
              <a:t>COVID-19 has caused considerable disruption to non-COVID-19 care in Wales. </a:t>
            </a:r>
          </a:p>
          <a:p>
            <a:pPr marL="285750" indent="-285750">
              <a:buFont typeface="Calibri" panose="020F0502020204030204" pitchFamily="34" charset="0"/>
              <a:buChar char="⁻"/>
            </a:pPr>
            <a:r>
              <a:rPr lang="en-GB" i="1" dirty="0">
                <a:ea typeface="+mn-lt"/>
                <a:cs typeface="+mn-lt"/>
              </a:rPr>
              <a:t>The number of referrals for first out-patients appointments fell sharply in the initial months of the pandemic before recovering to around 75% of expected levels over the summer of 2020. They fell again during January 2021 but are now recovering.</a:t>
            </a:r>
            <a:endParaRPr lang="en-GB" i="1" dirty="0">
              <a:cs typeface="Calibri"/>
            </a:endParaRPr>
          </a:p>
          <a:p>
            <a:pPr marL="285750" indent="-285750">
              <a:buFont typeface="Calibri" panose="020F0502020204030204" pitchFamily="34" charset="0"/>
              <a:buChar char="⁻"/>
            </a:pPr>
            <a:r>
              <a:rPr lang="en-GB" i="1" dirty="0">
                <a:ea typeface="+mn-lt"/>
                <a:cs typeface="+mn-lt"/>
              </a:rPr>
              <a:t>The number of patient pathways open also fell sharply during the initial months of the pandemic before starting to recover. </a:t>
            </a:r>
            <a:endParaRPr lang="en-GB" i="1" dirty="0">
              <a:cs typeface="Calibri" panose="020F0502020204030204"/>
            </a:endParaRPr>
          </a:p>
          <a:p>
            <a:endParaRPr lang="en-GB" dirty="0"/>
          </a:p>
          <a:p>
            <a:r>
              <a:rPr lang="en-GB" dirty="0"/>
              <a:t>Next update: 17 June 2021</a:t>
            </a:r>
          </a:p>
        </p:txBody>
      </p:sp>
      <p:pic>
        <p:nvPicPr>
          <p:cNvPr id="3" name="Picture 2">
            <a:extLst>
              <a:ext uri="{FF2B5EF4-FFF2-40B4-BE49-F238E27FC236}">
                <a16:creationId xmlns:a16="http://schemas.microsoft.com/office/drawing/2014/main" id="{A0E111E4-AA91-46BF-81E7-A6AE79F91998}"/>
              </a:ext>
            </a:extLst>
          </p:cNvPr>
          <p:cNvPicPr>
            <a:picLocks noChangeAspect="1"/>
          </p:cNvPicPr>
          <p:nvPr/>
        </p:nvPicPr>
        <p:blipFill>
          <a:blip r:embed="rId4"/>
          <a:stretch>
            <a:fillRect/>
          </a:stretch>
        </p:blipFill>
        <p:spPr>
          <a:xfrm>
            <a:off x="6190336" y="1221500"/>
            <a:ext cx="5403161" cy="2568201"/>
          </a:xfrm>
          <a:prstGeom prst="rect">
            <a:avLst/>
          </a:prstGeom>
        </p:spPr>
      </p:pic>
      <p:pic>
        <p:nvPicPr>
          <p:cNvPr id="10" name="Picture 9">
            <a:extLst>
              <a:ext uri="{FF2B5EF4-FFF2-40B4-BE49-F238E27FC236}">
                <a16:creationId xmlns:a16="http://schemas.microsoft.com/office/drawing/2014/main" id="{123509A5-CF20-4E3D-AA23-E34CA553EB69}"/>
              </a:ext>
            </a:extLst>
          </p:cNvPr>
          <p:cNvPicPr>
            <a:picLocks noChangeAspect="1"/>
          </p:cNvPicPr>
          <p:nvPr/>
        </p:nvPicPr>
        <p:blipFill>
          <a:blip r:embed="rId5"/>
          <a:stretch>
            <a:fillRect/>
          </a:stretch>
        </p:blipFill>
        <p:spPr>
          <a:xfrm>
            <a:off x="6190336" y="4147590"/>
            <a:ext cx="5473422" cy="2388407"/>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a:t>NHS pressures – </a:t>
            </a:r>
            <a:br>
              <a:rPr lang="en-GB"/>
            </a:br>
            <a:r>
              <a:rPr lang="en-GB"/>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307777"/>
          </a:xfrm>
          <a:prstGeom prst="rect">
            <a:avLst/>
          </a:prstGeom>
          <a:noFill/>
        </p:spPr>
        <p:txBody>
          <a:bodyPr wrap="square" rtlCol="0">
            <a:spAutoFit/>
          </a:bodyPr>
          <a:lstStyle/>
          <a:p>
            <a:r>
              <a:rPr lang="en-GB" sz="1400" b="1"/>
              <a:t>Total Number of scheduled elective operations in theatre system </a:t>
            </a:r>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a:hlinkClick r:id="rId3"/>
              </a:rPr>
              <a:t>Source: Public Health Scotland, NHS waiting times - diagnostics</a:t>
            </a:r>
            <a:endParaRPr lang="en-GB" sz="120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a:hlinkClick r:id="rId4"/>
              </a:rPr>
              <a:t>Source: Public Health Scotland, Cancelled planned operations </a:t>
            </a:r>
            <a:endParaRPr lang="en-GB" sz="120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a:t>Highlight:</a:t>
            </a:r>
          </a:p>
          <a:p>
            <a:endParaRPr lang="en-GB" sz="1600" i="1"/>
          </a:p>
          <a:p>
            <a:pPr marL="285750" indent="-285750">
              <a:buFontTx/>
              <a:buChar char="-"/>
            </a:pPr>
            <a:r>
              <a:rPr lang="en-GB" sz="1600" i="1"/>
              <a:t>Scheduled elective operations in the NHS in Scotland reduced sharply at the beginning of the pandemic before recovering slightly over the summer, and beginning to fall again towards the end of 2020. The latest data for April 2021 shows that elective care has not yet recovered to pre-pandemic levels.</a:t>
            </a:r>
          </a:p>
          <a:p>
            <a:pPr marL="285750" indent="-285750">
              <a:buFontTx/>
              <a:buChar char="-"/>
            </a:pPr>
            <a:r>
              <a:rPr lang="en-GB" sz="1600" i="1"/>
              <a:t>Since April 2020, there have been 143k fewer elective operations than would normally be expected (based on 2019 trends). </a:t>
            </a:r>
          </a:p>
          <a:p>
            <a:pPr marL="285750" indent="-285750">
              <a:buFontTx/>
              <a:buChar char="-"/>
            </a:pPr>
            <a:r>
              <a:rPr lang="en-GB" sz="1600" i="1"/>
              <a:t>Next update: July 2021</a:t>
            </a:r>
          </a:p>
          <a:p>
            <a:pPr marL="285750" indent="-285750">
              <a:buFontTx/>
              <a:buChar char="-"/>
            </a:pPr>
            <a:r>
              <a:rPr lang="en-GB" sz="1600" i="1"/>
              <a:t>The number of patients waiting 6 weeks or less fell sharply at the beginning of the pandemic, with partial recovery over the rest of 2020.  When comparing to pre-pandemic levels, the waiting list size is 19.6% higher than 28 February 2020.</a:t>
            </a:r>
            <a:r>
              <a:rPr lang="en-US" sz="1600" i="1"/>
              <a:t>​</a:t>
            </a:r>
            <a:endParaRPr lang="en-GB" sz="1600">
              <a:cs typeface="Calibri"/>
            </a:endParaRPr>
          </a:p>
          <a:p>
            <a:pPr marL="285750" indent="-285750">
              <a:buFontTx/>
              <a:buChar char="-"/>
            </a:pPr>
            <a:r>
              <a:rPr lang="en-GB" sz="1600" i="1"/>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89785853"/>
              </p:ext>
            </p:extLst>
          </p:nvPr>
        </p:nvGraphicFramePr>
        <p:xfrm>
          <a:off x="6096000" y="343290"/>
          <a:ext cx="4794250" cy="26543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marL="285750" indent="-285750">
              <a:buFontTx/>
              <a:buChar char="-"/>
            </a:pPr>
            <a:r>
              <a:rPr lang="en-GB" i="1" dirty="0"/>
              <a:t>COVID-19 has affected waiting times for diagnostic services in Northern Ireland. </a:t>
            </a:r>
          </a:p>
          <a:p>
            <a:pPr marL="285750" indent="-285750">
              <a:buFontTx/>
              <a:buChar char="-"/>
            </a:pPr>
            <a:r>
              <a:rPr lang="en-GB" i="1" dirty="0"/>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dirty="0"/>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a:hlinkClick r:id="rId3"/>
              </a:rPr>
              <a:t>Source: Northern Ireland waiting time statistics: diagnostic waiting times</a:t>
            </a:r>
            <a:endParaRPr lang="en-GB" sz="140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pPr fontAlgn="base"/>
            <a:r>
              <a:rPr lang="en-GB" i="1"/>
              <a:t>As of 9 June, 40,886,878 people in the UK have received their first vaccine. </a:t>
            </a:r>
            <a:r>
              <a:rPr lang="en-US"/>
              <a:t>​</a:t>
            </a:r>
          </a:p>
          <a:p>
            <a:pPr fontAlgn="base"/>
            <a:r>
              <a:rPr lang="en-GB"/>
              <a:t>​</a:t>
            </a:r>
          </a:p>
          <a:p>
            <a:pPr fontAlgn="base"/>
            <a:r>
              <a:rPr lang="en-GB" i="1"/>
              <a:t>Over 77% of adults have now received their first dose.</a:t>
            </a:r>
            <a:endParaRPr lang="en-US"/>
          </a:p>
          <a:p>
            <a:pPr fontAlgn="base"/>
            <a:r>
              <a:rPr lang="en-GB"/>
              <a:t>​</a:t>
            </a:r>
          </a:p>
          <a:p>
            <a:pPr fontAlgn="base"/>
            <a:r>
              <a:rPr lang="en-GB" i="1"/>
              <a:t>The Welsh vaccination programme continues to surge ahead, vaccinating over 87% of the eligible population. </a:t>
            </a:r>
            <a:endParaRPr lang="en-US"/>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a:hlinkClick r:id="rId3"/>
              </a:rPr>
              <a:t>Source: Gov.uk, Vaccinations in United Kingdom </a:t>
            </a:r>
            <a:endParaRPr lang="en-GB" sz="140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a:t>First Dose Coverage across UK: 10 Jan –  9 June </a:t>
            </a:r>
          </a:p>
        </p:txBody>
      </p:sp>
      <p:pic>
        <p:nvPicPr>
          <p:cNvPr id="7" name="Picture 6">
            <a:extLst>
              <a:ext uri="{FF2B5EF4-FFF2-40B4-BE49-F238E27FC236}">
                <a16:creationId xmlns:a16="http://schemas.microsoft.com/office/drawing/2014/main" id="{D7F923B0-D8A5-44E0-A4E3-1CDB205FDEDD}"/>
              </a:ext>
            </a:extLst>
          </p:cNvPr>
          <p:cNvPicPr>
            <a:picLocks noChangeAspect="1"/>
          </p:cNvPicPr>
          <p:nvPr/>
        </p:nvPicPr>
        <p:blipFill>
          <a:blip r:embed="rId4"/>
          <a:stretch>
            <a:fillRect/>
          </a:stretch>
        </p:blipFill>
        <p:spPr>
          <a:xfrm>
            <a:off x="3970895" y="1812165"/>
            <a:ext cx="7934350" cy="3972999"/>
          </a:xfrm>
          <a:prstGeom prst="rect">
            <a:avLst/>
          </a:prstGeom>
        </p:spPr>
      </p:pic>
      <p:sp>
        <p:nvSpPr>
          <p:cNvPr id="15" name="TextBox 14">
            <a:extLst>
              <a:ext uri="{FF2B5EF4-FFF2-40B4-BE49-F238E27FC236}">
                <a16:creationId xmlns:a16="http://schemas.microsoft.com/office/drawing/2014/main" id="{2AB3FAE0-5CFB-4D9D-AA36-82696A8DFFBF}"/>
              </a:ext>
            </a:extLst>
          </p:cNvPr>
          <p:cNvSpPr txBox="1"/>
          <p:nvPr/>
        </p:nvSpPr>
        <p:spPr>
          <a:xfrm>
            <a:off x="7354486" y="5265938"/>
            <a:ext cx="732893" cy="307777"/>
          </a:xfrm>
          <a:prstGeom prst="rect">
            <a:avLst/>
          </a:prstGeom>
          <a:noFill/>
        </p:spPr>
        <p:txBody>
          <a:bodyPr wrap="none" rtlCol="0">
            <a:spAutoFit/>
          </a:bodyPr>
          <a:lstStyle/>
          <a:p>
            <a:r>
              <a:rPr lang="en-GB" sz="1400" b="1">
                <a:solidFill>
                  <a:schemeClr val="bg1">
                    <a:lumMod val="50000"/>
                  </a:schemeClr>
                </a:solidFill>
              </a:rPr>
              <a:t>- 77.7%</a:t>
            </a:r>
          </a:p>
        </p:txBody>
      </p:sp>
      <p:sp>
        <p:nvSpPr>
          <p:cNvPr id="16" name="TextBox 15">
            <a:extLst>
              <a:ext uri="{FF2B5EF4-FFF2-40B4-BE49-F238E27FC236}">
                <a16:creationId xmlns:a16="http://schemas.microsoft.com/office/drawing/2014/main" id="{5CCDC05A-7B0B-4847-BE0C-25B1253CF08E}"/>
              </a:ext>
            </a:extLst>
          </p:cNvPr>
          <p:cNvSpPr txBox="1"/>
          <p:nvPr/>
        </p:nvSpPr>
        <p:spPr>
          <a:xfrm>
            <a:off x="7416020" y="5477388"/>
            <a:ext cx="732893" cy="307777"/>
          </a:xfrm>
          <a:prstGeom prst="rect">
            <a:avLst/>
          </a:prstGeom>
          <a:noFill/>
        </p:spPr>
        <p:txBody>
          <a:bodyPr wrap="none" rtlCol="0">
            <a:spAutoFit/>
          </a:bodyPr>
          <a:lstStyle/>
          <a:p>
            <a:r>
              <a:rPr lang="en-GB" sz="1400" b="1">
                <a:solidFill>
                  <a:schemeClr val="bg1">
                    <a:lumMod val="50000"/>
                  </a:schemeClr>
                </a:solidFill>
              </a:rPr>
              <a:t>- 77.6%</a:t>
            </a:r>
          </a:p>
        </p:txBody>
      </p:sp>
      <p:sp>
        <p:nvSpPr>
          <p:cNvPr id="17" name="TextBox 16">
            <a:extLst>
              <a:ext uri="{FF2B5EF4-FFF2-40B4-BE49-F238E27FC236}">
                <a16:creationId xmlns:a16="http://schemas.microsoft.com/office/drawing/2014/main" id="{72B526BB-766E-49B5-A718-03540A7C3ED6}"/>
              </a:ext>
            </a:extLst>
          </p:cNvPr>
          <p:cNvSpPr txBox="1"/>
          <p:nvPr/>
        </p:nvSpPr>
        <p:spPr>
          <a:xfrm>
            <a:off x="11172351" y="5265938"/>
            <a:ext cx="732893" cy="307777"/>
          </a:xfrm>
          <a:prstGeom prst="rect">
            <a:avLst/>
          </a:prstGeom>
          <a:noFill/>
        </p:spPr>
        <p:txBody>
          <a:bodyPr wrap="none" rtlCol="0">
            <a:spAutoFit/>
          </a:bodyPr>
          <a:lstStyle/>
          <a:p>
            <a:r>
              <a:rPr lang="en-GB" sz="1400" b="1">
                <a:solidFill>
                  <a:schemeClr val="bg1">
                    <a:lumMod val="50000"/>
                  </a:schemeClr>
                </a:solidFill>
              </a:rPr>
              <a:t>- 75.8%</a:t>
            </a:r>
          </a:p>
        </p:txBody>
      </p:sp>
      <p:sp>
        <p:nvSpPr>
          <p:cNvPr id="20" name="TextBox 19">
            <a:extLst>
              <a:ext uri="{FF2B5EF4-FFF2-40B4-BE49-F238E27FC236}">
                <a16:creationId xmlns:a16="http://schemas.microsoft.com/office/drawing/2014/main" id="{6B3010F3-A515-43F5-9CFF-99F77A53B251}"/>
              </a:ext>
            </a:extLst>
          </p:cNvPr>
          <p:cNvSpPr txBox="1"/>
          <p:nvPr/>
        </p:nvSpPr>
        <p:spPr>
          <a:xfrm>
            <a:off x="10271189" y="5477388"/>
            <a:ext cx="593432" cy="307777"/>
          </a:xfrm>
          <a:prstGeom prst="rect">
            <a:avLst/>
          </a:prstGeom>
          <a:noFill/>
        </p:spPr>
        <p:txBody>
          <a:bodyPr wrap="none" rtlCol="0">
            <a:spAutoFit/>
          </a:bodyPr>
          <a:lstStyle/>
          <a:p>
            <a:r>
              <a:rPr lang="en-GB" sz="1400" b="1">
                <a:solidFill>
                  <a:schemeClr val="bg1">
                    <a:lumMod val="50000"/>
                  </a:schemeClr>
                </a:solidFill>
              </a:rPr>
              <a:t>- 87%</a:t>
            </a:r>
          </a:p>
        </p:txBody>
      </p:sp>
    </p:spTree>
    <p:extLst>
      <p:ext uri="{BB962C8B-B14F-4D97-AF65-F5344CB8AC3E}">
        <p14:creationId xmlns:p14="http://schemas.microsoft.com/office/powerpoint/2010/main" val="41439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In recent weeks, there has been a higher level of administration of second doses compared to first doses. </a:t>
            </a:r>
            <a:r>
              <a:rPr lang="en-GB" i="1">
                <a:cs typeface="Calibri" panose="020F0502020204030204"/>
              </a:rPr>
              <a:t>The total number of vaccines administered are lower than levels seen in March, but progress is being made. </a:t>
            </a: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dirty="0">
                <a:hlinkClick r:id="rId3"/>
              </a:rPr>
              <a:t>Source: Gov.uk, Vaccinations in United Kingdom (BMA graph) </a:t>
            </a:r>
            <a:endParaRPr lang="en-GB" sz="1400" dirty="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dirty="0"/>
              <a:t>Number of vaccinations given across the UK: 11 Jan – 9 Jun</a:t>
            </a:r>
          </a:p>
        </p:txBody>
      </p:sp>
      <p:pic>
        <p:nvPicPr>
          <p:cNvPr id="4" name="Picture 3">
            <a:extLst>
              <a:ext uri="{FF2B5EF4-FFF2-40B4-BE49-F238E27FC236}">
                <a16:creationId xmlns:a16="http://schemas.microsoft.com/office/drawing/2014/main" id="{949A66DE-88EF-48E1-BC1D-18856BE5C5FF}"/>
              </a:ext>
            </a:extLst>
          </p:cNvPr>
          <p:cNvPicPr>
            <a:picLocks noChangeAspect="1"/>
          </p:cNvPicPr>
          <p:nvPr/>
        </p:nvPicPr>
        <p:blipFill>
          <a:blip r:embed="rId4"/>
          <a:stretch>
            <a:fillRect/>
          </a:stretch>
        </p:blipFill>
        <p:spPr>
          <a:xfrm>
            <a:off x="585566" y="2963880"/>
            <a:ext cx="9207973" cy="3340272"/>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614336" y="1390731"/>
            <a:ext cx="345163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NHSE data covers vaccinations up to 10 June.</a:t>
            </a:r>
          </a:p>
          <a:p>
            <a:endParaRPr lang="en-GB" i="1" dirty="0"/>
          </a:p>
          <a:p>
            <a:r>
              <a:rPr lang="en-GB" i="1" dirty="0">
                <a:cs typeface="Calibri"/>
              </a:rPr>
              <a:t>First dose coverage is high across age groups. Over 90% of over 50s have received a first dose, and rates are increasing among younger groups.</a:t>
            </a:r>
          </a:p>
          <a:p>
            <a:endParaRPr lang="en-GB" i="1" dirty="0">
              <a:cs typeface="Calibri"/>
            </a:endParaRPr>
          </a:p>
          <a:p>
            <a:r>
              <a:rPr lang="en-GB" i="1" dirty="0">
                <a:cs typeface="Calibri"/>
              </a:rPr>
              <a:t>Rate of delivery for second doses continues to make progress, with over 90% of over 60s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dirty="0">
                <a:hlinkClick r:id="rId3"/>
              </a:rPr>
              <a:t>Source: NHS England, COVID-19 Vaccination</a:t>
            </a:r>
            <a:endParaRPr lang="en-GB" sz="1400" dirty="0"/>
          </a:p>
        </p:txBody>
      </p:sp>
      <p:sp>
        <p:nvSpPr>
          <p:cNvPr id="3" name="TextBox 2">
            <a:extLst>
              <a:ext uri="{FF2B5EF4-FFF2-40B4-BE49-F238E27FC236}">
                <a16:creationId xmlns:a16="http://schemas.microsoft.com/office/drawing/2014/main" id="{3B309E2E-762B-4631-B307-82EB4F4D68D5}"/>
              </a:ext>
            </a:extLst>
          </p:cNvPr>
          <p:cNvSpPr txBox="1"/>
          <p:nvPr/>
        </p:nvSpPr>
        <p:spPr>
          <a:xfrm>
            <a:off x="4627949" y="1281240"/>
            <a:ext cx="4416594" cy="615553"/>
          </a:xfrm>
          <a:prstGeom prst="rect">
            <a:avLst/>
          </a:prstGeom>
          <a:noFill/>
        </p:spPr>
        <p:txBody>
          <a:bodyPr wrap="none" rtlCol="0">
            <a:spAutoFit/>
          </a:bodyPr>
          <a:lstStyle/>
          <a:p>
            <a:r>
              <a:rPr lang="en-GB" sz="1600" b="1"/>
              <a:t>Proportion of population vaccinated by age group</a:t>
            </a:r>
          </a:p>
          <a:p>
            <a:endParaRPr lang="en-GB"/>
          </a:p>
        </p:txBody>
      </p:sp>
      <p:graphicFrame>
        <p:nvGraphicFramePr>
          <p:cNvPr id="10" name="Chart 9">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1144310431"/>
              </p:ext>
            </p:extLst>
          </p:nvPr>
        </p:nvGraphicFramePr>
        <p:xfrm>
          <a:off x="4627949" y="1783062"/>
          <a:ext cx="6571094" cy="4131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PHE data covers vaccination uptake up to 6 June.</a:t>
            </a:r>
          </a:p>
          <a:p>
            <a:endParaRPr lang="en-GB" i="1" dirty="0"/>
          </a:p>
          <a:p>
            <a:r>
              <a:rPr lang="en-GB" i="1" dirty="0">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a:hlinkClick r:id="rId3"/>
              </a:rPr>
              <a:t>Source: Gov.uk, PHE Surveillance Report</a:t>
            </a:r>
            <a:endParaRPr lang="en-GB" sz="140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4" name="Picture 3">
            <a:extLst>
              <a:ext uri="{FF2B5EF4-FFF2-40B4-BE49-F238E27FC236}">
                <a16:creationId xmlns:a16="http://schemas.microsoft.com/office/drawing/2014/main" id="{503726E9-C6AC-4A85-BDB3-CDCBE236A787}"/>
              </a:ext>
            </a:extLst>
          </p:cNvPr>
          <p:cNvPicPr>
            <a:picLocks noChangeAspect="1"/>
          </p:cNvPicPr>
          <p:nvPr/>
        </p:nvPicPr>
        <p:blipFill>
          <a:blip r:embed="rId4"/>
          <a:stretch>
            <a:fillRect/>
          </a:stretch>
        </p:blipFill>
        <p:spPr>
          <a:xfrm>
            <a:off x="4640865" y="2178771"/>
            <a:ext cx="7353338" cy="4192845"/>
          </a:xfrm>
          <a:prstGeom prst="rect">
            <a:avLst/>
          </a:prstGeom>
        </p:spPr>
      </p:pic>
    </p:spTree>
    <p:extLst>
      <p:ext uri="{BB962C8B-B14F-4D97-AF65-F5344CB8AC3E}">
        <p14:creationId xmlns:p14="http://schemas.microsoft.com/office/powerpoint/2010/main" val="242356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dirty="0"/>
              <a:t>Highlight:</a:t>
            </a:r>
          </a:p>
          <a:p>
            <a:pPr algn="just"/>
            <a:r>
              <a:rPr lang="en-GB" sz="1400" i="1" dirty="0"/>
              <a:t>Latest figures indicate an increase in the number of cases across the UK, most notably in England and Scotland. Cases have risen across all the English regions. There continues to be considerable variation in cases per 100k between different areas, with higher figures recorded in the North of England and London.</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2619554807"/>
              </p:ext>
            </p:extLst>
          </p:nvPr>
        </p:nvGraphicFramePr>
        <p:xfrm>
          <a:off x="632352" y="2884103"/>
          <a:ext cx="3525818" cy="3157746"/>
        </p:xfrm>
        <a:graphic>
          <a:graphicData uri="http://schemas.openxmlformats.org/drawingml/2006/table">
            <a:tbl>
              <a:tblPr/>
              <a:tblGrid>
                <a:gridCol w="2025816">
                  <a:extLst>
                    <a:ext uri="{9D8B030D-6E8A-4147-A177-3AD203B41FA5}">
                      <a16:colId xmlns:a16="http://schemas.microsoft.com/office/drawing/2014/main" val="1989240735"/>
                    </a:ext>
                  </a:extLst>
                </a:gridCol>
                <a:gridCol w="674379">
                  <a:extLst>
                    <a:ext uri="{9D8B030D-6E8A-4147-A177-3AD203B41FA5}">
                      <a16:colId xmlns:a16="http://schemas.microsoft.com/office/drawing/2014/main" val="934142770"/>
                    </a:ext>
                  </a:extLst>
                </a:gridCol>
                <a:gridCol w="825623">
                  <a:extLst>
                    <a:ext uri="{9D8B030D-6E8A-4147-A177-3AD203B41FA5}">
                      <a16:colId xmlns:a16="http://schemas.microsoft.com/office/drawing/2014/main" val="2003744554"/>
                    </a:ext>
                  </a:extLst>
                </a:gridCol>
              </a:tblGrid>
              <a:tr h="0">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800"/>
                        </a:spcAft>
                      </a:pPr>
                      <a:r>
                        <a:rPr lang="en-GB" sz="1100">
                          <a:effectLst/>
                          <a:latin typeface="Calibri"/>
                          <a:ea typeface="Calibri" panose="020F0502020204030204" pitchFamily="34" charset="0"/>
                          <a:cs typeface="Times New Roman"/>
                        </a:rPr>
                        <a:t>North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140.9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Yorkshire and The Humber​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North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West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South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East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84750">
                <a:tc>
                  <a:txBody>
                    <a:bodyPr/>
                    <a:lstStyle/>
                    <a:p>
                      <a:pPr>
                        <a:lnSpc>
                          <a:spcPct val="107000"/>
                        </a:lnSpc>
                        <a:spcAft>
                          <a:spcPts val="800"/>
                        </a:spcAft>
                      </a:pPr>
                      <a:r>
                        <a:rPr lang="en-GB" sz="1100">
                          <a:effectLst/>
                          <a:latin typeface="Calibri"/>
                          <a:ea typeface="Calibri" panose="020F0502020204030204" pitchFamily="34" charset="0"/>
                          <a:cs typeface="Times New Roman"/>
                        </a:rPr>
                        <a:t>East of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South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18.3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dirty="0"/>
              <a:t>Cases per 100,000 by nation</a:t>
            </a:r>
          </a:p>
        </p:txBody>
      </p:sp>
      <p:graphicFrame>
        <p:nvGraphicFramePr>
          <p:cNvPr id="13" name="Chart 12">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1704436314"/>
              </p:ext>
            </p:extLst>
          </p:nvPr>
        </p:nvGraphicFramePr>
        <p:xfrm>
          <a:off x="4375871" y="2804791"/>
          <a:ext cx="7455746" cy="37037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a:t>ONS infection survey data (5/06/21) </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Latest ONS infection survey data runs up to 5 June and shows an increase in cases in most UK nations except Wales.</a:t>
            </a:r>
            <a:endParaRPr lang="en-GB" i="1">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2765365246"/>
              </p:ext>
            </p:extLst>
          </p:nvPr>
        </p:nvGraphicFramePr>
        <p:xfrm>
          <a:off x="580590" y="3591611"/>
          <a:ext cx="3423240" cy="2137304"/>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l" rtl="0" fontAlgn="base"/>
                      <a:r>
                        <a:rPr lang="en-GB" sz="1600" b="0" i="0">
                          <a:solidFill>
                            <a:srgbClr val="000000"/>
                          </a:solidFill>
                          <a:effectLst/>
                          <a:latin typeface="Calibri"/>
                        </a:rPr>
                        <a:t>96,800​</a:t>
                      </a:r>
                    </a:p>
                  </a:txBody>
                  <a:tcPr/>
                </a:tc>
                <a:tc>
                  <a:txBody>
                    <a:bodyPr/>
                    <a:lstStyle/>
                    <a:p>
                      <a:pPr algn="r"/>
                      <a:r>
                        <a:rPr lang="en-GB" sz="1600"/>
                        <a:t>85,600 </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l" rtl="0" fontAlgn="base"/>
                      <a:r>
                        <a:rPr lang="en-GB" sz="1600" b="0" i="0">
                          <a:solidFill>
                            <a:srgbClr val="000000"/>
                          </a:solidFill>
                          <a:effectLst/>
                          <a:latin typeface="Calibri"/>
                        </a:rPr>
                        <a:t>2,300​</a:t>
                      </a:r>
                    </a:p>
                  </a:txBody>
                  <a:tcPr/>
                </a:tc>
                <a:tc>
                  <a:txBody>
                    <a:bodyPr/>
                    <a:lstStyle/>
                    <a:p>
                      <a:pPr algn="r"/>
                      <a:r>
                        <a:rPr lang="en-GB" sz="1600"/>
                        <a:t>2,900</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l" rtl="0" fontAlgn="base"/>
                      <a:r>
                        <a:rPr lang="en-GB" sz="1600" b="0" i="0">
                          <a:solidFill>
                            <a:srgbClr val="000000"/>
                          </a:solidFill>
                          <a:effectLst/>
                          <a:latin typeface="Calibri"/>
                        </a:rPr>
                        <a:t>9,700​</a:t>
                      </a:r>
                    </a:p>
                  </a:txBody>
                  <a:tcPr/>
                </a:tc>
                <a:tc>
                  <a:txBody>
                    <a:bodyPr/>
                    <a:lstStyle/>
                    <a:p>
                      <a:pPr algn="r"/>
                      <a:r>
                        <a:rPr lang="en-GB" sz="1600"/>
                        <a:t>7,700</a:t>
                      </a:r>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pPr algn="l" rtl="0" fontAlgn="base"/>
                      <a:r>
                        <a:rPr lang="en-GB" sz="1600" b="0" i="0">
                          <a:solidFill>
                            <a:srgbClr val="000000"/>
                          </a:solidFill>
                          <a:effectLst/>
                          <a:latin typeface="Calibri"/>
                        </a:rPr>
                        <a:t>2,600​</a:t>
                      </a:r>
                    </a:p>
                  </a:txBody>
                  <a:tcPr/>
                </a:tc>
                <a:tc>
                  <a:txBody>
                    <a:bodyPr/>
                    <a:lstStyle/>
                    <a:p>
                      <a:pPr algn="r"/>
                      <a:r>
                        <a:rPr lang="en-GB" sz="1600"/>
                        <a:t>2,300</a:t>
                      </a:r>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873EA28B-BB5F-447C-9871-FE763E85B00C}"/>
              </a:ext>
            </a:extLst>
          </p:cNvPr>
          <p:cNvPicPr>
            <a:picLocks noChangeAspect="1"/>
          </p:cNvPicPr>
          <p:nvPr/>
        </p:nvPicPr>
        <p:blipFill>
          <a:blip r:embed="rId4"/>
          <a:stretch>
            <a:fillRect/>
          </a:stretch>
        </p:blipFill>
        <p:spPr>
          <a:xfrm>
            <a:off x="4152900" y="1572395"/>
            <a:ext cx="3886200" cy="4624124"/>
          </a:xfrm>
          <a:prstGeom prst="rect">
            <a:avLst/>
          </a:prstGeom>
        </p:spPr>
      </p:pic>
      <p:pic>
        <p:nvPicPr>
          <p:cNvPr id="8" name="Picture 7">
            <a:extLst>
              <a:ext uri="{FF2B5EF4-FFF2-40B4-BE49-F238E27FC236}">
                <a16:creationId xmlns:a16="http://schemas.microsoft.com/office/drawing/2014/main" id="{438550BE-96CA-40B9-AA42-B9ABA28EB4B3}"/>
              </a:ext>
            </a:extLst>
          </p:cNvPr>
          <p:cNvPicPr>
            <a:picLocks noChangeAspect="1"/>
          </p:cNvPicPr>
          <p:nvPr/>
        </p:nvPicPr>
        <p:blipFill>
          <a:blip r:embed="rId5"/>
          <a:stretch>
            <a:fillRect/>
          </a:stretch>
        </p:blipFill>
        <p:spPr>
          <a:xfrm>
            <a:off x="8039099" y="1458201"/>
            <a:ext cx="3887011" cy="4738318"/>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fontAlgn="base"/>
            <a:r>
              <a:rPr lang="en-GB" i="1" dirty="0"/>
              <a:t>Estimated % infection rates remain low across the population. In the past week, infection rates have increased in:</a:t>
            </a:r>
            <a:r>
              <a:rPr lang="en-GB" dirty="0"/>
              <a:t>​</a:t>
            </a:r>
          </a:p>
          <a:p>
            <a:pPr marL="285750" indent="-285750" fontAlgn="base">
              <a:buFont typeface="Arial" panose="020B0604020202020204" pitchFamily="34" charset="0"/>
              <a:buChar char="•"/>
            </a:pPr>
            <a:r>
              <a:rPr lang="en-GB" i="1" dirty="0"/>
              <a:t>School Year 12 to those aged 34</a:t>
            </a:r>
          </a:p>
          <a:p>
            <a:pPr marL="285750" indent="-285750" fontAlgn="base">
              <a:buFont typeface="Arial" panose="020B0604020202020204" pitchFamily="34" charset="0"/>
              <a:buChar char="•"/>
            </a:pPr>
            <a:r>
              <a:rPr lang="en-GB" i="1" dirty="0"/>
              <a:t>Those aged 50 to 69 years old</a:t>
            </a:r>
          </a:p>
          <a:p>
            <a:endParaRPr lang="en-GB" dirty="0"/>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5" name="Picture 4">
            <a:extLst>
              <a:ext uri="{FF2B5EF4-FFF2-40B4-BE49-F238E27FC236}">
                <a16:creationId xmlns:a16="http://schemas.microsoft.com/office/drawing/2014/main" id="{8F33A810-4365-41F0-AD88-BCDCF7D87E7D}"/>
              </a:ext>
            </a:extLst>
          </p:cNvPr>
          <p:cNvPicPr>
            <a:picLocks noChangeAspect="1"/>
          </p:cNvPicPr>
          <p:nvPr/>
        </p:nvPicPr>
        <p:blipFill>
          <a:blip r:embed="rId4"/>
          <a:stretch>
            <a:fillRect/>
          </a:stretch>
        </p:blipFill>
        <p:spPr>
          <a:xfrm>
            <a:off x="447004" y="2018484"/>
            <a:ext cx="7136439" cy="4392044"/>
          </a:xfrm>
          <a:prstGeom prst="rect">
            <a:avLst/>
          </a:prstGeom>
        </p:spPr>
      </p:pic>
      <p:pic>
        <p:nvPicPr>
          <p:cNvPr id="9" name="Picture 8">
            <a:extLst>
              <a:ext uri="{FF2B5EF4-FFF2-40B4-BE49-F238E27FC236}">
                <a16:creationId xmlns:a16="http://schemas.microsoft.com/office/drawing/2014/main" id="{0B358116-6D10-4A32-84BB-08D67E44B9A3}"/>
              </a:ext>
            </a:extLst>
          </p:cNvPr>
          <p:cNvPicPr>
            <a:picLocks noChangeAspect="1"/>
          </p:cNvPicPr>
          <p:nvPr/>
        </p:nvPicPr>
        <p:blipFill>
          <a:blip r:embed="rId5"/>
          <a:stretch>
            <a:fillRect/>
          </a:stretch>
        </p:blipFill>
        <p:spPr>
          <a:xfrm>
            <a:off x="7654904" y="4377447"/>
            <a:ext cx="2763420" cy="1922962"/>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46915" y="1337127"/>
            <a:ext cx="7890164" cy="338554"/>
          </a:xfrm>
          <a:prstGeom prst="rect">
            <a:avLst/>
          </a:prstGeom>
          <a:noFill/>
        </p:spPr>
        <p:txBody>
          <a:bodyPr wrap="square" rtlCol="0">
            <a:spAutoFit/>
          </a:bodyPr>
          <a:lstStyle/>
          <a:p>
            <a:r>
              <a:rPr lang="en-GB" sz="1600" b="1"/>
              <a:t>Events and activities reported by people testing positive, prior to symptom onset, week 22</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3785652"/>
          </a:xfrm>
          <a:prstGeom prst="rect">
            <a:avLst/>
          </a:prstGeom>
          <a:noFill/>
          <a:ln>
            <a:solidFill>
              <a:schemeClr val="accent1">
                <a:lumMod val="50000"/>
              </a:schemeClr>
            </a:solidFill>
          </a:ln>
        </p:spPr>
        <p:txBody>
          <a:bodyPr wrap="square" rtlCol="0">
            <a:spAutoFit/>
          </a:bodyPr>
          <a:lstStyle/>
          <a:p>
            <a:r>
              <a:rPr lang="en-GB" sz="1600" i="1" dirty="0"/>
              <a:t>Highlight:</a:t>
            </a:r>
          </a:p>
          <a:p>
            <a:endParaRPr lang="en-GB" sz="1600" i="1" dirty="0"/>
          </a:p>
          <a:p>
            <a:r>
              <a:rPr lang="en-GB" sz="1600" i="1" dirty="0"/>
              <a:t>‘Attending childcare educational setting’ and ‘shopping’ are the most commonly reported activity prior to testing positive.* </a:t>
            </a:r>
          </a:p>
          <a:p>
            <a:endParaRPr lang="en-GB" sz="1600" i="1" dirty="0"/>
          </a:p>
          <a:p>
            <a:r>
              <a:rPr lang="en-GB" sz="1600" i="1" dirty="0"/>
              <a:t>Reports for attending childcare setting and shopping increased this week to just under 4500 and 3000 respectively, compared to over 3500 and just under 2100 reported in week 21.</a:t>
            </a:r>
            <a:endParaRPr lang="en-GB" sz="1600" b="1" i="1" dirty="0"/>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2" name="Picture 1">
            <a:extLst>
              <a:ext uri="{FF2B5EF4-FFF2-40B4-BE49-F238E27FC236}">
                <a16:creationId xmlns:a16="http://schemas.microsoft.com/office/drawing/2014/main" id="{83F6602A-B39B-48F7-B442-42EDA9B90774}"/>
              </a:ext>
            </a:extLst>
          </p:cNvPr>
          <p:cNvPicPr>
            <a:picLocks noChangeAspect="1"/>
          </p:cNvPicPr>
          <p:nvPr/>
        </p:nvPicPr>
        <p:blipFill>
          <a:blip r:embed="rId4"/>
          <a:stretch>
            <a:fillRect/>
          </a:stretch>
        </p:blipFill>
        <p:spPr>
          <a:xfrm>
            <a:off x="4053526" y="1788821"/>
            <a:ext cx="8031636" cy="4335754"/>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ARI cases reported have steadily  increased since schools reopened on 19 April, particularly in primary and secondary school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D0B51B1F-6640-472F-9BC6-6C2B4559D4EE}"/>
              </a:ext>
            </a:extLst>
          </p:cNvPr>
          <p:cNvPicPr>
            <a:picLocks noChangeAspect="1"/>
          </p:cNvPicPr>
          <p:nvPr/>
        </p:nvPicPr>
        <p:blipFill>
          <a:blip r:embed="rId4"/>
          <a:stretch>
            <a:fillRect/>
          </a:stretch>
        </p:blipFill>
        <p:spPr>
          <a:xfrm>
            <a:off x="3780148" y="1647508"/>
            <a:ext cx="8316602" cy="4670755"/>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COVID-19 cases are rising in all educational settings.</a:t>
            </a:r>
          </a:p>
          <a:p>
            <a:endParaRPr lang="en-GB" i="1" dirty="0"/>
          </a:p>
          <a:p>
            <a:r>
              <a:rPr lang="en-GB" i="1" dirty="0"/>
              <a:t>The reported number of cases for certain age cohorts, namely students in primary and secondary schools appear to be slightly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3" name="Picture 2">
            <a:extLst>
              <a:ext uri="{FF2B5EF4-FFF2-40B4-BE49-F238E27FC236}">
                <a16:creationId xmlns:a16="http://schemas.microsoft.com/office/drawing/2014/main" id="{237DEC11-3E68-42D7-8FEB-3BC756123A3A}"/>
              </a:ext>
            </a:extLst>
          </p:cNvPr>
          <p:cNvPicPr>
            <a:picLocks noChangeAspect="1"/>
          </p:cNvPicPr>
          <p:nvPr/>
        </p:nvPicPr>
        <p:blipFill>
          <a:blip r:embed="rId4"/>
          <a:stretch>
            <a:fillRect/>
          </a:stretch>
        </p:blipFill>
        <p:spPr>
          <a:xfrm>
            <a:off x="3570051" y="1984443"/>
            <a:ext cx="8540885" cy="4387540"/>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804C-2344-40D6-8D2D-500EFF52AA8A}"/>
              </a:ext>
            </a:extLst>
          </p:cNvPr>
          <p:cNvSpPr>
            <a:spLocks noGrp="1"/>
          </p:cNvSpPr>
          <p:nvPr>
            <p:ph type="title"/>
          </p:nvPr>
        </p:nvSpPr>
        <p:spPr>
          <a:xfrm>
            <a:off x="487456" y="231960"/>
            <a:ext cx="10515600" cy="1325563"/>
          </a:xfrm>
        </p:spPr>
        <p:txBody>
          <a:bodyPr/>
          <a:lstStyle/>
          <a:p>
            <a:r>
              <a:rPr lang="en-GB"/>
              <a:t>Daily road traffic</a:t>
            </a:r>
          </a:p>
        </p:txBody>
      </p:sp>
      <p:sp>
        <p:nvSpPr>
          <p:cNvPr id="6" name="TextBox 5">
            <a:extLst>
              <a:ext uri="{FF2B5EF4-FFF2-40B4-BE49-F238E27FC236}">
                <a16:creationId xmlns:a16="http://schemas.microsoft.com/office/drawing/2014/main" id="{69F3E0C1-ACF2-4000-8DCC-20BFD6892544}"/>
              </a:ext>
            </a:extLst>
          </p:cNvPr>
          <p:cNvSpPr txBox="1"/>
          <p:nvPr/>
        </p:nvSpPr>
        <p:spPr>
          <a:xfrm>
            <a:off x="5745256" y="6443662"/>
            <a:ext cx="5991640" cy="307777"/>
          </a:xfrm>
          <a:prstGeom prst="rect">
            <a:avLst/>
          </a:prstGeom>
          <a:noFill/>
        </p:spPr>
        <p:txBody>
          <a:bodyPr wrap="none" rtlCol="0">
            <a:spAutoFit/>
          </a:bodyPr>
          <a:lstStyle/>
          <a:p>
            <a:r>
              <a:rPr lang="en-GB" sz="1400">
                <a:hlinkClick r:id="rId3"/>
              </a:rPr>
              <a:t>Source: ONS, Economic activity and social change in the UK, real-time indicators</a:t>
            </a:r>
            <a:endParaRPr lang="en-GB" sz="1400"/>
          </a:p>
        </p:txBody>
      </p:sp>
      <p:sp>
        <p:nvSpPr>
          <p:cNvPr id="7" name="TextBox 6">
            <a:extLst>
              <a:ext uri="{FF2B5EF4-FFF2-40B4-BE49-F238E27FC236}">
                <a16:creationId xmlns:a16="http://schemas.microsoft.com/office/drawing/2014/main" id="{58B4B8AD-5E88-4D61-B120-463FE2CEE20A}"/>
              </a:ext>
            </a:extLst>
          </p:cNvPr>
          <p:cNvSpPr txBox="1"/>
          <p:nvPr/>
        </p:nvSpPr>
        <p:spPr>
          <a:xfrm>
            <a:off x="602864" y="1372612"/>
            <a:ext cx="2903907"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Road traffic on Monday 7 June 2021 was 99% of the level seen on the Monday of the first week of February 2020, an increase of almost 2 percentage points from Monday 24 May 2021.  </a:t>
            </a:r>
          </a:p>
        </p:txBody>
      </p:sp>
      <p:pic>
        <p:nvPicPr>
          <p:cNvPr id="3" name="Picture 2">
            <a:extLst>
              <a:ext uri="{FF2B5EF4-FFF2-40B4-BE49-F238E27FC236}">
                <a16:creationId xmlns:a16="http://schemas.microsoft.com/office/drawing/2014/main" id="{E2E7FF4E-8518-4E26-88B1-3A080937FF10}"/>
              </a:ext>
            </a:extLst>
          </p:cNvPr>
          <p:cNvPicPr>
            <a:picLocks noChangeAspect="1"/>
          </p:cNvPicPr>
          <p:nvPr/>
        </p:nvPicPr>
        <p:blipFill>
          <a:blip r:embed="rId4"/>
          <a:stretch>
            <a:fillRect/>
          </a:stretch>
        </p:blipFill>
        <p:spPr>
          <a:xfrm>
            <a:off x="4183766" y="1145158"/>
            <a:ext cx="7143750" cy="962025"/>
          </a:xfrm>
          <a:prstGeom prst="rect">
            <a:avLst/>
          </a:prstGeom>
        </p:spPr>
      </p:pic>
      <p:pic>
        <p:nvPicPr>
          <p:cNvPr id="4" name="Picture 3">
            <a:extLst>
              <a:ext uri="{FF2B5EF4-FFF2-40B4-BE49-F238E27FC236}">
                <a16:creationId xmlns:a16="http://schemas.microsoft.com/office/drawing/2014/main" id="{6CE008BC-F2E2-4E2F-B905-EE69D1F65BE9}"/>
              </a:ext>
            </a:extLst>
          </p:cNvPr>
          <p:cNvPicPr>
            <a:picLocks noChangeAspect="1"/>
          </p:cNvPicPr>
          <p:nvPr/>
        </p:nvPicPr>
        <p:blipFill>
          <a:blip r:embed="rId5"/>
          <a:stretch>
            <a:fillRect/>
          </a:stretch>
        </p:blipFill>
        <p:spPr>
          <a:xfrm>
            <a:off x="4183766" y="2393003"/>
            <a:ext cx="7888259" cy="3871609"/>
          </a:xfrm>
          <a:prstGeom prst="rect">
            <a:avLst/>
          </a:prstGeom>
        </p:spPr>
      </p:pic>
    </p:spTree>
    <p:extLst>
      <p:ext uri="{BB962C8B-B14F-4D97-AF65-F5344CB8AC3E}">
        <p14:creationId xmlns:p14="http://schemas.microsoft.com/office/powerpoint/2010/main" val="135575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Props1.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3.xml><?xml version="1.0" encoding="utf-8"?>
<ds:datastoreItem xmlns:ds="http://schemas.openxmlformats.org/officeDocument/2006/customXml" ds:itemID="{C5942318-212E-4DAD-9036-DF0E5E0D75BC}">
  <ds:schemaRefs>
    <ds:schemaRef ds:uri="00515df6-166e-40ff-874d-90203bfe5bc9"/>
    <ds:schemaRef ds:uri="75849e05-f0d2-4313-af25-172e9fff2c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2074</Words>
  <Application>Microsoft Macintosh PowerPoint</Application>
  <PresentationFormat>Widescreen</PresentationFormat>
  <Paragraphs>278</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(5/06/21) </vt:lpstr>
      <vt:lpstr>Infections by age group, England</vt:lpstr>
      <vt:lpstr>Community surveillance, England</vt:lpstr>
      <vt:lpstr>Community surveillance, England</vt:lpstr>
      <vt:lpstr>Community surveillance, England</vt:lpstr>
      <vt:lpstr>Daily road traffic</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lpstr> </vt:lpstr>
      <vt:lpstr>Vaccination coverage, UK</vt:lpstr>
      <vt:lpstr>PowerPoint Presentation</vt:lpstr>
      <vt:lpstr>COVID-19 Vaccine uptake in England, by ethnicity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Mark Sanford-Wood</cp:lastModifiedBy>
  <cp:revision>2</cp:revision>
  <dcterms:created xsi:type="dcterms:W3CDTF">2021-01-28T23:34:28Z</dcterms:created>
  <dcterms:modified xsi:type="dcterms:W3CDTF">2021-06-11T15:27:49Z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