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55" r:id="rId6"/>
    <p:sldMasterId id="2147483665" r:id="rId7"/>
  </p:sldMasterIdLst>
  <p:notesMasterIdLst>
    <p:notesMasterId r:id="rId38"/>
  </p:notesMasterIdLst>
  <p:handoutMasterIdLst>
    <p:handoutMasterId r:id="rId39"/>
  </p:handoutMasterIdLst>
  <p:sldIdLst>
    <p:sldId id="359" r:id="rId8"/>
    <p:sldId id="342" r:id="rId9"/>
    <p:sldId id="348" r:id="rId10"/>
    <p:sldId id="358" r:id="rId11"/>
    <p:sldId id="335" r:id="rId12"/>
    <p:sldId id="347" r:id="rId13"/>
    <p:sldId id="353" r:id="rId14"/>
    <p:sldId id="354" r:id="rId15"/>
    <p:sldId id="346" r:id="rId16"/>
    <p:sldId id="339" r:id="rId17"/>
    <p:sldId id="352" r:id="rId18"/>
    <p:sldId id="292" r:id="rId19"/>
    <p:sldId id="280" r:id="rId20"/>
    <p:sldId id="286" r:id="rId21"/>
    <p:sldId id="329" r:id="rId22"/>
    <p:sldId id="330" r:id="rId23"/>
    <p:sldId id="331" r:id="rId24"/>
    <p:sldId id="340" r:id="rId25"/>
    <p:sldId id="332" r:id="rId26"/>
    <p:sldId id="285" r:id="rId27"/>
    <p:sldId id="295" r:id="rId28"/>
    <p:sldId id="287" r:id="rId29"/>
    <p:sldId id="323" r:id="rId30"/>
    <p:sldId id="288" r:id="rId31"/>
    <p:sldId id="341" r:id="rId32"/>
    <p:sldId id="344" r:id="rId33"/>
    <p:sldId id="355" r:id="rId34"/>
    <p:sldId id="356" r:id="rId35"/>
    <p:sldId id="357" r:id="rId36"/>
    <p:sldId id="256"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Hodgson" initials="DH" lastIdx="8" clrIdx="0"/>
  <p:cmAuthor id="2" name="Richard Vautrey" initials="RV" lastIdx="2" clrIdx="1"/>
  <p:cmAuthor id="3" name="Greg Lewis" initials="GL" lastIdx="2" clrIdx="2">
    <p:extLst>
      <p:ext uri="{19B8F6BF-5375-455C-9EA6-DF929625EA0E}">
        <p15:presenceInfo xmlns:p15="http://schemas.microsoft.com/office/powerpoint/2012/main" userId="S::GLewis@bma.org.uk::27f1f653-ce8e-43dd-a2c9-b5aa6a9557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35A"/>
    <a:srgbClr val="00A3E0"/>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4FE4A0-EC1A-4154-AC23-8137FF0C2826}" v="1" dt="2021-02-24T10:15:20.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60"/>
    <p:restoredTop sz="94495"/>
  </p:normalViewPr>
  <p:slideViewPr>
    <p:cSldViewPr snapToGrid="0">
      <p:cViewPr varScale="1">
        <p:scale>
          <a:sx n="95" d="100"/>
          <a:sy n="95" d="100"/>
        </p:scale>
        <p:origin x="696" y="78"/>
      </p:cViewPr>
      <p:guideLst>
        <p:guide orient="horz" pos="946"/>
        <p:guide orient="horz" pos="1620"/>
        <p:guide orient="horz" pos="517"/>
        <p:guide pos="36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3/25/2021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dirty="0"/>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3/25/2021</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dirty="0"/>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B44F72-B667-724A-817B-C8D52BA16B5C}" type="slidenum">
              <a:rPr lang="en-GB" smtClean="0"/>
              <a:t>7</a:t>
            </a:fld>
            <a:endParaRPr lang="en-GB" dirty="0"/>
          </a:p>
        </p:txBody>
      </p:sp>
    </p:spTree>
    <p:extLst>
      <p:ext uri="{BB962C8B-B14F-4D97-AF65-F5344CB8AC3E}">
        <p14:creationId xmlns:p14="http://schemas.microsoft.com/office/powerpoint/2010/main" val="266652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B44F72-B667-724A-817B-C8D52BA16B5C}" type="slidenum">
              <a:rPr lang="en-GB" smtClean="0"/>
              <a:t>8</a:t>
            </a:fld>
            <a:endParaRPr lang="en-GB" dirty="0"/>
          </a:p>
        </p:txBody>
      </p:sp>
    </p:spTree>
    <p:extLst>
      <p:ext uri="{BB962C8B-B14F-4D97-AF65-F5344CB8AC3E}">
        <p14:creationId xmlns:p14="http://schemas.microsoft.com/office/powerpoint/2010/main" val="274031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44F72-B667-724A-817B-C8D52BA16B5C}" type="slidenum">
              <a:rPr lang="en-GB" smtClean="0"/>
              <a:t>28</a:t>
            </a:fld>
            <a:endParaRPr lang="en-GB" dirty="0"/>
          </a:p>
        </p:txBody>
      </p:sp>
    </p:spTree>
    <p:extLst>
      <p:ext uri="{BB962C8B-B14F-4D97-AF65-F5344CB8AC3E}">
        <p14:creationId xmlns:p14="http://schemas.microsoft.com/office/powerpoint/2010/main" val="226136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3450" cy="3382962"/>
          </a:xfrm>
        </p:spPr>
      </p:sp>
      <p:sp>
        <p:nvSpPr>
          <p:cNvPr id="3" name="Notes Placeholder 2"/>
          <p:cNvSpPr>
            <a:spLocks noGrp="1"/>
          </p:cNvSpPr>
          <p:nvPr>
            <p:ph type="body" idx="1"/>
          </p:nvPr>
        </p:nvSpPr>
        <p:spPr/>
        <p:txBody>
          <a:bodyPr/>
          <a:lstStyle/>
          <a:p>
            <a:endParaRPr lang="en-GB" sz="13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6F6D31-F8B7-2E42-B50E-CB5B761B600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58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5"/>
            <a:ext cx="5393632" cy="1245410"/>
          </a:xfrm>
        </p:spPr>
        <p:txBody>
          <a:bodyPr>
            <a:noAutofit/>
          </a:bodyPr>
          <a:lstStyle>
            <a:lvl1pPr>
              <a:lnSpc>
                <a:spcPts val="4800"/>
              </a:lnSpc>
              <a:defRPr sz="4600"/>
            </a:lvl1pPr>
          </a:lstStyle>
          <a:p>
            <a:r>
              <a:rPr lang="en-GB"/>
              <a:t>Click to edit </a:t>
            </a:r>
            <a:br>
              <a:rPr lang="en-GB"/>
            </a:br>
            <a:r>
              <a:rPr lang="en-GB"/>
              <a:t>Master title style</a:t>
            </a:r>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25 March,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36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54748"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5"/>
          <p:cNvSpPr>
            <a:spLocks noGrp="1"/>
          </p:cNvSpPr>
          <p:nvPr>
            <p:ph type="chart" sz="quarter" idx="13"/>
          </p:nvPr>
        </p:nvSpPr>
        <p:spPr>
          <a:xfrm>
            <a:off x="4633913" y="1289050"/>
            <a:ext cx="4137025" cy="304958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25 March,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14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a:lstStyle/>
          <a:p>
            <a:r>
              <a:rPr lang="en-US"/>
              <a:t>Click to edit Master title style</a:t>
            </a:r>
            <a:endParaRPr lang="en-GB"/>
          </a:p>
        </p:txBody>
      </p:sp>
      <p:sp>
        <p:nvSpPr>
          <p:cNvPr id="9" name="Chart Placeholder 5"/>
          <p:cNvSpPr>
            <a:spLocks noGrp="1"/>
          </p:cNvSpPr>
          <p:nvPr>
            <p:ph type="chart" sz="quarter" idx="13"/>
          </p:nvPr>
        </p:nvSpPr>
        <p:spPr>
          <a:xfrm>
            <a:off x="377235" y="1251100"/>
            <a:ext cx="8393704" cy="308753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25 March,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61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1835" cy="484096"/>
          </a:xfrm>
        </p:spPr>
        <p:txBody>
          <a:bodyPr/>
          <a:lstStyle/>
          <a:p>
            <a:r>
              <a:rPr lang="en-US"/>
              <a:t>Click to edit Master title style</a:t>
            </a:r>
            <a:endParaRPr lang="en-GB"/>
          </a:p>
        </p:txBody>
      </p:sp>
      <p:sp>
        <p:nvSpPr>
          <p:cNvPr id="7" name="Table Placeholder 3"/>
          <p:cNvSpPr>
            <a:spLocks noGrp="1"/>
          </p:cNvSpPr>
          <p:nvPr>
            <p:ph type="tbl" sz="quarter" idx="14"/>
          </p:nvPr>
        </p:nvSpPr>
        <p:spPr>
          <a:xfrm>
            <a:off x="377235" y="917893"/>
            <a:ext cx="8393704" cy="3508110"/>
          </a:xfrm>
        </p:spPr>
        <p:txBody>
          <a:bodyPr/>
          <a:lstStyle/>
          <a:p>
            <a:r>
              <a:rPr lang="en-US" dirty="0"/>
              <a:t>Click icon to add table</a:t>
            </a:r>
            <a:endParaRPr lang="en-GB" dirty="0"/>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25 March,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0354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3E3210B-5D72-3749-8A40-90144FE8FBB6}"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4DFC2-74D5-6841-88BA-019602948A04}" type="slidenum">
              <a:rPr lang="en-US" smtClean="0"/>
              <a:t>‹#›</a:t>
            </a:fld>
            <a:endParaRPr lang="en-US"/>
          </a:p>
        </p:txBody>
      </p:sp>
    </p:spTree>
    <p:extLst>
      <p:ext uri="{BB962C8B-B14F-4D97-AF65-F5344CB8AC3E}">
        <p14:creationId xmlns:p14="http://schemas.microsoft.com/office/powerpoint/2010/main" val="269125290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25 March, 2021</a:t>
            </a:fld>
            <a:endParaRPr lang="en-US" dirty="0"/>
          </a:p>
        </p:txBody>
      </p:sp>
    </p:spTree>
    <p:extLst>
      <p:ext uri="{BB962C8B-B14F-4D97-AF65-F5344CB8AC3E}">
        <p14:creationId xmlns:p14="http://schemas.microsoft.com/office/powerpoint/2010/main" val="2412576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43665" cy="138976"/>
          </a:xfrm>
          <a:prstGeom prst="rect">
            <a:avLst/>
          </a:prstGeom>
        </p:spPr>
      </p:pic>
      <p:sp>
        <p:nvSpPr>
          <p:cNvPr id="9"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25 March, 2021</a:t>
            </a:fld>
            <a:endParaRPr lang="en-US" dirty="0"/>
          </a:p>
        </p:txBody>
      </p:sp>
    </p:spTree>
    <p:extLst>
      <p:ext uri="{BB962C8B-B14F-4D97-AF65-F5344CB8AC3E}">
        <p14:creationId xmlns:p14="http://schemas.microsoft.com/office/powerpoint/2010/main" val="1933072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25 March, 2021</a:t>
            </a:fld>
            <a:endParaRPr lang="en-US" dirty="0"/>
          </a:p>
        </p:txBody>
      </p:sp>
    </p:spTree>
    <p:extLst>
      <p:ext uri="{BB962C8B-B14F-4D97-AF65-F5344CB8AC3E}">
        <p14:creationId xmlns:p14="http://schemas.microsoft.com/office/powerpoint/2010/main" val="3391398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25 March, 2021</a:t>
            </a:fld>
            <a:endParaRPr lang="en-US" dirty="0"/>
          </a:p>
        </p:txBody>
      </p:sp>
    </p:spTree>
    <p:extLst>
      <p:ext uri="{BB962C8B-B14F-4D97-AF65-F5344CB8AC3E}">
        <p14:creationId xmlns:p14="http://schemas.microsoft.com/office/powerpoint/2010/main" val="3922575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25 March, 2021</a:t>
            </a:fld>
            <a:endParaRPr lang="en-US" dirty="0"/>
          </a:p>
        </p:txBody>
      </p:sp>
    </p:spTree>
    <p:extLst>
      <p:ext uri="{BB962C8B-B14F-4D97-AF65-F5344CB8AC3E}">
        <p14:creationId xmlns:p14="http://schemas.microsoft.com/office/powerpoint/2010/main" val="1049603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smtClean="0"/>
              <a:t>25 March, 2021</a:t>
            </a:fld>
            <a:endParaRPr lang="en-US" dirty="0"/>
          </a:p>
        </p:txBody>
      </p:sp>
    </p:spTree>
    <p:extLst>
      <p:ext uri="{BB962C8B-B14F-4D97-AF65-F5344CB8AC3E}">
        <p14:creationId xmlns:p14="http://schemas.microsoft.com/office/powerpoint/2010/main" val="114359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68923" cy="493819"/>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25 March,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5041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25 March, 2021</a:t>
            </a:fld>
            <a:endParaRPr lang="en-US" dirty="0"/>
          </a:p>
        </p:txBody>
      </p:sp>
    </p:spTree>
    <p:extLst>
      <p:ext uri="{BB962C8B-B14F-4D97-AF65-F5344CB8AC3E}">
        <p14:creationId xmlns:p14="http://schemas.microsoft.com/office/powerpoint/2010/main" val="3764030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25 March, 2021</a:t>
            </a:fld>
            <a:endParaRPr lang="en-US" dirty="0"/>
          </a:p>
        </p:txBody>
      </p:sp>
    </p:spTree>
    <p:extLst>
      <p:ext uri="{BB962C8B-B14F-4D97-AF65-F5344CB8AC3E}">
        <p14:creationId xmlns:p14="http://schemas.microsoft.com/office/powerpoint/2010/main" val="3968838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25 March, 2021</a:t>
            </a:fld>
            <a:endParaRPr lang="en-US" dirty="0"/>
          </a:p>
        </p:txBody>
      </p:sp>
    </p:spTree>
    <p:extLst>
      <p:ext uri="{BB962C8B-B14F-4D97-AF65-F5344CB8AC3E}">
        <p14:creationId xmlns:p14="http://schemas.microsoft.com/office/powerpoint/2010/main" val="978847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25 March, 2021</a:t>
            </a:fld>
            <a:endParaRPr lang="en-US" dirty="0"/>
          </a:p>
        </p:txBody>
      </p:sp>
    </p:spTree>
    <p:extLst>
      <p:ext uri="{BB962C8B-B14F-4D97-AF65-F5344CB8AC3E}">
        <p14:creationId xmlns:p14="http://schemas.microsoft.com/office/powerpoint/2010/main" val="3452314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25 March,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083930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25 March,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159972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25 March,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376254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25 March,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917717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A26A3F8-7E36-7142-AB35-4ABC934D5DC4}" type="datetime3">
              <a:rPr lang="en-GB" smtClean="0"/>
              <a:t>25 March,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656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25 March,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63169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63" indent="-354013">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913" indent="-361950">
              <a:lnSpc>
                <a:spcPts val="2000"/>
              </a:lnSpc>
              <a:defRPr/>
            </a:lvl5pPr>
          </a:lstStyle>
          <a:p>
            <a:pPr lvl="0"/>
            <a:r>
              <a:rPr lang="en-US"/>
              <a:t>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25 March,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9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p:cNvSpPr>
            <a:spLocks noGrp="1"/>
          </p:cNvSpPr>
          <p:nvPr>
            <p:ph idx="12"/>
          </p:nvPr>
        </p:nvSpPr>
        <p:spPr>
          <a:xfrm>
            <a:off x="4034642"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25 March, 2021</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051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5143"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25 March, 2021</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512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p:cNvSpPr>
            <a:spLocks noGrp="1"/>
          </p:cNvSpPr>
          <p:nvPr>
            <p:ph type="pic" sz="quarter" idx="12"/>
          </p:nvPr>
        </p:nvSpPr>
        <p:spPr>
          <a:xfrm>
            <a:off x="4639981" y="1295399"/>
            <a:ext cx="4124607" cy="3048873"/>
          </a:xfrm>
        </p:spPr>
        <p:txBody>
          <a:bodyPr/>
          <a:lstStyle/>
          <a:p>
            <a:r>
              <a:rPr lang="en-US" dirty="0"/>
              <a:t>Click icon to add picture</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25 March, 2021</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975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5393631" cy="493819"/>
          </a:xfrm>
        </p:spPr>
        <p:txBody>
          <a:bodyPr/>
          <a:lstStyle>
            <a:lvl1pPr>
              <a:defRPr sz="4000"/>
            </a:lvl1pPr>
          </a:lstStyle>
          <a:p>
            <a:r>
              <a:rPr lang="en-US"/>
              <a:t>Click to edit Master title style</a:t>
            </a:r>
            <a:endParaRPr lang="en-GB"/>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25 March, 2021</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7" name="Picture Placeholder 7"/>
          <p:cNvSpPr>
            <a:spLocks noGrp="1"/>
          </p:cNvSpPr>
          <p:nvPr>
            <p:ph type="pic" sz="quarter" idx="12"/>
          </p:nvPr>
        </p:nvSpPr>
        <p:spPr>
          <a:xfrm>
            <a:off x="403257" y="1295399"/>
            <a:ext cx="8361331" cy="3048873"/>
          </a:xfrm>
        </p:spPr>
        <p:txBody>
          <a:bodyPr/>
          <a:lstStyle/>
          <a:p>
            <a:r>
              <a:rPr lang="en-US" dirty="0"/>
              <a:t>Click icon to add picture</a:t>
            </a:r>
            <a:endParaRPr lang="en-GB" dirty="0"/>
          </a:p>
        </p:txBody>
      </p:sp>
    </p:spTree>
    <p:extLst>
      <p:ext uri="{BB962C8B-B14F-4D97-AF65-F5344CB8AC3E}">
        <p14:creationId xmlns:p14="http://schemas.microsoft.com/office/powerpoint/2010/main" val="231633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88044" y="326919"/>
            <a:ext cx="5393631" cy="493819"/>
          </a:xfrm>
        </p:spPr>
        <p:txBody>
          <a:bodyPr/>
          <a:lstStyle>
            <a:lvl1pPr>
              <a:defRPr sz="4000">
                <a:solidFill>
                  <a:schemeClr val="bg1"/>
                </a:solidFill>
              </a:defRPr>
            </a:lvl1pPr>
          </a:lstStyle>
          <a:p>
            <a:r>
              <a:rPr lang="en-US"/>
              <a:t>Click to edit Master title style</a:t>
            </a:r>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25 March, 2021</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7" y="1295399"/>
            <a:ext cx="8361331" cy="3048873"/>
          </a:xfrm>
        </p:spPr>
        <p:txBody>
          <a:bodyPr/>
          <a:lstStyle>
            <a:lvl1pPr>
              <a:defRPr>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82978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image" Target="../media/image4.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1.xml"/><Relationship Id="rId7"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6.xml"/><Relationship Id="rId7" Type="http://schemas.openxmlformats.org/officeDocument/2006/relationships/image" Target="../media/image14.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2" y="326919"/>
            <a:ext cx="7065029" cy="928687"/>
          </a:xfrm>
          <a:prstGeom prst="rect">
            <a:avLst/>
          </a:prstGeom>
        </p:spPr>
        <p:txBody>
          <a:bodyPr vert="horz" wrap="square" lIns="0" tIns="0" rIns="0" bIns="0" rtlCol="0" anchor="t">
            <a:noAutofit/>
          </a:bodyPr>
          <a:lstStyle/>
          <a:p>
            <a:r>
              <a:rPr lang="en-US"/>
              <a:t>Click to edit Master title style</a:t>
            </a:r>
            <a:endParaRPr lang="en-GB"/>
          </a:p>
        </p:txBody>
      </p:sp>
      <p:sp>
        <p:nvSpPr>
          <p:cNvPr id="3" name="Text Placeholder 2"/>
          <p:cNvSpPr>
            <a:spLocks noGrp="1"/>
          </p:cNvSpPr>
          <p:nvPr>
            <p:ph type="body" idx="1"/>
          </p:nvPr>
        </p:nvSpPr>
        <p:spPr>
          <a:xfrm>
            <a:off x="375469" y="1256734"/>
            <a:ext cx="7081498" cy="306239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mba.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3101" y="381537"/>
            <a:ext cx="463550" cy="166059"/>
          </a:xfrm>
          <a:prstGeom prst="rect">
            <a:avLst/>
          </a:prstGeom>
        </p:spPr>
      </p:pic>
      <p:sp>
        <p:nvSpPr>
          <p:cNvPr id="9" name="Rectangle 8"/>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2"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25 March, 2021</a:t>
            </a:fld>
            <a:endParaRPr lang="en-US" dirty="0"/>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 id="2147483683" r:id="rId13"/>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25 March, 2021</a:t>
            </a:fld>
            <a:endParaRPr lang="en-US" dirty="0"/>
          </a:p>
        </p:txBody>
      </p:sp>
      <p:sp>
        <p:nvSpPr>
          <p:cNvPr id="11" name="Rectangle 10"/>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380995"/>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3" y="256365"/>
            <a:ext cx="5388409" cy="1246495"/>
          </a:xfrm>
          <a:prstGeom prst="rect">
            <a:avLst/>
          </a:prstGeom>
        </p:spPr>
        <p:txBody>
          <a:bodyPr vert="horz"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4"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25 March, 2021</a:t>
            </a:fld>
            <a:endParaRPr lang="en-US" dirty="0"/>
          </a:p>
        </p:txBody>
      </p:sp>
      <p:sp>
        <p:nvSpPr>
          <p:cNvPr id="17" name="Rectangle 16"/>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lIns="0" tIns="0" rIns="0" bIns="0" rtlCol="0" anchor="t">
            <a:noAutofit/>
          </a:bodyPr>
          <a:lstStyle/>
          <a:p>
            <a:r>
              <a:rPr lang="en-GB"/>
              <a:t>Click to edit </a:t>
            </a:r>
            <a:br>
              <a:rPr lang="en-GB"/>
            </a:br>
            <a:r>
              <a:rPr lang="en-GB"/>
              <a:t>Master title style</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25 March, 2021</a:t>
            </a:fld>
            <a:endParaRPr lang="en-US" dirty="0"/>
          </a:p>
        </p:txBody>
      </p:sp>
      <p:sp>
        <p:nvSpPr>
          <p:cNvPr id="10" name="Rectangle 9"/>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GP contract 2021/22 update</a:t>
            </a:r>
          </a:p>
        </p:txBody>
      </p:sp>
      <p:sp>
        <p:nvSpPr>
          <p:cNvPr id="3" name="Date Placeholder 2"/>
          <p:cNvSpPr>
            <a:spLocks noGrp="1"/>
          </p:cNvSpPr>
          <p:nvPr>
            <p:ph type="dt" sz="half" idx="2"/>
          </p:nvPr>
        </p:nvSpPr>
        <p:spPr/>
        <p:txBody>
          <a:bodyPr/>
          <a:lstStyle/>
          <a:p>
            <a:fld id="{DCA246D6-0145-8F42-988A-D1647772ACB2}" type="datetime3">
              <a:rPr lang="en-GB" smtClean="0"/>
              <a:t>25 March, 2021</a:t>
            </a:fld>
            <a:endParaRPr lang="en-US" dirty="0"/>
          </a:p>
        </p:txBody>
      </p:sp>
      <p:sp>
        <p:nvSpPr>
          <p:cNvPr id="5" name="Content Placeholder 11">
            <a:extLst>
              <a:ext uri="{FF2B5EF4-FFF2-40B4-BE49-F238E27FC236}">
                <a16:creationId xmlns:a16="http://schemas.microsoft.com/office/drawing/2014/main" id="{49000313-7C5D-8141-B538-30F3B1FF89E6}"/>
              </a:ext>
            </a:extLst>
          </p:cNvPr>
          <p:cNvSpPr txBox="1">
            <a:spLocks/>
          </p:cNvSpPr>
          <p:nvPr/>
        </p:nvSpPr>
        <p:spPr>
          <a:xfrm>
            <a:off x="388044" y="2337371"/>
            <a:ext cx="7760874" cy="1977890"/>
          </a:xfrm>
          <a:prstGeom prst="rect">
            <a:avLst/>
          </a:prstGeom>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4000" dirty="0"/>
              <a:t>Leicestershire Leicester Rutland LMC</a:t>
            </a:r>
          </a:p>
          <a:p>
            <a:endParaRPr lang="en-GB" dirty="0"/>
          </a:p>
          <a:p>
            <a:endParaRPr lang="en-GB" dirty="0"/>
          </a:p>
          <a:p>
            <a:r>
              <a:rPr lang="en-GB" dirty="0"/>
              <a:t>Krishna </a:t>
            </a:r>
            <a:r>
              <a:rPr lang="en-GB" dirty="0" err="1"/>
              <a:t>Kasaraneni</a:t>
            </a:r>
            <a:endParaRPr lang="en-GB" dirty="0"/>
          </a:p>
          <a:p>
            <a:r>
              <a:rPr lang="en-GB" dirty="0"/>
              <a:t>GPC England Executive Team</a:t>
            </a:r>
          </a:p>
        </p:txBody>
      </p:sp>
    </p:spTree>
    <p:extLst>
      <p:ext uri="{BB962C8B-B14F-4D97-AF65-F5344CB8AC3E}">
        <p14:creationId xmlns:p14="http://schemas.microsoft.com/office/powerpoint/2010/main" val="3850414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4BC7-21F1-40C9-9E33-90AC82312F17}"/>
              </a:ext>
            </a:extLst>
          </p:cNvPr>
          <p:cNvSpPr>
            <a:spLocks noGrp="1"/>
          </p:cNvSpPr>
          <p:nvPr>
            <p:ph type="title"/>
          </p:nvPr>
        </p:nvSpPr>
        <p:spPr/>
        <p:txBody>
          <a:bodyPr/>
          <a:lstStyle/>
          <a:p>
            <a:r>
              <a:rPr lang="en-GB" sz="2600" dirty="0"/>
              <a:t>Enhanced service on obesity and weight management</a:t>
            </a:r>
          </a:p>
        </p:txBody>
      </p:sp>
      <p:sp>
        <p:nvSpPr>
          <p:cNvPr id="3" name="Content Placeholder 2">
            <a:extLst>
              <a:ext uri="{FF2B5EF4-FFF2-40B4-BE49-F238E27FC236}">
                <a16:creationId xmlns:a16="http://schemas.microsoft.com/office/drawing/2014/main" id="{7998E3F1-1C23-4398-923E-B48712991135}"/>
              </a:ext>
            </a:extLst>
          </p:cNvPr>
          <p:cNvSpPr>
            <a:spLocks noGrp="1"/>
          </p:cNvSpPr>
          <p:nvPr>
            <p:ph idx="1"/>
          </p:nvPr>
        </p:nvSpPr>
        <p:spPr>
          <a:xfrm>
            <a:off x="375469" y="1256734"/>
            <a:ext cx="8173746" cy="3062391"/>
          </a:xfrm>
        </p:spPr>
        <p:txBody>
          <a:bodyPr/>
          <a:lstStyle/>
          <a:p>
            <a:pPr marL="457200" indent="-45720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Given the significant focus of the pandemic on obesity and weight management, we have agreed to discuss the introduction of a new enhanced service on obesity and weight management in early 2021/22</a:t>
            </a:r>
          </a:p>
          <a:p>
            <a:pPr marL="457200" indent="-45720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The aim is to introduce new measures to tackle obesity as early as circumstances allow during 2021/22, supported by additional funding from government</a:t>
            </a:r>
          </a:p>
          <a:p>
            <a:pPr marL="457200" indent="-45720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Need assurance that weight management services are in place and freely accessible in all areas of the country</a:t>
            </a:r>
          </a:p>
        </p:txBody>
      </p:sp>
      <p:sp>
        <p:nvSpPr>
          <p:cNvPr id="4" name="Date Placeholder 3">
            <a:extLst>
              <a:ext uri="{FF2B5EF4-FFF2-40B4-BE49-F238E27FC236}">
                <a16:creationId xmlns:a16="http://schemas.microsoft.com/office/drawing/2014/main" id="{899916A9-F197-46BA-9080-B74D977401BE}"/>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D106C95C-0B0B-49EB-B438-AF1ED0143DC2}"/>
              </a:ext>
            </a:extLst>
          </p:cNvPr>
          <p:cNvSpPr>
            <a:spLocks noGrp="1"/>
          </p:cNvSpPr>
          <p:nvPr>
            <p:ph type="sldNum" sz="quarter" idx="4"/>
          </p:nvPr>
        </p:nvSpPr>
        <p:spPr/>
        <p:txBody>
          <a:bodyPr/>
          <a:lstStyle/>
          <a:p>
            <a:fld id="{E4E00EF0-048C-114D-ADD5-1D5ACA69D45F}" type="slidenum">
              <a:rPr lang="en-GB" smtClean="0"/>
              <a:pPr/>
              <a:t>10</a:t>
            </a:fld>
            <a:endParaRPr lang="en-GB" dirty="0"/>
          </a:p>
        </p:txBody>
      </p:sp>
    </p:spTree>
    <p:extLst>
      <p:ext uri="{BB962C8B-B14F-4D97-AF65-F5344CB8AC3E}">
        <p14:creationId xmlns:p14="http://schemas.microsoft.com/office/powerpoint/2010/main" val="273838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800" b="0" i="0" u="none" strike="noStrike" kern="1200" cap="none" spc="0" normalizeH="0" baseline="0" noProof="0" smtClean="0">
                <a:ln>
                  <a:noFill/>
                </a:ln>
                <a:solidFill>
                  <a:srgbClr val="13316E"/>
                </a:solidFill>
                <a:effectLst/>
                <a:uLnTx/>
                <a:uFillTx/>
                <a:latin typeface="Calibri Light" panose="020F0302020204030204" pitchFamily="34" charset="0"/>
                <a:ea typeface="+mn-ea"/>
                <a:cs typeface="Calibri Light" panose="020F030202020403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25 March, 2021</a:t>
            </a:fld>
            <a:endParaRPr kumimoji="0" lang="en-US" sz="800" b="0" i="0" u="none" strike="noStrike" kern="1200" cap="none" spc="0" normalizeH="0" baseline="0" noProof="0" dirty="0">
              <a:ln>
                <a:noFill/>
              </a:ln>
              <a:solidFill>
                <a:srgbClr val="13316E"/>
              </a:solidFill>
              <a:effectLst/>
              <a:uLnTx/>
              <a:uFillTx/>
              <a:latin typeface="Calibri Light" panose="020F0302020204030204" pitchFamily="34" charset="0"/>
              <a:ea typeface="+mn-ea"/>
              <a:cs typeface="Calibri Light" panose="020F0302020204030204" pitchFamily="34"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E00EF0-048C-114D-ADD5-1D5ACA69D45F}" type="slidenum">
              <a:rPr kumimoji="0" lang="en-GB" sz="800" b="0" i="0" u="none" strike="noStrike" kern="1200" cap="none" spc="0" normalizeH="0" baseline="0" noProof="0" smtClean="0">
                <a:ln>
                  <a:noFill/>
                </a:ln>
                <a:solidFill>
                  <a:srgbClr val="13316E"/>
                </a:solidFill>
                <a:effectLst/>
                <a:uLnTx/>
                <a:uFillTx/>
                <a:latin typeface="Calibri Light" panose="020F0302020204030204" pitchFamily="34" charset="0"/>
                <a:ea typeface="+mn-ea"/>
                <a:cs typeface="Calibri Light" panose="020F030202020403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dirty="0">
              <a:ln>
                <a:noFill/>
              </a:ln>
              <a:solidFill>
                <a:srgbClr val="13316E"/>
              </a:solidFill>
              <a:effectLst/>
              <a:uLnTx/>
              <a:uFillTx/>
              <a:latin typeface="Calibri Light" panose="020F0302020204030204" pitchFamily="34" charset="0"/>
              <a:ea typeface="+mn-ea"/>
              <a:cs typeface="Calibri Light" panose="020F0302020204030204" pitchFamily="34" charset="0"/>
            </a:endParaRPr>
          </a:p>
        </p:txBody>
      </p:sp>
      <p:pic>
        <p:nvPicPr>
          <p:cNvPr id="6" name="Content Placeholder 6">
            <a:extLst>
              <a:ext uri="{FF2B5EF4-FFF2-40B4-BE49-F238E27FC236}">
                <a16:creationId xmlns:a16="http://schemas.microsoft.com/office/drawing/2014/main" id="{F6E16891-66BD-AA41-BD7B-4BCBA49116B8}"/>
              </a:ext>
            </a:extLst>
          </p:cNvPr>
          <p:cNvPicPr>
            <a:picLocks noGrp="1" noChangeAspect="1"/>
          </p:cNvPicPr>
          <p:nvPr>
            <p:ph idx="1"/>
          </p:nvPr>
        </p:nvPicPr>
        <p:blipFill>
          <a:blip r:embed="rId2"/>
          <a:stretch>
            <a:fillRect/>
          </a:stretch>
        </p:blipFill>
        <p:spPr>
          <a:xfrm>
            <a:off x="-8909" y="0"/>
            <a:ext cx="9143999" cy="5143500"/>
          </a:xfrm>
        </p:spPr>
      </p:pic>
    </p:spTree>
    <p:extLst>
      <p:ext uri="{BB962C8B-B14F-4D97-AF65-F5344CB8AC3E}">
        <p14:creationId xmlns:p14="http://schemas.microsoft.com/office/powerpoint/2010/main" val="9901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CD60-D02A-4EF9-B734-1EE360BE718B}"/>
              </a:ext>
            </a:extLst>
          </p:cNvPr>
          <p:cNvSpPr>
            <a:spLocks noGrp="1"/>
          </p:cNvSpPr>
          <p:nvPr>
            <p:ph type="title"/>
          </p:nvPr>
        </p:nvSpPr>
        <p:spPr/>
        <p:txBody>
          <a:bodyPr/>
          <a:lstStyle/>
          <a:p>
            <a:r>
              <a:rPr lang="en-GB" dirty="0"/>
              <a:t>PCN DES ballot</a:t>
            </a:r>
          </a:p>
        </p:txBody>
      </p:sp>
      <p:sp>
        <p:nvSpPr>
          <p:cNvPr id="3" name="Content Placeholder 2">
            <a:extLst>
              <a:ext uri="{FF2B5EF4-FFF2-40B4-BE49-F238E27FC236}">
                <a16:creationId xmlns:a16="http://schemas.microsoft.com/office/drawing/2014/main" id="{212E7251-FB5C-47B0-A660-8A6573D4A76B}"/>
              </a:ext>
            </a:extLst>
          </p:cNvPr>
          <p:cNvSpPr>
            <a:spLocks noGrp="1"/>
          </p:cNvSpPr>
          <p:nvPr>
            <p:ph idx="1"/>
          </p:nvPr>
        </p:nvSpPr>
        <p:spPr>
          <a:xfrm>
            <a:off x="388042" y="927282"/>
            <a:ext cx="8405437" cy="2622742"/>
          </a:xfrm>
        </p:spPr>
        <p:txBody>
          <a:bodyPr/>
          <a:lstStyle/>
          <a:p>
            <a:pPr>
              <a:lnSpc>
                <a:spcPct val="100000"/>
              </a:lnSpc>
            </a:pPr>
            <a:r>
              <a:rPr lang="en-GB" sz="1800" dirty="0">
                <a:solidFill>
                  <a:srgbClr val="002060"/>
                </a:solidFill>
                <a:latin typeface="Calibri Light" pitchFamily="34" charset="0"/>
              </a:rPr>
              <a:t>LMC England Conference November 2020: "</a:t>
            </a:r>
            <a:r>
              <a:rPr lang="en-GB" sz="1800" i="1" dirty="0">
                <a:solidFill>
                  <a:srgbClr val="002060"/>
                </a:solidFill>
                <a:latin typeface="Calibri Light" pitchFamily="34" charset="0"/>
              </a:rPr>
              <a:t>Conference notes that the BMA GPC (GP committee) England has never secured a robust democratic mandate for the PCN DES and so again asks the GPC England to secure a firm mandate from the entire profession by means of ballot before negotiating any extension or changes to the PCN DES for the year 2021 / 2022.“</a:t>
            </a:r>
          </a:p>
          <a:p>
            <a:pPr>
              <a:lnSpc>
                <a:spcPct val="100000"/>
              </a:lnSpc>
            </a:pPr>
            <a:endParaRPr lang="en-GB" sz="1800" dirty="0">
              <a:solidFill>
                <a:srgbClr val="002060"/>
              </a:solidFill>
              <a:latin typeface="Calibri Light" pitchFamily="34" charset="0"/>
            </a:endParaRPr>
          </a:p>
          <a:p>
            <a:pPr>
              <a:lnSpc>
                <a:spcPct val="100000"/>
              </a:lnSpc>
            </a:pPr>
            <a:r>
              <a:rPr lang="en-GB" sz="1800" dirty="0">
                <a:solidFill>
                  <a:srgbClr val="002060"/>
                </a:solidFill>
                <a:latin typeface="Calibri Light" pitchFamily="34" charset="0"/>
              </a:rPr>
              <a:t>Ballot of whole profession took place January 2021: </a:t>
            </a:r>
            <a:r>
              <a:rPr lang="en-GB" sz="1800" b="1" dirty="0">
                <a:solidFill>
                  <a:srgbClr val="002060"/>
                </a:solidFill>
                <a:latin typeface="Calibri Light" pitchFamily="34" charset="0"/>
              </a:rPr>
              <a:t>‘Prior to any further negotiations, extension or changes for 2021/22, do you give GPC England a mandate for the PCN directed enhanced service?’</a:t>
            </a:r>
          </a:p>
          <a:p>
            <a:pPr>
              <a:lnSpc>
                <a:spcPct val="100000"/>
              </a:lnSpc>
            </a:pPr>
            <a:r>
              <a:rPr lang="en-GB" sz="1800" b="1" dirty="0"/>
              <a:t>Yes</a:t>
            </a:r>
            <a:r>
              <a:rPr lang="en-GB" sz="1800" dirty="0"/>
              <a:t>: 	80%  (3619)</a:t>
            </a:r>
          </a:p>
          <a:p>
            <a:pPr>
              <a:lnSpc>
                <a:spcPct val="100000"/>
              </a:lnSpc>
            </a:pPr>
            <a:r>
              <a:rPr lang="en-GB" sz="1800" b="1" dirty="0"/>
              <a:t>No</a:t>
            </a:r>
            <a:r>
              <a:rPr lang="en-GB" sz="1800" dirty="0"/>
              <a:t>: 	20%  (915)</a:t>
            </a:r>
          </a:p>
          <a:p>
            <a:pPr>
              <a:lnSpc>
                <a:spcPct val="100000"/>
              </a:lnSpc>
            </a:pPr>
            <a:r>
              <a:rPr lang="en-GB" sz="1400" dirty="0"/>
              <a:t>Total validated votes: 4,534</a:t>
            </a:r>
          </a:p>
          <a:p>
            <a:endParaRPr lang="en-GB" sz="1800" dirty="0"/>
          </a:p>
          <a:p>
            <a:endParaRPr lang="en-GB" sz="1800" dirty="0"/>
          </a:p>
        </p:txBody>
      </p:sp>
      <p:sp>
        <p:nvSpPr>
          <p:cNvPr id="4" name="Date Placeholder 3">
            <a:extLst>
              <a:ext uri="{FF2B5EF4-FFF2-40B4-BE49-F238E27FC236}">
                <a16:creationId xmlns:a16="http://schemas.microsoft.com/office/drawing/2014/main" id="{897D58FB-76A2-4671-9113-0A64A4C5A7E8}"/>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B9E41650-E30C-4A08-B3BF-363B62CBB85C}"/>
              </a:ext>
            </a:extLst>
          </p:cNvPr>
          <p:cNvSpPr>
            <a:spLocks noGrp="1"/>
          </p:cNvSpPr>
          <p:nvPr>
            <p:ph type="sldNum" sz="quarter" idx="4"/>
          </p:nvPr>
        </p:nvSpPr>
        <p:spPr/>
        <p:txBody>
          <a:bodyPr/>
          <a:lstStyle/>
          <a:p>
            <a:fld id="{E4E00EF0-048C-114D-ADD5-1D5ACA69D45F}" type="slidenum">
              <a:rPr lang="en-GB" smtClean="0"/>
              <a:pPr/>
              <a:t>12</a:t>
            </a:fld>
            <a:endParaRPr lang="en-GB" dirty="0"/>
          </a:p>
        </p:txBody>
      </p:sp>
    </p:spTree>
    <p:extLst>
      <p:ext uri="{BB962C8B-B14F-4D97-AF65-F5344CB8AC3E}">
        <p14:creationId xmlns:p14="http://schemas.microsoft.com/office/powerpoint/2010/main" val="1608313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PCN DES - funding</a:t>
            </a:r>
          </a:p>
        </p:txBody>
      </p:sp>
      <p:sp>
        <p:nvSpPr>
          <p:cNvPr id="3" name="Content Placeholder 2"/>
          <p:cNvSpPr>
            <a:spLocks noGrp="1"/>
          </p:cNvSpPr>
          <p:nvPr>
            <p:ph idx="1"/>
          </p:nvPr>
        </p:nvSpPr>
        <p:spPr>
          <a:xfrm>
            <a:off x="375468" y="1057524"/>
            <a:ext cx="8173747" cy="3261602"/>
          </a:xfrm>
        </p:spPr>
        <p:txBody>
          <a:bodyPr/>
          <a:lstStyle/>
          <a:p>
            <a:pPr>
              <a:lnSpc>
                <a:spcPct val="100000"/>
              </a:lnSpc>
              <a:spcAft>
                <a:spcPts val="1200"/>
              </a:spcAft>
            </a:pPr>
            <a:r>
              <a:rPr lang="en-GB" sz="2000" b="1" dirty="0">
                <a:solidFill>
                  <a:srgbClr val="002060"/>
                </a:solidFill>
                <a:latin typeface="Calibri Light" panose="020F0302020204030204" pitchFamily="34" charset="0"/>
                <a:cs typeface="Calibri Light" panose="020F0302020204030204" pitchFamily="34" charset="0"/>
              </a:rPr>
              <a:t>Funding streams with significant increases already agreed for 2021/22:</a:t>
            </a:r>
          </a:p>
          <a:p>
            <a:pPr marL="342900" indent="-342900">
              <a:lnSpc>
                <a:spcPct val="100000"/>
              </a:lnSpc>
              <a:spcAft>
                <a:spcPts val="1200"/>
              </a:spcAft>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£1.76 per patient Network Participation Funding (to practices)</a:t>
            </a:r>
          </a:p>
          <a:p>
            <a:pPr marL="342900" indent="-342900">
              <a:lnSpc>
                <a:spcPct val="100000"/>
              </a:lnSpc>
              <a:spcAft>
                <a:spcPts val="1200"/>
              </a:spcAft>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£1.50 per patient Core PCN Funding </a:t>
            </a:r>
          </a:p>
          <a:p>
            <a:pPr marL="342900" indent="-342900">
              <a:lnSpc>
                <a:spcPct val="100000"/>
              </a:lnSpc>
              <a:spcAft>
                <a:spcPts val="1200"/>
              </a:spcAft>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£120 per bed for care home premium</a:t>
            </a:r>
          </a:p>
          <a:p>
            <a:pPr marL="342900" indent="-342900">
              <a:lnSpc>
                <a:spcPct val="100000"/>
              </a:lnSpc>
              <a:spcAft>
                <a:spcPts val="1200"/>
              </a:spcAft>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ARRS to increase from £430m to £746m</a:t>
            </a:r>
          </a:p>
          <a:p>
            <a:pPr marL="342900" indent="-342900">
              <a:lnSpc>
                <a:spcPct val="100000"/>
              </a:lnSpc>
              <a:spcAft>
                <a:spcPts val="1200"/>
              </a:spcAft>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IIF to increase from £24.25m (amended due to pandemic) to £150m</a:t>
            </a:r>
          </a:p>
          <a:p>
            <a:pPr marL="342900" indent="-342900">
              <a:lnSpc>
                <a:spcPct val="100000"/>
              </a:lnSpc>
              <a:spcAft>
                <a:spcPts val="1200"/>
              </a:spcAft>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Access scheme worth £454m (£87m extended hours, £367m extended access) – full implementation delayed until 2022/23</a:t>
            </a:r>
          </a:p>
          <a:p>
            <a:pPr marL="457200" indent="-457200">
              <a:lnSpc>
                <a:spcPct val="100000"/>
              </a:lnSpc>
              <a:spcAft>
                <a:spcPts val="1200"/>
              </a:spcAft>
              <a:buFont typeface="Arial" panose="020B0604020202020204" pitchFamily="34" charset="0"/>
              <a:buChar char="•"/>
            </a:pPr>
            <a:endParaRPr lang="en-GB" sz="2000" dirty="0">
              <a:solidFill>
                <a:srgbClr val="002060"/>
              </a:solidFill>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13</a:t>
            </a:fld>
            <a:endParaRPr lang="en-GB" dirty="0"/>
          </a:p>
        </p:txBody>
      </p:sp>
    </p:spTree>
    <p:extLst>
      <p:ext uri="{BB962C8B-B14F-4D97-AF65-F5344CB8AC3E}">
        <p14:creationId xmlns:p14="http://schemas.microsoft.com/office/powerpoint/2010/main" val="114744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69" y="220239"/>
            <a:ext cx="7068923" cy="493819"/>
          </a:xfrm>
        </p:spPr>
        <p:txBody>
          <a:bodyPr/>
          <a:lstStyle/>
          <a:p>
            <a:r>
              <a:rPr lang="en-GB" dirty="0"/>
              <a:t>PCN DES 2021/22: overview</a:t>
            </a:r>
          </a:p>
        </p:txBody>
      </p:sp>
      <p:sp>
        <p:nvSpPr>
          <p:cNvPr id="3" name="Content Placeholder 2"/>
          <p:cNvSpPr>
            <a:spLocks noGrp="1"/>
          </p:cNvSpPr>
          <p:nvPr>
            <p:ph idx="1"/>
          </p:nvPr>
        </p:nvSpPr>
        <p:spPr>
          <a:xfrm>
            <a:off x="375469" y="820738"/>
            <a:ext cx="8173746" cy="3498387"/>
          </a:xfrm>
        </p:spPr>
        <p:txBody>
          <a:bodyPr/>
          <a:lstStyle/>
          <a:p>
            <a:pPr>
              <a:lnSpc>
                <a:spcPct val="100000"/>
              </a:lnSpc>
              <a:spcAft>
                <a:spcPts val="0"/>
              </a:spcAft>
            </a:pPr>
            <a:r>
              <a:rPr lang="en-GB" sz="1500" u="sng" dirty="0">
                <a:solidFill>
                  <a:srgbClr val="002060"/>
                </a:solidFill>
                <a:latin typeface="Calibri Light" panose="020F0302020204030204" pitchFamily="34" charset="0"/>
                <a:cs typeface="Calibri Light" panose="020F0302020204030204" pitchFamily="34" charset="0"/>
              </a:rPr>
              <a:t>Changes to continue as planned</a:t>
            </a:r>
          </a:p>
          <a:p>
            <a:pPr marL="285750" indent="-285750">
              <a:lnSpc>
                <a:spcPct val="100000"/>
              </a:lnSpc>
              <a:spcAft>
                <a:spcPts val="0"/>
              </a:spcAft>
              <a:buFont typeface="Arial" panose="020B0604020202020204" pitchFamily="34" charset="0"/>
              <a:buChar char="•"/>
            </a:pPr>
            <a:r>
              <a:rPr lang="en-GB" sz="1500" dirty="0">
                <a:solidFill>
                  <a:srgbClr val="002060"/>
                </a:solidFill>
                <a:latin typeface="Calibri Light" panose="020F0302020204030204" pitchFamily="34" charset="0"/>
                <a:cs typeface="Calibri Light" panose="020F0302020204030204" pitchFamily="34" charset="0"/>
              </a:rPr>
              <a:t>ARRS increase in funding (£430m in 20/21 to £746 in 21/22)</a:t>
            </a:r>
          </a:p>
          <a:p>
            <a:pPr marL="285750" indent="-285750">
              <a:lnSpc>
                <a:spcPct val="100000"/>
              </a:lnSpc>
              <a:spcAft>
                <a:spcPts val="0"/>
              </a:spcAft>
              <a:buFont typeface="Arial" panose="020B0604020202020204" pitchFamily="34" charset="0"/>
              <a:buChar char="•"/>
            </a:pPr>
            <a:r>
              <a:rPr lang="en-GB" sz="1500" dirty="0">
                <a:solidFill>
                  <a:srgbClr val="002060"/>
                </a:solidFill>
                <a:latin typeface="Calibri Light" panose="020F0302020204030204" pitchFamily="34" charset="0"/>
                <a:cs typeface="Calibri Light" panose="020F0302020204030204" pitchFamily="34" charset="0"/>
              </a:rPr>
              <a:t>Expansion of ARRS roles (additional roles extended from ten to twelve in October 2020, with the inclusion of Nursing Associates and Trainee Nursing Associates) now expanded further to include paramedics, AHPs and MHPs to commence in April 2021)</a:t>
            </a:r>
          </a:p>
          <a:p>
            <a:pPr marL="285750" indent="-285750">
              <a:lnSpc>
                <a:spcPct val="100000"/>
              </a:lnSpc>
              <a:buFont typeface="Arial" panose="020B0604020202020204" pitchFamily="34" charset="0"/>
              <a:buChar char="•"/>
            </a:pPr>
            <a:r>
              <a:rPr lang="en-GB" sz="1500" dirty="0">
                <a:solidFill>
                  <a:srgbClr val="002060"/>
                </a:solidFill>
                <a:latin typeface="Calibri Light" panose="020F0302020204030204" pitchFamily="34" charset="0"/>
                <a:cs typeface="Calibri Light" panose="020F0302020204030204" pitchFamily="34" charset="0"/>
              </a:rPr>
              <a:t>IIF increase in funding (£24.25m in 20/21 to £150m in 21/22)</a:t>
            </a:r>
          </a:p>
          <a:p>
            <a:pPr>
              <a:lnSpc>
                <a:spcPct val="100000"/>
              </a:lnSpc>
              <a:spcAft>
                <a:spcPts val="0"/>
              </a:spcAft>
            </a:pPr>
            <a:r>
              <a:rPr lang="en-GB" sz="1500" u="sng" dirty="0">
                <a:solidFill>
                  <a:srgbClr val="002060"/>
                </a:solidFill>
                <a:latin typeface="Calibri Light" panose="020F0302020204030204" pitchFamily="34" charset="0"/>
                <a:cs typeface="Calibri Light" panose="020F0302020204030204" pitchFamily="34" charset="0"/>
              </a:rPr>
              <a:t>Changes to be delayed</a:t>
            </a:r>
          </a:p>
          <a:p>
            <a:pPr marL="285750" indent="-285750">
              <a:lnSpc>
                <a:spcPct val="100000"/>
              </a:lnSpc>
              <a:spcAft>
                <a:spcPts val="0"/>
              </a:spcAft>
              <a:buFont typeface="Arial" panose="020B0604020202020204" pitchFamily="34" charset="0"/>
              <a:buChar char="•"/>
            </a:pPr>
            <a:r>
              <a:rPr lang="en-GB" sz="1500" dirty="0">
                <a:solidFill>
                  <a:srgbClr val="002060"/>
                </a:solidFill>
                <a:latin typeface="Calibri Light" panose="020F0302020204030204" pitchFamily="34" charset="0"/>
                <a:cs typeface="Calibri Light" panose="020F0302020204030204" pitchFamily="34" charset="0"/>
              </a:rPr>
              <a:t>Additional four service specifications will </a:t>
            </a:r>
            <a:r>
              <a:rPr lang="en-GB" sz="1500" b="1" dirty="0">
                <a:solidFill>
                  <a:srgbClr val="002060"/>
                </a:solidFill>
                <a:latin typeface="Calibri Light" panose="020F0302020204030204" pitchFamily="34" charset="0"/>
                <a:cs typeface="Calibri Light" panose="020F0302020204030204" pitchFamily="34" charset="0"/>
              </a:rPr>
              <a:t>not</a:t>
            </a:r>
            <a:r>
              <a:rPr lang="en-GB" sz="1500" dirty="0">
                <a:solidFill>
                  <a:srgbClr val="002060"/>
                </a:solidFill>
                <a:latin typeface="Calibri Light" panose="020F0302020204030204" pitchFamily="34" charset="0"/>
                <a:cs typeface="Calibri Light" panose="020F0302020204030204" pitchFamily="34" charset="0"/>
              </a:rPr>
              <a:t> be introduced from April 2021, given reprioritisation necessitated by the pandemic </a:t>
            </a:r>
          </a:p>
          <a:p>
            <a:pPr marL="285750" indent="-285750">
              <a:lnSpc>
                <a:spcPct val="100000"/>
              </a:lnSpc>
              <a:spcAft>
                <a:spcPts val="0"/>
              </a:spcAft>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More phased approach to the introduction of new IIF indicators for 21/22 (exact indicators and dates to be agreed)</a:t>
            </a:r>
          </a:p>
          <a:p>
            <a:pPr marL="285750" indent="-285750">
              <a:lnSpc>
                <a:spcPct val="100000"/>
              </a:lnSpc>
              <a:buFont typeface="Arial" panose="020B0604020202020204" pitchFamily="34" charset="0"/>
              <a:buChar char="•"/>
            </a:pPr>
            <a:r>
              <a:rPr lang="en-GB" sz="1500" dirty="0">
                <a:solidFill>
                  <a:srgbClr val="002060"/>
                </a:solidFill>
                <a:latin typeface="Calibri Light" panose="020F0302020204030204" pitchFamily="34" charset="0"/>
                <a:cs typeface="Calibri Light" panose="020F0302020204030204" pitchFamily="34" charset="0"/>
              </a:rPr>
              <a:t>Access offer to be developed over summer 21, and implemented from April 22</a:t>
            </a:r>
          </a:p>
          <a:p>
            <a:pPr>
              <a:lnSpc>
                <a:spcPct val="100000"/>
              </a:lnSpc>
              <a:spcAft>
                <a:spcPts val="0"/>
              </a:spcAft>
            </a:pPr>
            <a:r>
              <a:rPr lang="en-GB" sz="1500" u="sng" dirty="0">
                <a:solidFill>
                  <a:srgbClr val="002060"/>
                </a:solidFill>
                <a:latin typeface="Calibri Light" panose="020F0302020204030204" pitchFamily="34" charset="0"/>
                <a:cs typeface="Calibri Light" panose="020F0302020204030204" pitchFamily="34" charset="0"/>
              </a:rPr>
              <a:t>New changes agreed</a:t>
            </a:r>
          </a:p>
          <a:p>
            <a:pPr marL="285750" indent="-285750">
              <a:lnSpc>
                <a:spcPct val="100000"/>
              </a:lnSpc>
              <a:spcAft>
                <a:spcPts val="0"/>
              </a:spcAft>
              <a:buFont typeface="Arial" panose="020B0604020202020204" pitchFamily="34" charset="0"/>
              <a:buChar char="•"/>
            </a:pPr>
            <a:r>
              <a:rPr lang="en-GB" sz="1500" dirty="0">
                <a:solidFill>
                  <a:srgbClr val="002060"/>
                </a:solidFill>
                <a:latin typeface="Calibri Light" panose="020F0302020204030204" pitchFamily="34" charset="0"/>
                <a:cs typeface="Calibri Light" panose="020F0302020204030204" pitchFamily="34" charset="0"/>
              </a:rPr>
              <a:t>CP transfer from the Clinical Pharmacist in General Practice scheme allowed from 1 April to 30 Sept 21</a:t>
            </a:r>
          </a:p>
          <a:p>
            <a:pPr marL="285750" indent="-285750">
              <a:lnSpc>
                <a:spcPct val="100000"/>
              </a:lnSpc>
              <a:spcAft>
                <a:spcPts val="0"/>
              </a:spcAft>
              <a:buFont typeface="Arial" panose="020B0604020202020204" pitchFamily="34" charset="0"/>
              <a:buChar char="•"/>
            </a:pPr>
            <a:r>
              <a:rPr lang="en-GB" sz="1500" dirty="0">
                <a:solidFill>
                  <a:srgbClr val="002060"/>
                </a:solidFill>
                <a:latin typeface="Calibri Light" panose="020F0302020204030204" pitchFamily="34" charset="0"/>
                <a:cs typeface="Calibri Light" panose="020F0302020204030204" pitchFamily="34" charset="0"/>
              </a:rPr>
              <a:t>London weighting for ARRS</a:t>
            </a:r>
          </a:p>
          <a:p>
            <a:pPr>
              <a:lnSpc>
                <a:spcPct val="100000"/>
              </a:lnSpc>
              <a:spcAft>
                <a:spcPts val="0"/>
              </a:spcAft>
            </a:pPr>
            <a:endParaRPr lang="en-GB" sz="1500" dirty="0">
              <a:solidFill>
                <a:srgbClr val="002060"/>
              </a:solidFill>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4"/>
          </p:nvPr>
        </p:nvSpPr>
        <p:spPr/>
        <p:txBody>
          <a:bodyPr/>
          <a:lstStyle/>
          <a:p>
            <a:fld id="{E4E00EF0-048C-114D-ADD5-1D5ACA69D45F}" type="slidenum">
              <a:rPr lang="en-GB" smtClean="0"/>
              <a:pPr/>
              <a:t>14</a:t>
            </a:fld>
            <a:endParaRPr lang="en-GB" dirty="0"/>
          </a:p>
        </p:txBody>
      </p:sp>
    </p:spTree>
    <p:extLst>
      <p:ext uri="{BB962C8B-B14F-4D97-AF65-F5344CB8AC3E}">
        <p14:creationId xmlns:p14="http://schemas.microsoft.com/office/powerpoint/2010/main" val="1058585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DA63-1B4B-4680-A835-E594BB231251}"/>
              </a:ext>
            </a:extLst>
          </p:cNvPr>
          <p:cNvSpPr>
            <a:spLocks noGrp="1"/>
          </p:cNvSpPr>
          <p:nvPr>
            <p:ph type="title"/>
          </p:nvPr>
        </p:nvSpPr>
        <p:spPr/>
        <p:txBody>
          <a:bodyPr/>
          <a:lstStyle/>
          <a:p>
            <a:r>
              <a:rPr lang="en-GB" dirty="0"/>
              <a:t>PCN DES: Paramedics	</a:t>
            </a:r>
          </a:p>
        </p:txBody>
      </p:sp>
      <p:sp>
        <p:nvSpPr>
          <p:cNvPr id="3" name="Content Placeholder 2">
            <a:extLst>
              <a:ext uri="{FF2B5EF4-FFF2-40B4-BE49-F238E27FC236}">
                <a16:creationId xmlns:a16="http://schemas.microsoft.com/office/drawing/2014/main" id="{03E3EA92-A1BB-4270-B03E-674093204685}"/>
              </a:ext>
            </a:extLst>
          </p:cNvPr>
          <p:cNvSpPr>
            <a:spLocks noGrp="1"/>
          </p:cNvSpPr>
          <p:nvPr>
            <p:ph idx="1"/>
          </p:nvPr>
        </p:nvSpPr>
        <p:spPr>
          <a:xfrm>
            <a:off x="375468" y="1256734"/>
            <a:ext cx="8494211" cy="3062391"/>
          </a:xfrm>
        </p:spPr>
        <p:txBody>
          <a:bodyPr/>
          <a:lstStyle/>
          <a:p>
            <a:pPr marL="457200" indent="-457200">
              <a:lnSpc>
                <a:spcPct val="100000"/>
              </a:lnSpc>
              <a:spcAft>
                <a:spcPts val="0"/>
              </a:spcAft>
              <a:buSzPct val="100000"/>
              <a:buFont typeface="Arial" panose="020B0604020202020204" pitchFamily="34" charset="0"/>
              <a:buChar char="•"/>
            </a:pPr>
            <a:r>
              <a:rPr lang="en-GB" sz="1800" dirty="0">
                <a:latin typeface="+mn-lt"/>
                <a:cs typeface="Calibri Light" panose="020F0302020204030204" pitchFamily="34" charset="0"/>
              </a:rPr>
              <a:t>Reimbursable at indicative Band 7 level, but with the ability for PCNs to engage at the top of Band 6</a:t>
            </a:r>
          </a:p>
          <a:p>
            <a:pPr marL="457200" indent="-457200">
              <a:lnSpc>
                <a:spcPct val="100000"/>
              </a:lnSpc>
              <a:spcAft>
                <a:spcPts val="0"/>
              </a:spcAft>
              <a:buSzPct val="100000"/>
              <a:buFont typeface="Arial" panose="020B0604020202020204" pitchFamily="34" charset="0"/>
              <a:buChar char="•"/>
            </a:pPr>
            <a:endParaRPr lang="en-GB" sz="1800" dirty="0">
              <a:latin typeface="+mn-lt"/>
              <a:cs typeface="Calibri Light" panose="020F0302020204030204" pitchFamily="34" charset="0"/>
            </a:endParaRPr>
          </a:p>
          <a:p>
            <a:pPr marL="457200" indent="-457200">
              <a:lnSpc>
                <a:spcPct val="100000"/>
              </a:lnSpc>
              <a:spcAft>
                <a:spcPts val="0"/>
              </a:spcAft>
              <a:buSzPct val="100000"/>
              <a:buFont typeface="Arial" panose="020B0604020202020204" pitchFamily="34" charset="0"/>
              <a:buChar char="•"/>
            </a:pPr>
            <a:r>
              <a:rPr lang="en-GB" sz="1800" dirty="0">
                <a:latin typeface="+mn-lt"/>
                <a:cs typeface="Calibri Light" panose="020F0302020204030204" pitchFamily="34" charset="0"/>
              </a:rPr>
              <a:t>If a paramedic does not yet have Level 7 capability in clinical practice, they will be engaged via a rotational model as part of a training pathway until they achieve that level</a:t>
            </a:r>
          </a:p>
          <a:p>
            <a:pPr>
              <a:lnSpc>
                <a:spcPct val="100000"/>
              </a:lnSpc>
              <a:spcAft>
                <a:spcPts val="0"/>
              </a:spcAft>
            </a:pPr>
            <a:endParaRPr lang="en-GB" sz="2600" dirty="0">
              <a:latin typeface="+mn-lt"/>
            </a:endParaRPr>
          </a:p>
          <a:p>
            <a:pPr>
              <a:lnSpc>
                <a:spcPct val="100000"/>
              </a:lnSpc>
              <a:spcAft>
                <a:spcPts val="0"/>
              </a:spcAft>
            </a:pPr>
            <a:endParaRPr lang="en-GB" sz="2600" dirty="0">
              <a:latin typeface="+mn-lt"/>
            </a:endParaRPr>
          </a:p>
        </p:txBody>
      </p:sp>
      <p:sp>
        <p:nvSpPr>
          <p:cNvPr id="4" name="Date Placeholder 3">
            <a:extLst>
              <a:ext uri="{FF2B5EF4-FFF2-40B4-BE49-F238E27FC236}">
                <a16:creationId xmlns:a16="http://schemas.microsoft.com/office/drawing/2014/main" id="{5D9F4F16-DA6A-4208-AB33-4309EC325AB2}"/>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52606A39-1F29-403B-B93A-D6ACA91D29ED}"/>
              </a:ext>
            </a:extLst>
          </p:cNvPr>
          <p:cNvSpPr>
            <a:spLocks noGrp="1"/>
          </p:cNvSpPr>
          <p:nvPr>
            <p:ph type="sldNum" sz="quarter" idx="4"/>
          </p:nvPr>
        </p:nvSpPr>
        <p:spPr/>
        <p:txBody>
          <a:bodyPr/>
          <a:lstStyle/>
          <a:p>
            <a:fld id="{E4E00EF0-048C-114D-ADD5-1D5ACA69D45F}" type="slidenum">
              <a:rPr lang="en-GB" smtClean="0"/>
              <a:pPr/>
              <a:t>15</a:t>
            </a:fld>
            <a:endParaRPr lang="en-GB" dirty="0"/>
          </a:p>
        </p:txBody>
      </p:sp>
    </p:spTree>
    <p:extLst>
      <p:ext uri="{BB962C8B-B14F-4D97-AF65-F5344CB8AC3E}">
        <p14:creationId xmlns:p14="http://schemas.microsoft.com/office/powerpoint/2010/main" val="67954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232B-5B4A-461A-9536-D1D6CA06A08C}"/>
              </a:ext>
            </a:extLst>
          </p:cNvPr>
          <p:cNvSpPr>
            <a:spLocks noGrp="1"/>
          </p:cNvSpPr>
          <p:nvPr>
            <p:ph type="title"/>
          </p:nvPr>
        </p:nvSpPr>
        <p:spPr/>
        <p:txBody>
          <a:bodyPr/>
          <a:lstStyle/>
          <a:p>
            <a:r>
              <a:rPr lang="en-GB" dirty="0"/>
              <a:t>PCN DES: Advanced Practitioners</a:t>
            </a:r>
          </a:p>
        </p:txBody>
      </p:sp>
      <p:sp>
        <p:nvSpPr>
          <p:cNvPr id="3" name="Content Placeholder 2">
            <a:extLst>
              <a:ext uri="{FF2B5EF4-FFF2-40B4-BE49-F238E27FC236}">
                <a16:creationId xmlns:a16="http://schemas.microsoft.com/office/drawing/2014/main" id="{12AE899C-6005-4F1A-BBFF-A9B38EDDE933}"/>
              </a:ext>
            </a:extLst>
          </p:cNvPr>
          <p:cNvSpPr>
            <a:spLocks noGrp="1"/>
          </p:cNvSpPr>
          <p:nvPr>
            <p:ph idx="1"/>
          </p:nvPr>
        </p:nvSpPr>
        <p:spPr>
          <a:xfrm>
            <a:off x="381754" y="1132885"/>
            <a:ext cx="8167461" cy="3449276"/>
          </a:xfrm>
        </p:spPr>
        <p:txBody>
          <a:bodyPr/>
          <a:lstStyle/>
          <a:p>
            <a:pPr>
              <a:lnSpc>
                <a:spcPct val="100000"/>
              </a:lnSpc>
              <a:spcAft>
                <a:spcPts val="0"/>
              </a:spcAft>
            </a:pPr>
            <a:r>
              <a:rPr lang="en-GB" sz="1800" dirty="0">
                <a:latin typeface="Calibri Light" panose="020F0302020204030204" pitchFamily="34" charset="0"/>
                <a:cs typeface="Calibri Light" panose="020F0302020204030204" pitchFamily="34" charset="0"/>
              </a:rPr>
              <a:t>An advanced practitioner reimbursement tier may apply to the following PCN roles, and will be reimbursed at band 8a: </a:t>
            </a:r>
          </a:p>
          <a:p>
            <a:pPr marL="457200" indent="-457200">
              <a:lnSpc>
                <a:spcPct val="100000"/>
              </a:lnSpc>
              <a:spcAft>
                <a:spcPts val="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Clinical Pharmacist</a:t>
            </a:r>
          </a:p>
          <a:p>
            <a:pPr marL="457200" indent="-457200">
              <a:lnSpc>
                <a:spcPct val="100000"/>
              </a:lnSpc>
              <a:spcAft>
                <a:spcPts val="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Physiotherapist</a:t>
            </a:r>
          </a:p>
          <a:p>
            <a:pPr marL="457200" indent="-457200">
              <a:lnSpc>
                <a:spcPct val="100000"/>
              </a:lnSpc>
              <a:spcAft>
                <a:spcPts val="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Occupational Therapist</a:t>
            </a:r>
          </a:p>
          <a:p>
            <a:pPr marL="457200" indent="-457200">
              <a:lnSpc>
                <a:spcPct val="100000"/>
              </a:lnSpc>
              <a:spcAft>
                <a:spcPts val="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Dietician</a:t>
            </a:r>
          </a:p>
          <a:p>
            <a:pPr marL="457200" indent="-457200">
              <a:lnSpc>
                <a:spcPct val="100000"/>
              </a:lnSpc>
              <a:spcAft>
                <a:spcPts val="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Podiatrist</a:t>
            </a:r>
          </a:p>
          <a:p>
            <a:pPr marL="457200" indent="-457200">
              <a:lnSpc>
                <a:spcPct val="100000"/>
              </a:lnSpc>
              <a:spcAft>
                <a:spcPts val="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Paramedic</a:t>
            </a:r>
          </a:p>
          <a:p>
            <a:pPr>
              <a:lnSpc>
                <a:spcPct val="100000"/>
              </a:lnSpc>
              <a:spcAft>
                <a:spcPts val="0"/>
              </a:spcAft>
            </a:pPr>
            <a:endParaRPr lang="en-GB" sz="1800" dirty="0">
              <a:latin typeface="Calibri Light" panose="020F0302020204030204" pitchFamily="34" charset="0"/>
              <a:cs typeface="Calibri Light" panose="020F0302020204030204" pitchFamily="34" charset="0"/>
            </a:endParaRPr>
          </a:p>
          <a:p>
            <a:pPr>
              <a:lnSpc>
                <a:spcPct val="100000"/>
              </a:lnSpc>
              <a:spcAft>
                <a:spcPts val="0"/>
              </a:spcAft>
            </a:pPr>
            <a:r>
              <a:rPr lang="en-GB" sz="1800" dirty="0">
                <a:latin typeface="Calibri Light" panose="020F0302020204030204" pitchFamily="34" charset="0"/>
                <a:cs typeface="Calibri Light" panose="020F0302020204030204" pitchFamily="34" charset="0"/>
              </a:rPr>
              <a:t>Initially limited to one AP per PCN under 99,999 registered population, and two for PCNs larger than that, until the HEE advanced practitioner registration process has been established and implemented (expected by October 2021) </a:t>
            </a:r>
          </a:p>
        </p:txBody>
      </p:sp>
      <p:sp>
        <p:nvSpPr>
          <p:cNvPr id="4" name="Date Placeholder 3">
            <a:extLst>
              <a:ext uri="{FF2B5EF4-FFF2-40B4-BE49-F238E27FC236}">
                <a16:creationId xmlns:a16="http://schemas.microsoft.com/office/drawing/2014/main" id="{E33F220C-96A8-4C0B-A6A2-3478E3BF2D28}"/>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BD3B29B6-59DE-4268-B82B-320AF568B2EF}"/>
              </a:ext>
            </a:extLst>
          </p:cNvPr>
          <p:cNvSpPr>
            <a:spLocks noGrp="1"/>
          </p:cNvSpPr>
          <p:nvPr>
            <p:ph type="sldNum" sz="quarter" idx="4"/>
          </p:nvPr>
        </p:nvSpPr>
        <p:spPr/>
        <p:txBody>
          <a:bodyPr/>
          <a:lstStyle/>
          <a:p>
            <a:fld id="{E4E00EF0-048C-114D-ADD5-1D5ACA69D45F}" type="slidenum">
              <a:rPr lang="en-GB" smtClean="0"/>
              <a:pPr/>
              <a:t>16</a:t>
            </a:fld>
            <a:endParaRPr lang="en-GB" dirty="0"/>
          </a:p>
        </p:txBody>
      </p:sp>
    </p:spTree>
    <p:extLst>
      <p:ext uri="{BB962C8B-B14F-4D97-AF65-F5344CB8AC3E}">
        <p14:creationId xmlns:p14="http://schemas.microsoft.com/office/powerpoint/2010/main" val="404018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F9CB-726B-45C3-BE56-DE2852E64D28}"/>
              </a:ext>
            </a:extLst>
          </p:cNvPr>
          <p:cNvSpPr>
            <a:spLocks noGrp="1"/>
          </p:cNvSpPr>
          <p:nvPr>
            <p:ph type="title"/>
          </p:nvPr>
        </p:nvSpPr>
        <p:spPr/>
        <p:txBody>
          <a:bodyPr/>
          <a:lstStyle/>
          <a:p>
            <a:r>
              <a:rPr lang="en-GB" dirty="0"/>
              <a:t>PCN DES: Mental Health Practitioners</a:t>
            </a:r>
          </a:p>
        </p:txBody>
      </p:sp>
      <p:sp>
        <p:nvSpPr>
          <p:cNvPr id="3" name="Content Placeholder 2">
            <a:extLst>
              <a:ext uri="{FF2B5EF4-FFF2-40B4-BE49-F238E27FC236}">
                <a16:creationId xmlns:a16="http://schemas.microsoft.com/office/drawing/2014/main" id="{4FF2B034-B744-46CF-ACBA-0274FFFDDA58}"/>
              </a:ext>
            </a:extLst>
          </p:cNvPr>
          <p:cNvSpPr>
            <a:spLocks noGrp="1"/>
          </p:cNvSpPr>
          <p:nvPr>
            <p:ph idx="1"/>
          </p:nvPr>
        </p:nvSpPr>
        <p:spPr>
          <a:xfrm>
            <a:off x="397185" y="1117131"/>
            <a:ext cx="8152029" cy="3062391"/>
          </a:xfrm>
        </p:spPr>
        <p:txBody>
          <a:bodyPr/>
          <a:lstStyle/>
          <a:p>
            <a:pPr marL="457200" indent="-45720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PCNs will be entitled to an embedded mental health practitioner, employed and provided as a service by the PCN’s local provider of community mental health services, funded under a local agreement</a:t>
            </a:r>
          </a:p>
          <a:p>
            <a:pPr marL="457200" indent="-45720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50% of the funding will be provided from the mental health provider and 50% by the PCN</a:t>
            </a:r>
          </a:p>
          <a:p>
            <a:pPr marL="457200" indent="-45720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1 WTE in 21/22, increasing to 2 WTE in 22/23 and 3 WTE by 23/24</a:t>
            </a:r>
          </a:p>
          <a:p>
            <a:pPr marL="457200" indent="-45720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For PCNs with more than 100,000 patients the entitlements are double</a:t>
            </a:r>
          </a:p>
          <a:p>
            <a:pPr marL="457200" indent="-45720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These staff will be additional to mental health practitioners and co-located IAPT practitioners already embedded within general practice</a:t>
            </a:r>
          </a:p>
          <a:p>
            <a:pPr marL="457200" indent="-457200">
              <a:lnSpc>
                <a:spcPct val="100000"/>
              </a:lnSpc>
              <a:buFont typeface="Arial" panose="020B0604020202020204" pitchFamily="34" charset="0"/>
              <a:buChar char="•"/>
            </a:pPr>
            <a:endParaRPr lang="en-GB" sz="200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956F635D-CB5C-4081-9AD5-2EA0B9B3455E}"/>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AD2E5BE5-5A5A-44D4-9981-0FD04A07069F}"/>
              </a:ext>
            </a:extLst>
          </p:cNvPr>
          <p:cNvSpPr>
            <a:spLocks noGrp="1"/>
          </p:cNvSpPr>
          <p:nvPr>
            <p:ph type="sldNum" sz="quarter" idx="4"/>
          </p:nvPr>
        </p:nvSpPr>
        <p:spPr/>
        <p:txBody>
          <a:bodyPr/>
          <a:lstStyle/>
          <a:p>
            <a:fld id="{E4E00EF0-048C-114D-ADD5-1D5ACA69D45F}" type="slidenum">
              <a:rPr lang="en-GB" smtClean="0"/>
              <a:pPr/>
              <a:t>17</a:t>
            </a:fld>
            <a:endParaRPr lang="en-GB" dirty="0"/>
          </a:p>
        </p:txBody>
      </p:sp>
    </p:spTree>
    <p:extLst>
      <p:ext uri="{BB962C8B-B14F-4D97-AF65-F5344CB8AC3E}">
        <p14:creationId xmlns:p14="http://schemas.microsoft.com/office/powerpoint/2010/main" val="208624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096F-2C46-4451-8C94-E028B87508AC}"/>
              </a:ext>
            </a:extLst>
          </p:cNvPr>
          <p:cNvSpPr>
            <a:spLocks noGrp="1"/>
          </p:cNvSpPr>
          <p:nvPr>
            <p:ph type="title"/>
          </p:nvPr>
        </p:nvSpPr>
        <p:spPr/>
        <p:txBody>
          <a:bodyPr/>
          <a:lstStyle/>
          <a:p>
            <a:r>
              <a:rPr lang="en-GB" dirty="0"/>
              <a:t>PCN DES: Clinical Pharmacists</a:t>
            </a:r>
          </a:p>
        </p:txBody>
      </p:sp>
      <p:sp>
        <p:nvSpPr>
          <p:cNvPr id="3" name="Content Placeholder 2">
            <a:extLst>
              <a:ext uri="{FF2B5EF4-FFF2-40B4-BE49-F238E27FC236}">
                <a16:creationId xmlns:a16="http://schemas.microsoft.com/office/drawing/2014/main" id="{15289156-812E-4865-BB59-8DC120F897FB}"/>
              </a:ext>
            </a:extLst>
          </p:cNvPr>
          <p:cNvSpPr>
            <a:spLocks noGrp="1"/>
          </p:cNvSpPr>
          <p:nvPr>
            <p:ph idx="1"/>
          </p:nvPr>
        </p:nvSpPr>
        <p:spPr>
          <a:xfrm>
            <a:off x="375469" y="1256734"/>
            <a:ext cx="8173746" cy="3062391"/>
          </a:xfrm>
        </p:spPr>
        <p:txBody>
          <a:bodyPr/>
          <a:lstStyle/>
          <a:p>
            <a:pPr marL="457200" indent="-45720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Clinical Pharmacists that remain on the Clinical Pharmacist in General Practice scheme will be able to transfer to PCNs and be reimbursed under the ARRS</a:t>
            </a:r>
          </a:p>
          <a:p>
            <a:pPr marL="457200" indent="-45720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This transition period will be in place from 1 April 2021 to 30 September 2021. The previous transfer arrangements from 19/20 will apply</a:t>
            </a:r>
            <a:r>
              <a:rPr lang="en-GB" sz="2600" dirty="0">
                <a:latin typeface="Calibri Light" panose="020F0302020204030204" pitchFamily="34" charset="0"/>
                <a:cs typeface="Calibri Light" panose="020F0302020204030204" pitchFamily="34" charset="0"/>
              </a:rPr>
              <a:t> </a:t>
            </a:r>
          </a:p>
        </p:txBody>
      </p:sp>
      <p:sp>
        <p:nvSpPr>
          <p:cNvPr id="4" name="Date Placeholder 3">
            <a:extLst>
              <a:ext uri="{FF2B5EF4-FFF2-40B4-BE49-F238E27FC236}">
                <a16:creationId xmlns:a16="http://schemas.microsoft.com/office/drawing/2014/main" id="{A4DB6073-B7F2-417A-80B2-EAC67F1CC644}"/>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9D6303F5-462A-4092-A4A7-570A1559A858}"/>
              </a:ext>
            </a:extLst>
          </p:cNvPr>
          <p:cNvSpPr>
            <a:spLocks noGrp="1"/>
          </p:cNvSpPr>
          <p:nvPr>
            <p:ph type="sldNum" sz="quarter" idx="4"/>
          </p:nvPr>
        </p:nvSpPr>
        <p:spPr/>
        <p:txBody>
          <a:bodyPr/>
          <a:lstStyle/>
          <a:p>
            <a:fld id="{E4E00EF0-048C-114D-ADD5-1D5ACA69D45F}" type="slidenum">
              <a:rPr lang="en-GB" smtClean="0"/>
              <a:pPr/>
              <a:t>18</a:t>
            </a:fld>
            <a:endParaRPr lang="en-GB" dirty="0"/>
          </a:p>
        </p:txBody>
      </p:sp>
    </p:spTree>
    <p:extLst>
      <p:ext uri="{BB962C8B-B14F-4D97-AF65-F5344CB8AC3E}">
        <p14:creationId xmlns:p14="http://schemas.microsoft.com/office/powerpoint/2010/main" val="358099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BDDA-4B7C-49BF-82AD-FF3E4991FB94}"/>
              </a:ext>
            </a:extLst>
          </p:cNvPr>
          <p:cNvSpPr>
            <a:spLocks noGrp="1"/>
          </p:cNvSpPr>
          <p:nvPr>
            <p:ph type="title"/>
          </p:nvPr>
        </p:nvSpPr>
        <p:spPr/>
        <p:txBody>
          <a:bodyPr/>
          <a:lstStyle/>
          <a:p>
            <a:r>
              <a:rPr lang="en-GB" dirty="0"/>
              <a:t>PCN DES: Inner and outer London weighting</a:t>
            </a:r>
          </a:p>
        </p:txBody>
      </p:sp>
      <p:sp>
        <p:nvSpPr>
          <p:cNvPr id="3" name="Content Placeholder 2">
            <a:extLst>
              <a:ext uri="{FF2B5EF4-FFF2-40B4-BE49-F238E27FC236}">
                <a16:creationId xmlns:a16="http://schemas.microsoft.com/office/drawing/2014/main" id="{1E14C07B-97DC-4C73-AA56-98C83980CBAA}"/>
              </a:ext>
            </a:extLst>
          </p:cNvPr>
          <p:cNvSpPr>
            <a:spLocks noGrp="1"/>
          </p:cNvSpPr>
          <p:nvPr>
            <p:ph idx="1"/>
          </p:nvPr>
        </p:nvSpPr>
        <p:spPr>
          <a:xfrm>
            <a:off x="375469" y="1256734"/>
            <a:ext cx="8173746" cy="3062391"/>
          </a:xfrm>
        </p:spPr>
        <p:txBody>
          <a:bodyPr/>
          <a:lstStyle/>
          <a:p>
            <a:pPr marL="457200" indent="-45720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For PCNs in the London region, the maximum reimbursement amounts per role within the ARRS will now include inner and outer London </a:t>
            </a:r>
            <a:r>
              <a:rPr lang="en-GB" sz="1800" dirty="0">
                <a:latin typeface="+mn-lt"/>
                <a:cs typeface="Calibri Light" panose="020F0302020204030204" pitchFamily="34" charset="0"/>
              </a:rPr>
              <a:t>weighting</a:t>
            </a:r>
            <a:r>
              <a:rPr lang="en-GB" sz="1800" dirty="0">
                <a:latin typeface="+mn-lt"/>
              </a:rPr>
              <a:t> on top of maximum current ARRS reimbursement amounts</a:t>
            </a:r>
          </a:p>
          <a:p>
            <a:pPr marL="457200" indent="-457200">
              <a:lnSpc>
                <a:spcPct val="100000"/>
              </a:lnSpc>
              <a:buFont typeface="Arial" panose="020B0604020202020204" pitchFamily="34" charset="0"/>
              <a:buChar char="•"/>
            </a:pPr>
            <a:r>
              <a:rPr lang="en-GB" sz="1800" dirty="0">
                <a:latin typeface="+mn-lt"/>
              </a:rPr>
              <a:t>For 2021/22, this will be reinforced through the Network Contract DES</a:t>
            </a:r>
          </a:p>
          <a:p>
            <a:pPr marL="457200" indent="-457200">
              <a:lnSpc>
                <a:spcPct val="100000"/>
              </a:lnSpc>
              <a:buFont typeface="Arial" panose="020B0604020202020204" pitchFamily="34" charset="0"/>
              <a:buChar char="•"/>
            </a:pPr>
            <a:r>
              <a:rPr lang="en-GB" sz="1800" dirty="0">
                <a:latin typeface="+mn-lt"/>
              </a:rPr>
              <a:t>Provides greater flexibility to use annual increase to ARRS funding for London without impacting ARRS allocations outside London</a:t>
            </a:r>
          </a:p>
          <a:p>
            <a:pPr marL="457200" indent="-457200">
              <a:lnSpc>
                <a:spcPct val="100000"/>
              </a:lnSpc>
              <a:buFont typeface="Arial" panose="020B0604020202020204" pitchFamily="34" charset="0"/>
              <a:buChar char="•"/>
            </a:pPr>
            <a:endParaRPr lang="en-GB" dirty="0"/>
          </a:p>
        </p:txBody>
      </p:sp>
      <p:sp>
        <p:nvSpPr>
          <p:cNvPr id="4" name="Date Placeholder 3">
            <a:extLst>
              <a:ext uri="{FF2B5EF4-FFF2-40B4-BE49-F238E27FC236}">
                <a16:creationId xmlns:a16="http://schemas.microsoft.com/office/drawing/2014/main" id="{A68FF64D-E6F9-4DB0-995C-3BFC717BD7DB}"/>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159CE285-443E-4B82-BBB1-DA624147469A}"/>
              </a:ext>
            </a:extLst>
          </p:cNvPr>
          <p:cNvSpPr>
            <a:spLocks noGrp="1"/>
          </p:cNvSpPr>
          <p:nvPr>
            <p:ph type="sldNum" sz="quarter" idx="4"/>
          </p:nvPr>
        </p:nvSpPr>
        <p:spPr/>
        <p:txBody>
          <a:bodyPr/>
          <a:lstStyle/>
          <a:p>
            <a:fld id="{E4E00EF0-048C-114D-ADD5-1D5ACA69D45F}" type="slidenum">
              <a:rPr lang="en-GB" smtClean="0"/>
              <a:pPr/>
              <a:t>19</a:t>
            </a:fld>
            <a:endParaRPr lang="en-GB" dirty="0"/>
          </a:p>
        </p:txBody>
      </p:sp>
    </p:spTree>
    <p:extLst>
      <p:ext uri="{BB962C8B-B14F-4D97-AF65-F5344CB8AC3E}">
        <p14:creationId xmlns:p14="http://schemas.microsoft.com/office/powerpoint/2010/main" val="103458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agreement for 2021/22</a:t>
            </a:r>
          </a:p>
        </p:txBody>
      </p:sp>
      <p:sp>
        <p:nvSpPr>
          <p:cNvPr id="3" name="Content Placeholder 2"/>
          <p:cNvSpPr>
            <a:spLocks noGrp="1"/>
          </p:cNvSpPr>
          <p:nvPr>
            <p:ph idx="1"/>
          </p:nvPr>
        </p:nvSpPr>
        <p:spPr>
          <a:xfrm>
            <a:off x="375469" y="1134814"/>
            <a:ext cx="8173746" cy="3062391"/>
          </a:xfrm>
        </p:spPr>
        <p:txBody>
          <a:bodyPr/>
          <a:lstStyle/>
          <a:p>
            <a:pPr marL="285750" indent="-285750">
              <a:lnSpc>
                <a:spcPct val="100000"/>
              </a:lnSpc>
              <a:spcAft>
                <a:spcPts val="1200"/>
              </a:spcAft>
              <a:buFont typeface="Arial" panose="020B0604020202020204" pitchFamily="34" charset="0"/>
              <a:buChar char="•"/>
            </a:pPr>
            <a:r>
              <a:rPr lang="en-GB" sz="1800" dirty="0">
                <a:solidFill>
                  <a:srgbClr val="002060"/>
                </a:solidFill>
                <a:latin typeface="+mn-lt"/>
              </a:rPr>
              <a:t>2021/22 will be the 3</a:t>
            </a:r>
            <a:r>
              <a:rPr lang="en-GB" sz="1800" baseline="30000" dirty="0">
                <a:solidFill>
                  <a:srgbClr val="002060"/>
                </a:solidFill>
                <a:latin typeface="+mn-lt"/>
              </a:rPr>
              <a:t>rd</a:t>
            </a:r>
            <a:r>
              <a:rPr lang="en-GB" sz="1800" dirty="0">
                <a:solidFill>
                  <a:srgbClr val="002060"/>
                </a:solidFill>
                <a:latin typeface="+mn-lt"/>
              </a:rPr>
              <a:t> year of our 5 year contract agreement</a:t>
            </a:r>
          </a:p>
          <a:p>
            <a:pPr marL="285750" indent="-285750">
              <a:lnSpc>
                <a:spcPct val="100000"/>
              </a:lnSpc>
              <a:spcAft>
                <a:spcPts val="1200"/>
              </a:spcAft>
              <a:buFont typeface="Arial" panose="020B0604020202020204" pitchFamily="34" charset="0"/>
              <a:buChar char="•"/>
            </a:pPr>
            <a:r>
              <a:rPr lang="en-GB" sz="1800" dirty="0">
                <a:solidFill>
                  <a:srgbClr val="002060"/>
                </a:solidFill>
                <a:latin typeface="+mn-lt"/>
              </a:rPr>
              <a:t>In order to support the continued response of General Practice to the COVID-19 pandemic, including the vaccination programme, NHSEI and GPCE have agreed to minimal changes from 1 April 2021, including delays to previously agreed elements</a:t>
            </a:r>
          </a:p>
          <a:p>
            <a:pPr marL="285750" indent="-285750">
              <a:lnSpc>
                <a:spcPct val="100000"/>
              </a:lnSpc>
              <a:spcAft>
                <a:spcPts val="1200"/>
              </a:spcAft>
              <a:buFont typeface="Arial" panose="020B0604020202020204" pitchFamily="34" charset="0"/>
              <a:buChar char="•"/>
            </a:pPr>
            <a:r>
              <a:rPr lang="en-GB" sz="1800" dirty="0">
                <a:solidFill>
                  <a:srgbClr val="002060"/>
                </a:solidFill>
                <a:latin typeface="+mn-lt"/>
              </a:rPr>
              <a:t>This presentation sets out interim contractual arrangements which will apply from 1 April 2021 – a small number of changes will be implemented mainly relating to funding commitments already made and to assist in the pandemic and its impact</a:t>
            </a:r>
          </a:p>
          <a:p>
            <a:pPr marL="285750" indent="-285750">
              <a:lnSpc>
                <a:spcPct val="100000"/>
              </a:lnSpc>
              <a:spcAft>
                <a:spcPts val="1200"/>
              </a:spcAft>
              <a:buFont typeface="Arial" panose="020B0604020202020204" pitchFamily="34" charset="0"/>
              <a:buChar char="•"/>
            </a:pPr>
            <a:r>
              <a:rPr lang="en-GB" sz="1800" dirty="0">
                <a:solidFill>
                  <a:srgbClr val="002060"/>
                </a:solidFill>
                <a:latin typeface="+mn-lt"/>
              </a:rPr>
              <a:t>These arrangements will remain under review, depending on the progression of the pandemic and the progress of the COVID vaccination programme, and further changes will be agreed between NHS England and GPC England to reflect current circumstances</a:t>
            </a:r>
          </a:p>
        </p:txBody>
      </p:sp>
      <p:sp>
        <p:nvSpPr>
          <p:cNvPr id="4" name="Date Placeholder 3"/>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a:t>
            </a:fld>
            <a:endParaRPr lang="en-GB" dirty="0"/>
          </a:p>
        </p:txBody>
      </p:sp>
    </p:spTree>
    <p:extLst>
      <p:ext uri="{BB962C8B-B14F-4D97-AF65-F5344CB8AC3E}">
        <p14:creationId xmlns:p14="http://schemas.microsoft.com/office/powerpoint/2010/main" val="133465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PCN DES – services</a:t>
            </a:r>
          </a:p>
        </p:txBody>
      </p:sp>
      <p:sp>
        <p:nvSpPr>
          <p:cNvPr id="3" name="Content Placeholder 2"/>
          <p:cNvSpPr>
            <a:spLocks noGrp="1"/>
          </p:cNvSpPr>
          <p:nvPr>
            <p:ph idx="1"/>
          </p:nvPr>
        </p:nvSpPr>
        <p:spPr>
          <a:xfrm>
            <a:off x="388043" y="977334"/>
            <a:ext cx="8203988" cy="3062391"/>
          </a:xfrm>
        </p:spPr>
        <p:txBody>
          <a:bodyPr/>
          <a:lstStyle/>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Implementation of planned PCN DES services will be delayed, and will not be implemented in April 2021</a:t>
            </a:r>
          </a:p>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Minor modifications to the SMR and Early Cancer Diagnosis service requirements in 21/22:</a:t>
            </a:r>
            <a:endParaRPr lang="en-GB" sz="1800" dirty="0">
              <a:latin typeface="Calibri Light" panose="020F0302020204030204" pitchFamily="34" charset="0"/>
              <a:cs typeface="Calibri Light" panose="020F0302020204030204" pitchFamily="34" charset="0"/>
            </a:endParaRPr>
          </a:p>
          <a:p>
            <a:pPr marL="519113" lvl="2" indent="-285750">
              <a:lnSpc>
                <a:spcPct val="100000"/>
              </a:lnSpc>
              <a:buFont typeface="Arial" panose="020B0604020202020204" pitchFamily="34" charset="0"/>
              <a:buChar char="•"/>
            </a:pPr>
            <a:r>
              <a:rPr lang="en-GB" sz="1200" dirty="0">
                <a:solidFill>
                  <a:srgbClr val="002060"/>
                </a:solidFill>
                <a:latin typeface="Calibri Light" panose="020F0302020204030204" pitchFamily="34" charset="0"/>
                <a:cs typeface="Calibri Light" panose="020F0302020204030204" pitchFamily="34" charset="0"/>
              </a:rPr>
              <a:t>Patients should be considered for a SMR if prescribed potentially addictive pain medication, now clarified as opioids, gabapentinoids, benzodiazepines and Z-drugs</a:t>
            </a:r>
          </a:p>
          <a:p>
            <a:pPr marL="519113" lvl="2" indent="-285750">
              <a:lnSpc>
                <a:spcPct val="100000"/>
              </a:lnSpc>
              <a:buFont typeface="Arial" panose="020B0604020202020204" pitchFamily="34" charset="0"/>
              <a:buChar char="•"/>
            </a:pPr>
            <a:r>
              <a:rPr lang="en-GB" sz="1200" dirty="0">
                <a:solidFill>
                  <a:srgbClr val="002060"/>
                </a:solidFill>
                <a:latin typeface="Calibri Light" panose="020F0302020204030204" pitchFamily="34" charset="0"/>
                <a:cs typeface="Calibri Light" panose="020F0302020204030204" pitchFamily="34" charset="0"/>
              </a:rPr>
              <a:t>PCNs should review and identify any specific actions to address unwarranted variation in cancer outcomes</a:t>
            </a:r>
          </a:p>
          <a:p>
            <a:pPr marL="519113" lvl="2" indent="-285750">
              <a:lnSpc>
                <a:spcPct val="100000"/>
              </a:lnSpc>
              <a:buFont typeface="Arial" panose="020B0604020202020204" pitchFamily="34" charset="0"/>
              <a:buChar char="•"/>
            </a:pPr>
            <a:r>
              <a:rPr lang="en-GB" sz="1200" dirty="0">
                <a:solidFill>
                  <a:srgbClr val="002060"/>
                </a:solidFill>
                <a:latin typeface="Calibri Light" panose="020F0302020204030204" pitchFamily="34" charset="0"/>
                <a:cs typeface="Calibri Light" panose="020F0302020204030204" pitchFamily="34" charset="0"/>
              </a:rPr>
              <a:t>PCNs will be encouraged to play an active role in encouraging and facilitating the sharing of capacity for cervical screening across the practices within the network</a:t>
            </a:r>
          </a:p>
          <a:p>
            <a:pPr marL="285750" indent="-28575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No changes are proposed to the care home service requirements for PCNs</a:t>
            </a:r>
          </a:p>
          <a:p>
            <a:pPr marL="285750" indent="-285750">
              <a:lnSpc>
                <a:spcPct val="100000"/>
              </a:lnSpc>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As with current services, there will be no targets within any future service specifications. Related indicators would be within the IIF once agreed</a:t>
            </a:r>
          </a:p>
          <a:p>
            <a:pPr>
              <a:spcAft>
                <a:spcPts val="1200"/>
              </a:spcAft>
            </a:pPr>
            <a:endParaRPr lang="en-GB" sz="2000" dirty="0">
              <a:solidFill>
                <a:srgbClr val="002060"/>
              </a:solidFill>
            </a:endParaRP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25 March, 2021</a:t>
            </a:fld>
            <a:endParaRPr kumimoji="0" lang="en-US" sz="800" b="0" i="0" u="none" strike="noStrike" kern="1200" cap="none" spc="0" normalizeH="0" baseline="0" noProof="0" dirty="0">
              <a:ln>
                <a:noFill/>
              </a:ln>
              <a:solidFill>
                <a:srgbClr val="13316E"/>
              </a:solidFill>
              <a:effectLst/>
              <a:uLnTx/>
              <a:uFillTx/>
              <a:latin typeface="Calibri"/>
              <a:ea typeface="+mn-ea"/>
              <a:cs typeface="Calibri"/>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E00EF0-048C-114D-ADD5-1D5ACA69D45F}" type="slidenum">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GB" sz="800" b="0" i="0" u="none" strike="noStrike" kern="1200" cap="none" spc="0" normalizeH="0" baseline="0" noProof="0" dirty="0">
              <a:ln>
                <a:noFill/>
              </a:ln>
              <a:solidFill>
                <a:srgbClr val="13316E"/>
              </a:solidFill>
              <a:effectLst/>
              <a:uLnTx/>
              <a:uFillTx/>
              <a:latin typeface="Calibri"/>
              <a:ea typeface="+mn-ea"/>
              <a:cs typeface="Calibri"/>
            </a:endParaRPr>
          </a:p>
        </p:txBody>
      </p:sp>
    </p:spTree>
    <p:extLst>
      <p:ext uri="{BB962C8B-B14F-4D97-AF65-F5344CB8AC3E}">
        <p14:creationId xmlns:p14="http://schemas.microsoft.com/office/powerpoint/2010/main" val="419244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F2E6-33EB-4951-BD39-01674E56163F}"/>
              </a:ext>
            </a:extLst>
          </p:cNvPr>
          <p:cNvSpPr>
            <a:spLocks noGrp="1"/>
          </p:cNvSpPr>
          <p:nvPr>
            <p:ph type="title"/>
          </p:nvPr>
        </p:nvSpPr>
        <p:spPr/>
        <p:txBody>
          <a:bodyPr/>
          <a:lstStyle/>
          <a:p>
            <a:r>
              <a:rPr lang="en-GB" dirty="0"/>
              <a:t>PCN DES – new services</a:t>
            </a:r>
          </a:p>
        </p:txBody>
      </p:sp>
      <p:sp>
        <p:nvSpPr>
          <p:cNvPr id="3" name="Content Placeholder 2">
            <a:extLst>
              <a:ext uri="{FF2B5EF4-FFF2-40B4-BE49-F238E27FC236}">
                <a16:creationId xmlns:a16="http://schemas.microsoft.com/office/drawing/2014/main" id="{383E85A0-C3A8-4C9F-8352-A9EEC15CFC4D}"/>
              </a:ext>
            </a:extLst>
          </p:cNvPr>
          <p:cNvSpPr>
            <a:spLocks noGrp="1"/>
          </p:cNvSpPr>
          <p:nvPr>
            <p:ph idx="1"/>
          </p:nvPr>
        </p:nvSpPr>
        <p:spPr>
          <a:xfrm>
            <a:off x="400441" y="1040554"/>
            <a:ext cx="8148774" cy="3062391"/>
          </a:xfrm>
        </p:spPr>
        <p:txBody>
          <a:bodyPr/>
          <a:lstStyle/>
          <a:p>
            <a:pPr marL="285750" lvl="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Four further services were due to be introduced from April 2021</a:t>
            </a:r>
            <a:endParaRPr lang="en-GB" sz="1600" dirty="0">
              <a:solidFill>
                <a:srgbClr val="002060"/>
              </a:solidFill>
              <a:latin typeface="Calibri Light" panose="020F0302020204030204" pitchFamily="34" charset="0"/>
              <a:cs typeface="Calibri Light" panose="020F0302020204030204" pitchFamily="34" charset="0"/>
            </a:endParaRPr>
          </a:p>
          <a:p>
            <a:pPr marL="519113" lvl="2" indent="-285750">
              <a:lnSpc>
                <a:spcPct val="100000"/>
              </a:lnSpc>
              <a:spcAft>
                <a:spcPts val="1200"/>
              </a:spcAft>
              <a:buFont typeface="Arial" panose="020B0604020202020204" pitchFamily="34" charset="0"/>
              <a:buChar char="•"/>
            </a:pPr>
            <a:r>
              <a:rPr lang="en-GB" sz="1400" dirty="0">
                <a:solidFill>
                  <a:srgbClr val="002060"/>
                </a:solidFill>
                <a:latin typeface="Calibri Light" panose="020F0302020204030204" pitchFamily="34" charset="0"/>
                <a:cs typeface="Calibri Light" panose="020F0302020204030204" pitchFamily="34" charset="0"/>
              </a:rPr>
              <a:t>Cardiovascular Disease Diagnosis and Prevention</a:t>
            </a:r>
          </a:p>
          <a:p>
            <a:pPr marL="519113" lvl="2" indent="-285750">
              <a:lnSpc>
                <a:spcPct val="100000"/>
              </a:lnSpc>
              <a:spcAft>
                <a:spcPts val="1200"/>
              </a:spcAft>
              <a:buFont typeface="Arial" panose="020B0604020202020204" pitchFamily="34" charset="0"/>
              <a:buChar char="•"/>
            </a:pPr>
            <a:r>
              <a:rPr lang="en-GB" sz="1400" dirty="0">
                <a:solidFill>
                  <a:srgbClr val="002060"/>
                </a:solidFill>
                <a:latin typeface="Calibri Light" panose="020F0302020204030204" pitchFamily="34" charset="0"/>
                <a:cs typeface="Calibri Light" panose="020F0302020204030204" pitchFamily="34" charset="0"/>
              </a:rPr>
              <a:t>Tackling Neighbourhood Inequalities</a:t>
            </a:r>
          </a:p>
          <a:p>
            <a:pPr marL="519113" lvl="2" indent="-285750">
              <a:lnSpc>
                <a:spcPct val="100000"/>
              </a:lnSpc>
              <a:spcAft>
                <a:spcPts val="1200"/>
              </a:spcAft>
              <a:buFont typeface="Arial" panose="020B0604020202020204" pitchFamily="34" charset="0"/>
              <a:buChar char="•"/>
            </a:pPr>
            <a:r>
              <a:rPr lang="en-GB" sz="1400" dirty="0">
                <a:solidFill>
                  <a:srgbClr val="002060"/>
                </a:solidFill>
                <a:latin typeface="Calibri Light" panose="020F0302020204030204" pitchFamily="34" charset="0"/>
                <a:cs typeface="Calibri Light" panose="020F0302020204030204" pitchFamily="34" charset="0"/>
              </a:rPr>
              <a:t>Anticipatory Care, jointly with community service providers</a:t>
            </a:r>
          </a:p>
          <a:p>
            <a:pPr marL="519113" lvl="2" indent="-285750">
              <a:lnSpc>
                <a:spcPct val="100000"/>
              </a:lnSpc>
              <a:spcAft>
                <a:spcPts val="1200"/>
              </a:spcAft>
              <a:buFont typeface="Arial" panose="020B0604020202020204" pitchFamily="34" charset="0"/>
              <a:buChar char="•"/>
            </a:pPr>
            <a:r>
              <a:rPr lang="en-GB" sz="1400" dirty="0">
                <a:solidFill>
                  <a:srgbClr val="002060"/>
                </a:solidFill>
                <a:latin typeface="Calibri Light" panose="020F0302020204030204" pitchFamily="34" charset="0"/>
                <a:cs typeface="Calibri Light" panose="020F0302020204030204" pitchFamily="34" charset="0"/>
              </a:rPr>
              <a:t>Personalised Care</a:t>
            </a:r>
          </a:p>
          <a:p>
            <a:pPr marL="285750" lvl="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All services link to the recruitment of sufficient ARRS staff</a:t>
            </a:r>
          </a:p>
          <a:p>
            <a:pPr marL="285750" lvl="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In order to support practices and PCNs over the coming year with their pandemic response, including the COVID vaccination programme, NHSEI has agreed to delay the </a:t>
            </a:r>
            <a:r>
              <a:rPr lang="en-GB" sz="1600" dirty="0">
                <a:solidFill>
                  <a:srgbClr val="002060"/>
                </a:solidFill>
                <a:latin typeface="Calibri Light" panose="020F0302020204030204" pitchFamily="34" charset="0"/>
                <a:cs typeface="Calibri Light" panose="020F0302020204030204" pitchFamily="34" charset="0"/>
              </a:rPr>
              <a:t>introduction of the services</a:t>
            </a:r>
            <a:endParaRPr lang="en-GB" sz="2000" dirty="0"/>
          </a:p>
        </p:txBody>
      </p:sp>
      <p:sp>
        <p:nvSpPr>
          <p:cNvPr id="4" name="Date Placeholder 3">
            <a:extLst>
              <a:ext uri="{FF2B5EF4-FFF2-40B4-BE49-F238E27FC236}">
                <a16:creationId xmlns:a16="http://schemas.microsoft.com/office/drawing/2014/main" id="{6AAA20EA-A315-4A26-9ECB-31419AA01DAB}"/>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25 March, 2021</a:t>
            </a:fld>
            <a:endParaRPr kumimoji="0" lang="en-US" sz="800" b="0" i="0" u="none" strike="noStrike" kern="1200" cap="none" spc="0" normalizeH="0" baseline="0" noProof="0" dirty="0">
              <a:ln>
                <a:noFill/>
              </a:ln>
              <a:solidFill>
                <a:srgbClr val="13316E"/>
              </a:solidFill>
              <a:effectLst/>
              <a:uLnTx/>
              <a:uFillTx/>
              <a:latin typeface="Calibri"/>
              <a:ea typeface="+mn-ea"/>
              <a:cs typeface="Calibri"/>
            </a:endParaRPr>
          </a:p>
        </p:txBody>
      </p:sp>
      <p:sp>
        <p:nvSpPr>
          <p:cNvPr id="5" name="Slide Number Placeholder 4">
            <a:extLst>
              <a:ext uri="{FF2B5EF4-FFF2-40B4-BE49-F238E27FC236}">
                <a16:creationId xmlns:a16="http://schemas.microsoft.com/office/drawing/2014/main" id="{8C2BBA64-1C46-4CD6-A6A7-0EA7FDE8E5E0}"/>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E00EF0-048C-114D-ADD5-1D5ACA69D45F}" type="slidenum">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GB" sz="800" b="0" i="0" u="none" strike="noStrike" kern="1200" cap="none" spc="0" normalizeH="0" baseline="0" noProof="0" dirty="0">
              <a:ln>
                <a:noFill/>
              </a:ln>
              <a:solidFill>
                <a:srgbClr val="13316E"/>
              </a:solidFill>
              <a:effectLst/>
              <a:uLnTx/>
              <a:uFillTx/>
              <a:latin typeface="Calibri"/>
              <a:ea typeface="+mn-ea"/>
              <a:cs typeface="Calibri"/>
            </a:endParaRPr>
          </a:p>
        </p:txBody>
      </p:sp>
    </p:spTree>
    <p:extLst>
      <p:ext uri="{BB962C8B-B14F-4D97-AF65-F5344CB8AC3E}">
        <p14:creationId xmlns:p14="http://schemas.microsoft.com/office/powerpoint/2010/main" val="66481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PCN DES – Investment and Impact Fund</a:t>
            </a:r>
          </a:p>
        </p:txBody>
      </p:sp>
      <p:sp>
        <p:nvSpPr>
          <p:cNvPr id="3" name="Content Placeholder 2"/>
          <p:cNvSpPr>
            <a:spLocks noGrp="1"/>
          </p:cNvSpPr>
          <p:nvPr>
            <p:ph idx="1"/>
          </p:nvPr>
        </p:nvSpPr>
        <p:spPr>
          <a:xfrm>
            <a:off x="388043" y="1040554"/>
            <a:ext cx="8161172" cy="3324712"/>
          </a:xfrm>
        </p:spPr>
        <p:txBody>
          <a:bodyPr/>
          <a:lstStyle/>
          <a:p>
            <a:pPr marL="285750" indent="-285750">
              <a:lnSpc>
                <a:spcPct val="100000"/>
              </a:lnSpc>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The IIF was restarted in October 2020, with the low value medicines indicator and low carbon inhaler indicator removed</a:t>
            </a:r>
          </a:p>
          <a:p>
            <a:pPr marL="285750" indent="-285750">
              <a:lnSpc>
                <a:spcPct val="100000"/>
              </a:lnSpc>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The four indicators currently remaining in 2020/21 are:</a:t>
            </a:r>
          </a:p>
          <a:p>
            <a:pPr marL="576263" lvl="2" indent="-342900">
              <a:lnSpc>
                <a:spcPct val="100000"/>
              </a:lnSpc>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Flu indicator for 65 years and over</a:t>
            </a:r>
          </a:p>
          <a:p>
            <a:pPr marL="576263" lvl="2" indent="-342900">
              <a:lnSpc>
                <a:spcPct val="100000"/>
              </a:lnSpc>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Learning disability health checks indicator</a:t>
            </a:r>
          </a:p>
          <a:p>
            <a:pPr marL="576263" lvl="2" indent="-342900">
              <a:lnSpc>
                <a:spcPct val="100000"/>
              </a:lnSpc>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Social prescribing indicator</a:t>
            </a:r>
          </a:p>
          <a:p>
            <a:pPr marL="576263" lvl="2" indent="-342900">
              <a:lnSpc>
                <a:spcPct val="100000"/>
              </a:lnSpc>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Medicines safety indicator, co-prescribing with gastro-protection, measured with Q3 and Q4 data only</a:t>
            </a:r>
            <a:endParaRPr lang="en-US" sz="1600" dirty="0">
              <a:solidFill>
                <a:srgbClr val="002060"/>
              </a:solidFill>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r>
              <a:rPr lang="en-GB" sz="1800" dirty="0">
                <a:solidFill>
                  <a:srgbClr val="002060"/>
                </a:solidFill>
                <a:latin typeface="Calibri Light" panose="020F0302020204030204" pitchFamily="34" charset="0"/>
                <a:cs typeface="Calibri Light" panose="020F0302020204030204" pitchFamily="34" charset="0"/>
              </a:rPr>
              <a:t>Flu, LD and social prescribing indicators will continue in 2021/22</a:t>
            </a:r>
          </a:p>
        </p:txBody>
      </p:sp>
      <p:sp>
        <p:nvSpPr>
          <p:cNvPr id="4" name="Date Placeholder 3"/>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22</a:t>
            </a:fld>
            <a:endParaRPr lang="en-GB" dirty="0"/>
          </a:p>
        </p:txBody>
      </p:sp>
    </p:spTree>
    <p:extLst>
      <p:ext uri="{BB962C8B-B14F-4D97-AF65-F5344CB8AC3E}">
        <p14:creationId xmlns:p14="http://schemas.microsoft.com/office/powerpoint/2010/main" val="1075483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4660-00D2-44ED-A76E-F1B7A4D74C72}"/>
              </a:ext>
            </a:extLst>
          </p:cNvPr>
          <p:cNvSpPr>
            <a:spLocks noGrp="1"/>
          </p:cNvSpPr>
          <p:nvPr>
            <p:ph type="title"/>
          </p:nvPr>
        </p:nvSpPr>
        <p:spPr>
          <a:xfrm>
            <a:off x="388043" y="326919"/>
            <a:ext cx="7765357" cy="493819"/>
          </a:xfrm>
        </p:spPr>
        <p:txBody>
          <a:bodyPr/>
          <a:lstStyle/>
          <a:p>
            <a:r>
              <a:rPr lang="en-GB" dirty="0"/>
              <a:t>PCN DES – Investment and Impact Fund 2021/22</a:t>
            </a:r>
          </a:p>
        </p:txBody>
      </p:sp>
      <p:sp>
        <p:nvSpPr>
          <p:cNvPr id="3" name="Content Placeholder 2">
            <a:extLst>
              <a:ext uri="{FF2B5EF4-FFF2-40B4-BE49-F238E27FC236}">
                <a16:creationId xmlns:a16="http://schemas.microsoft.com/office/drawing/2014/main" id="{1C7DB39E-0347-4DF0-B277-1BBC738982D6}"/>
              </a:ext>
            </a:extLst>
          </p:cNvPr>
          <p:cNvSpPr>
            <a:spLocks noGrp="1"/>
          </p:cNvSpPr>
          <p:nvPr>
            <p:ph idx="1"/>
          </p:nvPr>
        </p:nvSpPr>
        <p:spPr>
          <a:xfrm>
            <a:off x="388043" y="1040554"/>
            <a:ext cx="8161172" cy="3062391"/>
          </a:xfrm>
        </p:spPr>
        <p:txBody>
          <a:bodyPr/>
          <a:lstStyle/>
          <a:p>
            <a:pPr marL="285750" lvl="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IIF funding will increase to £150m in 2021/22</a:t>
            </a:r>
          </a:p>
          <a:p>
            <a:pPr marL="285750" lvl="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Discussions are on-going about potential indicators, and the timing of introduction, and could focus on:</a:t>
            </a:r>
          </a:p>
          <a:p>
            <a:pPr marL="576263" lvl="2" indent="-342900">
              <a:lnSpc>
                <a:spcPct val="100000"/>
              </a:lnSpc>
              <a:spcAft>
                <a:spcPts val="1200"/>
              </a:spcAft>
              <a:buFont typeface="Arial" panose="020B0604020202020204" pitchFamily="34" charset="0"/>
              <a:buChar char="•"/>
            </a:pPr>
            <a:r>
              <a:rPr lang="en-GB" sz="1600" b="1" dirty="0">
                <a:latin typeface="Calibri Light" panose="020F0302020204030204" pitchFamily="34" charset="0"/>
                <a:cs typeface="Calibri Light" panose="020F0302020204030204" pitchFamily="34" charset="0"/>
              </a:rPr>
              <a:t>Supporting COVID response</a:t>
            </a:r>
            <a:r>
              <a:rPr lang="en-GB" sz="1600" dirty="0">
                <a:latin typeface="Calibri Light" panose="020F0302020204030204" pitchFamily="34" charset="0"/>
                <a:cs typeface="Calibri Light" panose="020F0302020204030204" pitchFamily="34" charset="0"/>
              </a:rPr>
              <a:t> </a:t>
            </a:r>
            <a:r>
              <a:rPr lang="en-GB" sz="1600" b="1" dirty="0">
                <a:latin typeface="Calibri Light" panose="020F0302020204030204" pitchFamily="34" charset="0"/>
                <a:cs typeface="Calibri Light" panose="020F0302020204030204" pitchFamily="34" charset="0"/>
              </a:rPr>
              <a:t>and</a:t>
            </a:r>
            <a:r>
              <a:rPr lang="en-GB" sz="1600" dirty="0">
                <a:latin typeface="Calibri Light" panose="020F0302020204030204" pitchFamily="34" charset="0"/>
                <a:cs typeface="Calibri Light" panose="020F0302020204030204" pitchFamily="34" charset="0"/>
              </a:rPr>
              <a:t> </a:t>
            </a:r>
            <a:r>
              <a:rPr lang="en-GB" sz="1600" b="1" dirty="0">
                <a:latin typeface="Calibri Light" panose="020F0302020204030204" pitchFamily="34" charset="0"/>
                <a:cs typeface="Calibri Light" panose="020F0302020204030204" pitchFamily="34" charset="0"/>
              </a:rPr>
              <a:t>tackling health inequalities</a:t>
            </a:r>
          </a:p>
          <a:p>
            <a:pPr marL="576263" lvl="2" indent="-342900">
              <a:lnSpc>
                <a:spcPct val="100000"/>
              </a:lnSpc>
              <a:spcAft>
                <a:spcPts val="1200"/>
              </a:spcAft>
              <a:buFont typeface="Arial" panose="020B0604020202020204" pitchFamily="34" charset="0"/>
              <a:buChar char="•"/>
            </a:pPr>
            <a:r>
              <a:rPr lang="en-GB" sz="1600" b="1" dirty="0">
                <a:latin typeface="Calibri Light" panose="020F0302020204030204" pitchFamily="34" charset="0"/>
                <a:cs typeface="Calibri Light" panose="020F0302020204030204" pitchFamily="34" charset="0"/>
              </a:rPr>
              <a:t>Vaccination uptake</a:t>
            </a:r>
            <a:endParaRPr lang="en-GB" sz="1600" dirty="0">
              <a:latin typeface="Calibri Light" panose="020F0302020204030204" pitchFamily="34" charset="0"/>
              <a:cs typeface="Calibri Light" panose="020F0302020204030204" pitchFamily="34" charset="0"/>
            </a:endParaRPr>
          </a:p>
          <a:p>
            <a:pPr marL="576263" lvl="2" indent="-342900">
              <a:lnSpc>
                <a:spcPct val="100000"/>
              </a:lnSpc>
              <a:spcAft>
                <a:spcPts val="1200"/>
              </a:spcAft>
              <a:buFont typeface="Arial" panose="020B0604020202020204" pitchFamily="34" charset="0"/>
              <a:buChar char="•"/>
            </a:pPr>
            <a:r>
              <a:rPr lang="en-GB" sz="1600" b="1" dirty="0">
                <a:latin typeface="Calibri Light" panose="020F0302020204030204" pitchFamily="34" charset="0"/>
                <a:cs typeface="Calibri Light" panose="020F0302020204030204" pitchFamily="34" charset="0"/>
              </a:rPr>
              <a:t>PCN services:</a:t>
            </a:r>
            <a:r>
              <a:rPr lang="en-GB" sz="1600" dirty="0">
                <a:latin typeface="Calibri Light" panose="020F0302020204030204" pitchFamily="34" charset="0"/>
                <a:cs typeface="Calibri Light" panose="020F0302020204030204" pitchFamily="34" charset="0"/>
              </a:rPr>
              <a:t> Supporting delivery of the PCN service requirements</a:t>
            </a:r>
          </a:p>
          <a:p>
            <a:pPr marL="576263" lvl="2" indent="-342900">
              <a:lnSpc>
                <a:spcPct val="100000"/>
              </a:lnSpc>
              <a:spcAft>
                <a:spcPts val="1200"/>
              </a:spcAft>
              <a:buFont typeface="Arial" panose="020B0604020202020204" pitchFamily="34" charset="0"/>
              <a:buChar char="•"/>
            </a:pPr>
            <a:r>
              <a:rPr lang="en-GB" sz="1600" b="1" dirty="0">
                <a:latin typeface="Calibri Light" panose="020F0302020204030204" pitchFamily="34" charset="0"/>
                <a:cs typeface="Calibri Light" panose="020F0302020204030204" pitchFamily="34" charset="0"/>
              </a:rPr>
              <a:t>Access:</a:t>
            </a:r>
            <a:r>
              <a:rPr lang="en-GB" sz="1600" dirty="0">
                <a:latin typeface="Calibri Light" panose="020F0302020204030204" pitchFamily="34" charset="0"/>
                <a:cs typeface="Calibri Light" panose="020F0302020204030204" pitchFamily="34" charset="0"/>
              </a:rPr>
              <a:t> Supporting improved access to and experience of general practice</a:t>
            </a:r>
          </a:p>
          <a:p>
            <a:pPr marL="576263" lvl="2" indent="-342900">
              <a:lnSpc>
                <a:spcPct val="100000"/>
              </a:lnSpc>
              <a:spcAft>
                <a:spcPts val="1200"/>
              </a:spcAft>
              <a:buFont typeface="Arial" panose="020B0604020202020204" pitchFamily="34" charset="0"/>
              <a:buChar char="•"/>
            </a:pPr>
            <a:r>
              <a:rPr lang="en-GB" sz="1600" b="1" dirty="0">
                <a:latin typeface="Calibri Light" panose="020F0302020204030204" pitchFamily="34" charset="0"/>
                <a:cs typeface="Calibri Light" panose="020F0302020204030204" pitchFamily="34" charset="0"/>
              </a:rPr>
              <a:t>Sustainability:</a:t>
            </a:r>
            <a:r>
              <a:rPr lang="en-GB" sz="1600" dirty="0">
                <a:latin typeface="Calibri Light" panose="020F0302020204030204" pitchFamily="34" charset="0"/>
                <a:cs typeface="Calibri Light" panose="020F0302020204030204" pitchFamily="34" charset="0"/>
              </a:rPr>
              <a:t> Reducing carbon emissions, to support the NHS Net Zero commitment</a:t>
            </a:r>
          </a:p>
        </p:txBody>
      </p:sp>
      <p:sp>
        <p:nvSpPr>
          <p:cNvPr id="4" name="Date Placeholder 3">
            <a:extLst>
              <a:ext uri="{FF2B5EF4-FFF2-40B4-BE49-F238E27FC236}">
                <a16:creationId xmlns:a16="http://schemas.microsoft.com/office/drawing/2014/main" id="{C3AEACB1-2354-4F9C-A295-BAAD5D0E57DC}"/>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939C617D-A348-4949-92A1-032F4A152EC6}"/>
              </a:ext>
            </a:extLst>
          </p:cNvPr>
          <p:cNvSpPr>
            <a:spLocks noGrp="1"/>
          </p:cNvSpPr>
          <p:nvPr>
            <p:ph type="sldNum" sz="quarter" idx="4"/>
          </p:nvPr>
        </p:nvSpPr>
        <p:spPr/>
        <p:txBody>
          <a:bodyPr/>
          <a:lstStyle/>
          <a:p>
            <a:fld id="{E4E00EF0-048C-114D-ADD5-1D5ACA69D45F}" type="slidenum">
              <a:rPr lang="en-GB" smtClean="0"/>
              <a:pPr/>
              <a:t>23</a:t>
            </a:fld>
            <a:endParaRPr lang="en-GB" dirty="0"/>
          </a:p>
        </p:txBody>
      </p:sp>
    </p:spTree>
    <p:extLst>
      <p:ext uri="{BB962C8B-B14F-4D97-AF65-F5344CB8AC3E}">
        <p14:creationId xmlns:p14="http://schemas.microsoft.com/office/powerpoint/2010/main" val="124229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PCN DES – combining and simplifying access schemes</a:t>
            </a:r>
          </a:p>
        </p:txBody>
      </p:sp>
      <p:sp>
        <p:nvSpPr>
          <p:cNvPr id="3" name="Content Placeholder 2"/>
          <p:cNvSpPr>
            <a:spLocks noGrp="1"/>
          </p:cNvSpPr>
          <p:nvPr>
            <p:ph idx="1"/>
          </p:nvPr>
        </p:nvSpPr>
        <p:spPr>
          <a:xfrm>
            <a:off x="314509" y="1311965"/>
            <a:ext cx="8173746" cy="3372921"/>
          </a:xfrm>
        </p:spPr>
        <p:txBody>
          <a:bodyPr/>
          <a:lstStyle/>
          <a:p>
            <a:pPr marL="285750" indent="-285750">
              <a:lnSpc>
                <a:spcPct val="100000"/>
              </a:lnSpc>
              <a:spcAft>
                <a:spcPts val="1200"/>
              </a:spcAft>
              <a:buFont typeface="Arial" panose="020B0604020202020204" pitchFamily="34" charset="0"/>
              <a:buChar char="•"/>
            </a:pPr>
            <a:r>
              <a:rPr lang="en-GB" sz="1400" dirty="0">
                <a:solidFill>
                  <a:srgbClr val="002060"/>
                </a:solidFill>
                <a:latin typeface="Calibri Light" panose="020F0302020204030204" pitchFamily="34" charset="0"/>
                <a:cs typeface="Calibri Light" panose="020F0302020204030204" pitchFamily="34" charset="0"/>
              </a:rPr>
              <a:t>NHSEI and GPCE have agreed to delay the implementation of new access scheme arrangements until April 2022, except where PCNs and CCGs have already agreed the transfer of responsibilities before then and where it still makes sense to do so</a:t>
            </a:r>
          </a:p>
          <a:p>
            <a:pPr marL="285750" indent="-285750">
              <a:lnSpc>
                <a:spcPct val="100000"/>
              </a:lnSpc>
              <a:spcAft>
                <a:spcPts val="1200"/>
              </a:spcAft>
              <a:buFont typeface="Arial" panose="020B0604020202020204" pitchFamily="34" charset="0"/>
              <a:buChar char="•"/>
            </a:pPr>
            <a:r>
              <a:rPr lang="en-GB" sz="1400" dirty="0">
                <a:solidFill>
                  <a:srgbClr val="002060"/>
                </a:solidFill>
                <a:latin typeface="Calibri Light" panose="020F0302020204030204" pitchFamily="34" charset="0"/>
                <a:cs typeface="Calibri Light" panose="020F0302020204030204" pitchFamily="34" charset="0"/>
              </a:rPr>
              <a:t>Access scheme is proposed to combine the existing Extended Hours (EH) already within the PCN DES, and the existing Extended Access (EA) which is currently commissioned locally. (£87m extended hours, £367m extended access). Some PCNs already have responsibility for both schemes</a:t>
            </a:r>
          </a:p>
          <a:p>
            <a:pPr marL="285750" indent="-285750">
              <a:lnSpc>
                <a:spcPct val="100000"/>
              </a:lnSpc>
              <a:spcAft>
                <a:spcPts val="1200"/>
              </a:spcAft>
              <a:buFont typeface="Arial" panose="020B0604020202020204" pitchFamily="34" charset="0"/>
              <a:buChar char="•"/>
            </a:pPr>
            <a:r>
              <a:rPr lang="en-GB" sz="1400" dirty="0">
                <a:solidFill>
                  <a:srgbClr val="002060"/>
                </a:solidFill>
                <a:latin typeface="Calibri Light" panose="020F0302020204030204" pitchFamily="34" charset="0"/>
                <a:cs typeface="Calibri Light" panose="020F0302020204030204" pitchFamily="34" charset="0"/>
              </a:rPr>
              <a:t>Access scheme can continue to be used to support the COVID vaccination programme</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400" b="0" i="0" u="none" strike="noStrike" kern="1200" cap="none" spc="-2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It is intended that practices and PCNs could the combined scheme to undertake routine work at different times of the day, such as health checks, smears, immunisations, SMRs, to reduce core hours practice workload</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400" b="0" i="0" u="none" strike="noStrike" kern="1200" cap="none" spc="-2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Digital services encouraged, enabling flexible home working, and shared arrangements with neighbouring PCNs, but a GP would need to be available</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400" dirty="0">
                <a:solidFill>
                  <a:srgbClr val="002060"/>
                </a:solidFill>
                <a:latin typeface="Calibri Light" panose="020F0302020204030204" pitchFamily="34" charset="0"/>
                <a:cs typeface="Calibri Light" panose="020F0302020204030204" pitchFamily="34" charset="0"/>
              </a:rPr>
              <a:t>Further details to be agreed between GPCE and NHSEI </a:t>
            </a:r>
          </a:p>
        </p:txBody>
      </p:sp>
      <p:sp>
        <p:nvSpPr>
          <p:cNvPr id="4" name="Date Placeholder 3"/>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24</a:t>
            </a:fld>
            <a:endParaRPr lang="en-GB" dirty="0"/>
          </a:p>
        </p:txBody>
      </p:sp>
    </p:spTree>
    <p:extLst>
      <p:ext uri="{BB962C8B-B14F-4D97-AF65-F5344CB8AC3E}">
        <p14:creationId xmlns:p14="http://schemas.microsoft.com/office/powerpoint/2010/main" val="3908277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3365-8996-421A-B840-7339742DBC9F}"/>
              </a:ext>
            </a:extLst>
          </p:cNvPr>
          <p:cNvSpPr>
            <a:spLocks noGrp="1"/>
          </p:cNvSpPr>
          <p:nvPr>
            <p:ph type="title"/>
          </p:nvPr>
        </p:nvSpPr>
        <p:spPr/>
        <p:txBody>
          <a:bodyPr/>
          <a:lstStyle/>
          <a:p>
            <a:r>
              <a:rPr lang="en-GB" dirty="0"/>
              <a:t>GP workforce terms and conditions</a:t>
            </a:r>
          </a:p>
        </p:txBody>
      </p:sp>
      <p:sp>
        <p:nvSpPr>
          <p:cNvPr id="3" name="Content Placeholder 2">
            <a:extLst>
              <a:ext uri="{FF2B5EF4-FFF2-40B4-BE49-F238E27FC236}">
                <a16:creationId xmlns:a16="http://schemas.microsoft.com/office/drawing/2014/main" id="{2DCD9AA4-1446-4A9E-9A49-2C39CE7963CA}"/>
              </a:ext>
            </a:extLst>
          </p:cNvPr>
          <p:cNvSpPr>
            <a:spLocks noGrp="1"/>
          </p:cNvSpPr>
          <p:nvPr>
            <p:ph idx="1"/>
          </p:nvPr>
        </p:nvSpPr>
        <p:spPr>
          <a:xfrm>
            <a:off x="375468" y="1088904"/>
            <a:ext cx="8173747" cy="3230221"/>
          </a:xfrm>
        </p:spPr>
        <p:txBody>
          <a:bodyPr/>
          <a:lstStyle/>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GPCE and NHSEI committed to ensuring all general practice workforce have good contractual terms and conditions</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NHSEI will undertake a data collection survey to get an accurate baseline of current terms and conditions of practice staff </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Following this, we will jointly develop good practice guidance on employment terms and conditions in general practice, to publish in year</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We will explore how general practice gender pay gap information can be made more transparent in a way which respects individual privacy and does not result in undue additional burdens upon practices, with a view to agreement and implementation in year</a:t>
            </a:r>
          </a:p>
          <a:p>
            <a:pPr>
              <a:lnSpc>
                <a:spcPct val="100000"/>
              </a:lnSpc>
            </a:pPr>
            <a:endParaRPr lang="en-GB" sz="2200" dirty="0"/>
          </a:p>
        </p:txBody>
      </p:sp>
      <p:sp>
        <p:nvSpPr>
          <p:cNvPr id="4" name="Date Placeholder 3">
            <a:extLst>
              <a:ext uri="{FF2B5EF4-FFF2-40B4-BE49-F238E27FC236}">
                <a16:creationId xmlns:a16="http://schemas.microsoft.com/office/drawing/2014/main" id="{476A4E3E-1F99-498C-A04C-C478293607CB}"/>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1BA312DA-BB07-4A76-82B3-09A27DF18E9A}"/>
              </a:ext>
            </a:extLst>
          </p:cNvPr>
          <p:cNvSpPr>
            <a:spLocks noGrp="1"/>
          </p:cNvSpPr>
          <p:nvPr>
            <p:ph type="sldNum" sz="quarter" idx="4"/>
          </p:nvPr>
        </p:nvSpPr>
        <p:spPr/>
        <p:txBody>
          <a:bodyPr/>
          <a:lstStyle/>
          <a:p>
            <a:fld id="{E4E00EF0-048C-114D-ADD5-1D5ACA69D45F}" type="slidenum">
              <a:rPr lang="en-GB" smtClean="0"/>
              <a:pPr/>
              <a:t>25</a:t>
            </a:fld>
            <a:endParaRPr lang="en-GB" dirty="0"/>
          </a:p>
        </p:txBody>
      </p:sp>
    </p:spTree>
    <p:extLst>
      <p:ext uri="{BB962C8B-B14F-4D97-AF65-F5344CB8AC3E}">
        <p14:creationId xmlns:p14="http://schemas.microsoft.com/office/powerpoint/2010/main" val="2608096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A128-0C06-4EE8-8849-5CD4DB57668D}"/>
              </a:ext>
            </a:extLst>
          </p:cNvPr>
          <p:cNvSpPr>
            <a:spLocks noGrp="1"/>
          </p:cNvSpPr>
          <p:nvPr>
            <p:ph type="title"/>
          </p:nvPr>
        </p:nvSpPr>
        <p:spPr/>
        <p:txBody>
          <a:bodyPr/>
          <a:lstStyle/>
          <a:p>
            <a:r>
              <a:rPr lang="en-GB" dirty="0"/>
              <a:t>GP practice core digital requirements</a:t>
            </a:r>
          </a:p>
        </p:txBody>
      </p:sp>
      <p:sp>
        <p:nvSpPr>
          <p:cNvPr id="3" name="Content Placeholder 2">
            <a:extLst>
              <a:ext uri="{FF2B5EF4-FFF2-40B4-BE49-F238E27FC236}">
                <a16:creationId xmlns:a16="http://schemas.microsoft.com/office/drawing/2014/main" id="{9ABD1288-AEB4-4AAD-A83B-429E6EEA61F8}"/>
              </a:ext>
            </a:extLst>
          </p:cNvPr>
          <p:cNvSpPr>
            <a:spLocks noGrp="1"/>
          </p:cNvSpPr>
          <p:nvPr>
            <p:ph idx="1"/>
          </p:nvPr>
        </p:nvSpPr>
        <p:spPr>
          <a:xfrm>
            <a:off x="357562" y="849151"/>
            <a:ext cx="8306377" cy="3062391"/>
          </a:xfrm>
        </p:spPr>
        <p:txBody>
          <a:bodyPr/>
          <a:lstStyle/>
          <a:p>
            <a:pPr lvl="0">
              <a:lnSpc>
                <a:spcPct val="100000"/>
              </a:lnSpc>
            </a:pPr>
            <a:r>
              <a:rPr lang="en-GB" sz="1400" dirty="0">
                <a:solidFill>
                  <a:srgbClr val="13316E"/>
                </a:solidFill>
                <a:latin typeface="Calibri Light" panose="020F0302020204030204" pitchFamily="34" charset="0"/>
                <a:cs typeface="Calibri Light" panose="020F0302020204030204" pitchFamily="34" charset="0"/>
              </a:rPr>
              <a:t>Practices must offer</a:t>
            </a:r>
            <a:r>
              <a:rPr lang="en-GB" sz="1600" dirty="0">
                <a:solidFill>
                  <a:srgbClr val="13316E"/>
                </a:solidFill>
                <a:latin typeface="Calibri Light" panose="020F0302020204030204" pitchFamily="34" charset="0"/>
                <a:cs typeface="Calibri Light" panose="020F0302020204030204" pitchFamily="34" charset="0"/>
              </a:rPr>
              <a:t>:</a:t>
            </a:r>
          </a:p>
          <a:p>
            <a:pPr marL="457200" indent="-457200">
              <a:lnSpc>
                <a:spcPct val="100000"/>
              </a:lnSpc>
              <a:buFont typeface="Arial" panose="020B0604020202020204" pitchFamily="34" charset="0"/>
              <a:buChar char="•"/>
            </a:pPr>
            <a:r>
              <a:rPr lang="en-GB" sz="1200" dirty="0">
                <a:solidFill>
                  <a:srgbClr val="13316E"/>
                </a:solidFill>
                <a:latin typeface="Calibri Light" panose="020F0302020204030204" pitchFamily="34" charset="0"/>
                <a:cs typeface="Calibri Light" panose="020F0302020204030204" pitchFamily="34" charset="0"/>
              </a:rPr>
              <a:t>online consultations that can be used by patients, carers and practice staff on a patient’s behalf to gather information and support triage, enabling the practice to allocate patients to the right service for their needs.  O</a:t>
            </a:r>
            <a:r>
              <a:rPr lang="en-GB" sz="1200" dirty="0">
                <a:latin typeface="Calibri Light" panose="020F0302020204030204" pitchFamily="34" charset="0"/>
                <a:cs typeface="Calibri Light" panose="020F0302020204030204" pitchFamily="34" charset="0"/>
              </a:rPr>
              <a:t>nline and video consultation tools and functionality will the responsibility of the CCG to provide</a:t>
            </a:r>
            <a:endParaRPr lang="en-GB" sz="1200" dirty="0">
              <a:solidFill>
                <a:srgbClr val="13316E"/>
              </a:solidFill>
              <a:latin typeface="Calibri Light" panose="020F0302020204030204" pitchFamily="34" charset="0"/>
              <a:cs typeface="Calibri Light" panose="020F0302020204030204" pitchFamily="34" charset="0"/>
            </a:endParaRPr>
          </a:p>
          <a:p>
            <a:pPr marL="457200" lvl="0" indent="-457200">
              <a:lnSpc>
                <a:spcPct val="100000"/>
              </a:lnSpc>
              <a:buFont typeface="Arial" panose="020B0604020202020204" pitchFamily="34" charset="0"/>
              <a:buChar char="•"/>
            </a:pPr>
            <a:r>
              <a:rPr lang="en-GB" sz="1200" dirty="0">
                <a:solidFill>
                  <a:srgbClr val="13316E"/>
                </a:solidFill>
                <a:latin typeface="Calibri Light" panose="020F0302020204030204" pitchFamily="34" charset="0"/>
                <a:cs typeface="Calibri Light" panose="020F0302020204030204" pitchFamily="34" charset="0"/>
              </a:rPr>
              <a:t>the ability to hold a video consultation between patients, carers and clinicians</a:t>
            </a:r>
          </a:p>
          <a:p>
            <a:pPr marL="457200" lvl="0" indent="-457200">
              <a:lnSpc>
                <a:spcPct val="100000"/>
              </a:lnSpc>
              <a:buFont typeface="Arial" panose="020B0604020202020204" pitchFamily="34" charset="0"/>
              <a:buChar char="•"/>
            </a:pPr>
            <a:r>
              <a:rPr lang="en-GB" sz="1200" dirty="0">
                <a:solidFill>
                  <a:srgbClr val="13316E"/>
                </a:solidFill>
                <a:latin typeface="Calibri Light" panose="020F0302020204030204" pitchFamily="34" charset="0"/>
                <a:cs typeface="Calibri Light" panose="020F0302020204030204" pitchFamily="34" charset="0"/>
              </a:rPr>
              <a:t>two-way secure written communication between patients, carers and practices</a:t>
            </a:r>
          </a:p>
          <a:p>
            <a:pPr marL="457200" lvl="0" indent="-457200">
              <a:lnSpc>
                <a:spcPct val="100000"/>
              </a:lnSpc>
              <a:buFont typeface="Arial" panose="020B0604020202020204" pitchFamily="34" charset="0"/>
              <a:buChar char="•"/>
            </a:pPr>
            <a:r>
              <a:rPr lang="en-GB" sz="1200" dirty="0">
                <a:latin typeface="Calibri Light" panose="020F0302020204030204" pitchFamily="34" charset="0"/>
                <a:cs typeface="Calibri Light" panose="020F0302020204030204" pitchFamily="34" charset="0"/>
              </a:rPr>
              <a:t>an up to date accessible online presence, such as a website, that links to an online consultation system and other online services</a:t>
            </a:r>
          </a:p>
          <a:p>
            <a:pPr marL="457200" lvl="0" indent="-457200">
              <a:lnSpc>
                <a:spcPct val="100000"/>
              </a:lnSpc>
              <a:buFont typeface="Arial" panose="020B0604020202020204" pitchFamily="34" charset="0"/>
              <a:buChar char="•"/>
            </a:pPr>
            <a:r>
              <a:rPr lang="en-GB" sz="1200" dirty="0">
                <a:latin typeface="Calibri Light" panose="020F0302020204030204" pitchFamily="34" charset="0"/>
                <a:cs typeface="Calibri Light" panose="020F0302020204030204" pitchFamily="34" charset="0"/>
              </a:rPr>
              <a:t>signposting to a validated symptom checker and self-care health information (e.g. nhs.uk) via the practice’s online presence and other communications</a:t>
            </a:r>
          </a:p>
          <a:p>
            <a:pPr marL="457200" lvl="0" indent="-457200">
              <a:lnSpc>
                <a:spcPct val="100000"/>
              </a:lnSpc>
              <a:buFont typeface="Arial" panose="020B0604020202020204" pitchFamily="34" charset="0"/>
              <a:buChar char="•"/>
            </a:pPr>
            <a:r>
              <a:rPr lang="en-GB" sz="1200" dirty="0">
                <a:latin typeface="Calibri Light" panose="020F0302020204030204" pitchFamily="34" charset="0"/>
                <a:cs typeface="Calibri Light" panose="020F0302020204030204" pitchFamily="34" charset="0"/>
              </a:rPr>
              <a:t>shared record access, including patients being able to add to their record</a:t>
            </a:r>
          </a:p>
          <a:p>
            <a:pPr marL="457200" lvl="0" indent="-457200">
              <a:lnSpc>
                <a:spcPct val="100000"/>
              </a:lnSpc>
              <a:buFont typeface="Arial" panose="020B0604020202020204" pitchFamily="34" charset="0"/>
              <a:buChar char="•"/>
            </a:pPr>
            <a:r>
              <a:rPr lang="en-GB" sz="1200" dirty="0">
                <a:latin typeface="Calibri Light" panose="020F0302020204030204" pitchFamily="34" charset="0"/>
                <a:cs typeface="Calibri Light" panose="020F0302020204030204" pitchFamily="34" charset="0"/>
              </a:rPr>
              <a:t>request and management of prescriptions online</a:t>
            </a:r>
          </a:p>
          <a:p>
            <a:pPr marL="457200" indent="-457200">
              <a:lnSpc>
                <a:spcPct val="100000"/>
              </a:lnSpc>
              <a:buFont typeface="Arial" panose="020B0604020202020204" pitchFamily="34" charset="0"/>
              <a:buChar char="•"/>
            </a:pPr>
            <a:r>
              <a:rPr lang="en-GB" sz="1200" dirty="0">
                <a:latin typeface="Calibri Light" panose="020F0302020204030204" pitchFamily="34" charset="0"/>
                <a:cs typeface="Calibri Light" panose="020F0302020204030204" pitchFamily="34" charset="0"/>
              </a:rPr>
              <a:t>online appointment booking</a:t>
            </a:r>
          </a:p>
          <a:p>
            <a:pPr marL="457200" indent="-457200">
              <a:lnSpc>
                <a:spcPct val="100000"/>
              </a:lnSpc>
              <a:buFont typeface="Arial" panose="020B0604020202020204" pitchFamily="34" charset="0"/>
              <a:buChar char="•"/>
            </a:pPr>
            <a:r>
              <a:rPr lang="en-GB" sz="1200" dirty="0">
                <a:latin typeface="Calibri Light" panose="020F0302020204030204" pitchFamily="34" charset="0"/>
                <a:cs typeface="Calibri Light" panose="020F0302020204030204" pitchFamily="34" charset="0"/>
              </a:rPr>
              <a:t>Current arrangement where practices which have implemented and operate a ‘total-triage’ / ‘triage-first’ model do not have to meet the 25% online booking contract requirement, will be extended</a:t>
            </a:r>
          </a:p>
          <a:p>
            <a:pPr marL="457200" indent="-457200">
              <a:lnSpc>
                <a:spcPct val="100000"/>
              </a:lnSpc>
              <a:buFont typeface="Arial" panose="020B0604020202020204" pitchFamily="34" charset="0"/>
              <a:buChar char="•"/>
            </a:pPr>
            <a:r>
              <a:rPr lang="en-GB" sz="1200" dirty="0">
                <a:latin typeface="Calibri Light" panose="020F0302020204030204" pitchFamily="34" charset="0"/>
                <a:cs typeface="Calibri Light" panose="020F0302020204030204" pitchFamily="34" charset="0"/>
              </a:rPr>
              <a:t>Practices will enable patients to use an online method to inform their practice of a change of address, contact details or of their demographic information</a:t>
            </a:r>
          </a:p>
          <a:p>
            <a:pPr marL="457200" lvl="0" indent="-457200">
              <a:lnSpc>
                <a:spcPct val="100000"/>
              </a:lnSpc>
              <a:buFont typeface="Arial" panose="020B0604020202020204" pitchFamily="34" charset="0"/>
              <a:buChar char="•"/>
            </a:pPr>
            <a:endParaRPr lang="en-GB" sz="1200" dirty="0">
              <a:latin typeface="Calibri Light" panose="020F0302020204030204" pitchFamily="34" charset="0"/>
              <a:cs typeface="Calibri Light" panose="020F0302020204030204" pitchFamily="34" charset="0"/>
            </a:endParaRPr>
          </a:p>
          <a:p>
            <a:pPr marL="457200" lvl="0" indent="-457200">
              <a:lnSpc>
                <a:spcPct val="100000"/>
              </a:lnSpc>
              <a:buFont typeface="Arial" panose="020B0604020202020204" pitchFamily="34" charset="0"/>
              <a:buChar char="•"/>
            </a:pPr>
            <a:endParaRPr lang="en-GB" sz="1200" dirty="0">
              <a:latin typeface="Calibri Light" panose="020F0302020204030204" pitchFamily="34" charset="0"/>
              <a:cs typeface="Calibri Light" panose="020F0302020204030204" pitchFamily="34" charset="0"/>
            </a:endParaRPr>
          </a:p>
          <a:p>
            <a:endParaRPr lang="en-GB" dirty="0"/>
          </a:p>
        </p:txBody>
      </p:sp>
      <p:sp>
        <p:nvSpPr>
          <p:cNvPr id="4" name="Date Placeholder 3">
            <a:extLst>
              <a:ext uri="{FF2B5EF4-FFF2-40B4-BE49-F238E27FC236}">
                <a16:creationId xmlns:a16="http://schemas.microsoft.com/office/drawing/2014/main" id="{419B2237-5A13-49A8-8C71-3F20FF3376ED}"/>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25 March, 2021</a:t>
            </a:fld>
            <a:endParaRPr kumimoji="0" lang="en-US" sz="800" b="0" i="0" u="none" strike="noStrike" kern="1200" cap="none" spc="0" normalizeH="0" baseline="0" noProof="0" dirty="0">
              <a:ln>
                <a:noFill/>
              </a:ln>
              <a:solidFill>
                <a:srgbClr val="13316E"/>
              </a:solidFill>
              <a:effectLst/>
              <a:uLnTx/>
              <a:uFillTx/>
              <a:latin typeface="Calibri"/>
              <a:ea typeface="+mn-ea"/>
              <a:cs typeface="Calibri"/>
            </a:endParaRPr>
          </a:p>
        </p:txBody>
      </p:sp>
      <p:sp>
        <p:nvSpPr>
          <p:cNvPr id="5" name="Slide Number Placeholder 4">
            <a:extLst>
              <a:ext uri="{FF2B5EF4-FFF2-40B4-BE49-F238E27FC236}">
                <a16:creationId xmlns:a16="http://schemas.microsoft.com/office/drawing/2014/main" id="{9CD29DD8-0837-47C1-A360-9DE6D57D684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E00EF0-048C-114D-ADD5-1D5ACA69D45F}" type="slidenum">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GB" sz="800" b="0" i="0" u="none" strike="noStrike" kern="1200" cap="none" spc="0" normalizeH="0" baseline="0" noProof="0" dirty="0">
              <a:ln>
                <a:noFill/>
              </a:ln>
              <a:solidFill>
                <a:srgbClr val="13316E"/>
              </a:solidFill>
              <a:effectLst/>
              <a:uLnTx/>
              <a:uFillTx/>
              <a:latin typeface="Calibri"/>
              <a:ea typeface="+mn-ea"/>
              <a:cs typeface="Calibri"/>
            </a:endParaRPr>
          </a:p>
        </p:txBody>
      </p:sp>
    </p:spTree>
    <p:extLst>
      <p:ext uri="{BB962C8B-B14F-4D97-AF65-F5344CB8AC3E}">
        <p14:creationId xmlns:p14="http://schemas.microsoft.com/office/powerpoint/2010/main" val="3229661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5017-0FD4-49A1-9BA9-4BDD6F454CEE}"/>
              </a:ext>
            </a:extLst>
          </p:cNvPr>
          <p:cNvSpPr>
            <a:spLocks noGrp="1"/>
          </p:cNvSpPr>
          <p:nvPr>
            <p:ph type="title"/>
          </p:nvPr>
        </p:nvSpPr>
        <p:spPr/>
        <p:txBody>
          <a:bodyPr/>
          <a:lstStyle/>
          <a:p>
            <a:r>
              <a:rPr kumimoji="0" lang="en-GB" sz="3200" b="0" i="0" u="none" strike="noStrike" kern="1200" cap="none" spc="-50" normalizeH="0" baseline="0" noProof="0" dirty="0">
                <a:ln>
                  <a:noFill/>
                </a:ln>
                <a:solidFill>
                  <a:srgbClr val="13316E"/>
                </a:solidFill>
                <a:effectLst/>
                <a:uLnTx/>
                <a:uFillTx/>
                <a:latin typeface="Calibri Light"/>
                <a:ea typeface="+mj-ea"/>
                <a:cs typeface="+mj-cs"/>
              </a:rPr>
              <a:t>Other items</a:t>
            </a:r>
            <a:endParaRPr lang="en-GB" dirty="0"/>
          </a:p>
        </p:txBody>
      </p:sp>
      <p:sp>
        <p:nvSpPr>
          <p:cNvPr id="3" name="Content Placeholder 2">
            <a:extLst>
              <a:ext uri="{FF2B5EF4-FFF2-40B4-BE49-F238E27FC236}">
                <a16:creationId xmlns:a16="http://schemas.microsoft.com/office/drawing/2014/main" id="{B6A2AC71-0831-44D8-901F-13756BA8C83C}"/>
              </a:ext>
            </a:extLst>
          </p:cNvPr>
          <p:cNvSpPr>
            <a:spLocks noGrp="1"/>
          </p:cNvSpPr>
          <p:nvPr>
            <p:ph idx="1"/>
          </p:nvPr>
        </p:nvSpPr>
        <p:spPr>
          <a:xfrm>
            <a:off x="388043" y="990751"/>
            <a:ext cx="8223765" cy="3062391"/>
          </a:xfrm>
        </p:spPr>
        <p:txBody>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20" normalizeH="0" baseline="0" noProof="0" dirty="0">
                <a:ln>
                  <a:noFill/>
                </a:ln>
                <a:solidFill>
                  <a:srgbClr val="002060"/>
                </a:solidFill>
                <a:effectLst/>
                <a:uLnTx/>
                <a:uFillTx/>
                <a:latin typeface="Calibri Light"/>
                <a:ea typeface="+mn-ea"/>
                <a:cs typeface="Calibri"/>
              </a:rPr>
              <a:t>DHSC/NHSEI bureaucracy reviews are exploring changes to fit notes, DWP reports and other requests from practices to reduce practice workload</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20" normalizeH="0" baseline="0" noProof="0" dirty="0">
                <a:ln>
                  <a:noFill/>
                </a:ln>
                <a:solidFill>
                  <a:srgbClr val="002060"/>
                </a:solidFill>
                <a:effectLst/>
                <a:uLnTx/>
                <a:uFillTx/>
                <a:latin typeface="Calibri Light"/>
                <a:ea typeface="+mn-ea"/>
                <a:cs typeface="Calibri"/>
              </a:rPr>
              <a:t>Retain improvements and reduced workload of appraisal</a:t>
            </a:r>
          </a:p>
          <a:p>
            <a:pPr marL="285750" indent="-285750">
              <a:lnSpc>
                <a:spcPct val="100000"/>
              </a:lnSpc>
              <a:spcAft>
                <a:spcPts val="1200"/>
              </a:spcAft>
              <a:buFont typeface="Arial" panose="020B0604020202020204" pitchFamily="34" charset="0"/>
              <a:buChar char="•"/>
            </a:pPr>
            <a:r>
              <a:rPr lang="en-GB" sz="1600" dirty="0">
                <a:solidFill>
                  <a:srgbClr val="002060"/>
                </a:solidFill>
                <a:latin typeface="+mn-lt"/>
              </a:rPr>
              <a:t>Simplify the contract by transferring the cervical screening additional service into essential services. The practice arrangements would not change</a:t>
            </a:r>
          </a:p>
          <a:p>
            <a:pPr marL="285750" indent="-285750">
              <a:lnSpc>
                <a:spcPct val="100000"/>
              </a:lnSpc>
              <a:spcAft>
                <a:spcPts val="1200"/>
              </a:spcAft>
              <a:buFont typeface="Arial" panose="020B0604020202020204" pitchFamily="34" charset="0"/>
              <a:buChar char="•"/>
            </a:pPr>
            <a:r>
              <a:rPr lang="en-GB" sz="1600" dirty="0">
                <a:solidFill>
                  <a:srgbClr val="002060"/>
                </a:solidFill>
                <a:latin typeface="+mn-lt"/>
              </a:rPr>
              <a:t>Clarification that digital services are allowed to be delivered by contractors through locations other than practice premises, in line with current practice</a:t>
            </a:r>
          </a:p>
          <a:p>
            <a:pPr marL="285750" indent="-285750">
              <a:lnSpc>
                <a:spcPct val="100000"/>
              </a:lnSpc>
              <a:spcAft>
                <a:spcPts val="1200"/>
              </a:spcAft>
              <a:buFont typeface="Arial" panose="020B0604020202020204" pitchFamily="34" charset="0"/>
              <a:buChar char="•"/>
            </a:pPr>
            <a:r>
              <a:rPr lang="en-GB" sz="1600" dirty="0">
                <a:solidFill>
                  <a:srgbClr val="002060"/>
                </a:solidFill>
                <a:latin typeface="+mn-lt"/>
              </a:rPr>
              <a:t>The removal of the requirement for patient consent in use of </a:t>
            </a:r>
            <a:r>
              <a:rPr lang="en-GB" sz="1600" dirty="0" err="1">
                <a:solidFill>
                  <a:srgbClr val="002060"/>
                </a:solidFill>
                <a:latin typeface="+mn-lt"/>
              </a:rPr>
              <a:t>eRD</a:t>
            </a:r>
            <a:r>
              <a:rPr lang="en-GB" sz="1600" dirty="0">
                <a:solidFill>
                  <a:srgbClr val="002060"/>
                </a:solidFill>
                <a:latin typeface="+mn-lt"/>
              </a:rPr>
              <a:t> made under the pandemic regulations will become a permanent change</a:t>
            </a:r>
          </a:p>
          <a:p>
            <a:pPr marL="285750" indent="-285750">
              <a:lnSpc>
                <a:spcPct val="100000"/>
              </a:lnSpc>
              <a:spcAft>
                <a:spcPts val="1200"/>
              </a:spcAft>
              <a:buFont typeface="Arial" panose="020B0604020202020204" pitchFamily="34" charset="0"/>
              <a:buChar char="•"/>
            </a:pPr>
            <a:r>
              <a:rPr lang="en-GB" sz="1600" dirty="0">
                <a:solidFill>
                  <a:srgbClr val="002060"/>
                </a:solidFill>
                <a:latin typeface="+mn-lt"/>
              </a:rPr>
              <a:t>A contractual requirement for a more timely transfer (28 days) of patient records when patients move between practices will be introduced</a:t>
            </a:r>
          </a:p>
          <a:p>
            <a:pPr marL="285750" indent="-285750">
              <a:lnSpc>
                <a:spcPct val="100000"/>
              </a:lnSpc>
              <a:spcAft>
                <a:spcPts val="1200"/>
              </a:spcAft>
              <a:buFont typeface="Arial" panose="020B0604020202020204" pitchFamily="34" charset="0"/>
              <a:buChar char="•"/>
            </a:pPr>
            <a:endParaRPr lang="en-GB" sz="1600" dirty="0">
              <a:solidFill>
                <a:srgbClr val="002060"/>
              </a:solidFill>
              <a:latin typeface="+mn-lt"/>
            </a:endParaRPr>
          </a:p>
        </p:txBody>
      </p:sp>
      <p:sp>
        <p:nvSpPr>
          <p:cNvPr id="4" name="Date Placeholder 3">
            <a:extLst>
              <a:ext uri="{FF2B5EF4-FFF2-40B4-BE49-F238E27FC236}">
                <a16:creationId xmlns:a16="http://schemas.microsoft.com/office/drawing/2014/main" id="{FFAAD7A5-A454-48DA-8E93-4C99B7B59A35}"/>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8F1F7EAB-6978-4028-9287-1A3BA5BBA944}"/>
              </a:ext>
            </a:extLst>
          </p:cNvPr>
          <p:cNvSpPr>
            <a:spLocks noGrp="1"/>
          </p:cNvSpPr>
          <p:nvPr>
            <p:ph type="sldNum" sz="quarter" idx="4"/>
          </p:nvPr>
        </p:nvSpPr>
        <p:spPr/>
        <p:txBody>
          <a:bodyPr/>
          <a:lstStyle/>
          <a:p>
            <a:fld id="{E4E00EF0-048C-114D-ADD5-1D5ACA69D45F}" type="slidenum">
              <a:rPr lang="en-GB" smtClean="0"/>
              <a:pPr/>
              <a:t>27</a:t>
            </a:fld>
            <a:endParaRPr lang="en-GB" dirty="0"/>
          </a:p>
        </p:txBody>
      </p:sp>
    </p:spTree>
    <p:extLst>
      <p:ext uri="{BB962C8B-B14F-4D97-AF65-F5344CB8AC3E}">
        <p14:creationId xmlns:p14="http://schemas.microsoft.com/office/powerpoint/2010/main" val="2832197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A9636-CCF3-4451-94DC-BF1CC4E38BBB}"/>
              </a:ext>
            </a:extLst>
          </p:cNvPr>
          <p:cNvSpPr>
            <a:spLocks noGrp="1"/>
          </p:cNvSpPr>
          <p:nvPr>
            <p:ph type="title"/>
          </p:nvPr>
        </p:nvSpPr>
        <p:spPr>
          <a:xfrm>
            <a:off x="388043" y="326919"/>
            <a:ext cx="7831397" cy="493819"/>
          </a:xfrm>
        </p:spPr>
        <p:txBody>
          <a:bodyPr/>
          <a:lstStyle/>
          <a:p>
            <a:r>
              <a:rPr lang="en-GB" sz="2400" dirty="0"/>
              <a:t>Supporting pandemic response and COVID vaccination programme</a:t>
            </a:r>
          </a:p>
        </p:txBody>
      </p:sp>
      <p:sp>
        <p:nvSpPr>
          <p:cNvPr id="3" name="Content Placeholder 2">
            <a:extLst>
              <a:ext uri="{FF2B5EF4-FFF2-40B4-BE49-F238E27FC236}">
                <a16:creationId xmlns:a16="http://schemas.microsoft.com/office/drawing/2014/main" id="{402D4423-25EA-4BA5-A202-CC219A2B56FD}"/>
              </a:ext>
            </a:extLst>
          </p:cNvPr>
          <p:cNvSpPr>
            <a:spLocks noGrp="1"/>
          </p:cNvSpPr>
          <p:nvPr>
            <p:ph idx="1"/>
          </p:nvPr>
        </p:nvSpPr>
        <p:spPr>
          <a:xfrm>
            <a:off x="388043" y="820738"/>
            <a:ext cx="8571659" cy="3282208"/>
          </a:xfrm>
        </p:spPr>
        <p:txBody>
          <a:bodyPr/>
          <a:lstStyle/>
          <a:p>
            <a:pPr marL="457200" indent="-457200">
              <a:lnSpc>
                <a:spcPct val="100000"/>
              </a:lnSpc>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2020/21 QOF, DES and LES income protection</a:t>
            </a:r>
          </a:p>
          <a:p>
            <a:pPr marL="457200" indent="-457200">
              <a:lnSpc>
                <a:spcPct val="100000"/>
              </a:lnSpc>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£270m (£150m for November 20 – March 21 and £120m for April 21 – September 21) COVID-19 Capacity Expansion Fund for practice workforce expansion and support</a:t>
            </a:r>
          </a:p>
          <a:p>
            <a:pPr marL="457200" indent="-457200">
              <a:lnSpc>
                <a:spcPct val="100000"/>
              </a:lnSpc>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Appraisal is voluntary</a:t>
            </a:r>
          </a:p>
          <a:p>
            <a:pPr marL="457200" indent="-457200">
              <a:lnSpc>
                <a:spcPct val="100000"/>
              </a:lnSpc>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COVID vaccination programme enhanced service: £12.58 x2 item of service fee per vaccination</a:t>
            </a:r>
          </a:p>
          <a:p>
            <a:pPr marL="457200" indent="-457200">
              <a:lnSpc>
                <a:spcPct val="100000"/>
              </a:lnSpc>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Additional funding for care home vaccinations (£30 for first doses administered 14 Dec–17 Jan, £20 18-24 Jan, £10 25-31 Jan; £10 for all second doses administered), and £10 for vaccination in other residential settings</a:t>
            </a:r>
          </a:p>
          <a:p>
            <a:pPr marL="457200" indent="-457200">
              <a:lnSpc>
                <a:spcPct val="100000"/>
              </a:lnSpc>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NHSEI has agreed to provide £10 per visit to support the vaccination of all housebound patients, applying retrospectively from 14 December 2020. This will apply to first doses and second doses separately</a:t>
            </a:r>
          </a:p>
          <a:p>
            <a:pPr marL="457200" indent="-457200">
              <a:lnSpc>
                <a:spcPct val="100000"/>
              </a:lnSpc>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£1000 for rebooking 2</a:t>
            </a:r>
            <a:r>
              <a:rPr lang="en-GB" sz="1500" baseline="30000" dirty="0">
                <a:latin typeface="Calibri Light" panose="020F0302020204030204" pitchFamily="34" charset="0"/>
                <a:cs typeface="Calibri Light" panose="020F0302020204030204" pitchFamily="34" charset="0"/>
              </a:rPr>
              <a:t>nd</a:t>
            </a:r>
            <a:r>
              <a:rPr lang="en-GB" sz="1500" dirty="0">
                <a:latin typeface="Calibri Light" panose="020F0302020204030204" pitchFamily="34" charset="0"/>
                <a:cs typeface="Calibri Light" panose="020F0302020204030204" pitchFamily="34" charset="0"/>
              </a:rPr>
              <a:t> appointments in January</a:t>
            </a:r>
          </a:p>
          <a:p>
            <a:pPr marL="457200" indent="-457200">
              <a:lnSpc>
                <a:spcPct val="100000"/>
              </a:lnSpc>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Up to £950 per week (a maximum of £2500 per PCN grouping) for additional admin support in January to ensure that all records for vaccination of priority cohorts are up to date</a:t>
            </a:r>
          </a:p>
          <a:p>
            <a:pPr marL="457200" indent="-457200">
              <a:lnSpc>
                <a:spcPct val="100000"/>
              </a:lnSpc>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GP practice groups responded quickly and effectively, delivering approximately 70% of all vaccinations</a:t>
            </a:r>
          </a:p>
        </p:txBody>
      </p:sp>
      <p:sp>
        <p:nvSpPr>
          <p:cNvPr id="4" name="Date Placeholder 3">
            <a:extLst>
              <a:ext uri="{FF2B5EF4-FFF2-40B4-BE49-F238E27FC236}">
                <a16:creationId xmlns:a16="http://schemas.microsoft.com/office/drawing/2014/main" id="{B4EBAE5B-84B4-4C4B-BD9E-D6B70142E140}"/>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A65386AB-8239-406A-A34D-49F6D7B966A9}"/>
              </a:ext>
            </a:extLst>
          </p:cNvPr>
          <p:cNvSpPr>
            <a:spLocks noGrp="1"/>
          </p:cNvSpPr>
          <p:nvPr>
            <p:ph type="sldNum" sz="quarter" idx="4"/>
          </p:nvPr>
        </p:nvSpPr>
        <p:spPr/>
        <p:txBody>
          <a:bodyPr/>
          <a:lstStyle/>
          <a:p>
            <a:fld id="{E4E00EF0-048C-114D-ADD5-1D5ACA69D45F}" type="slidenum">
              <a:rPr lang="en-GB" smtClean="0"/>
              <a:pPr/>
              <a:t>28</a:t>
            </a:fld>
            <a:endParaRPr lang="en-GB" dirty="0"/>
          </a:p>
        </p:txBody>
      </p:sp>
    </p:spTree>
    <p:extLst>
      <p:ext uri="{BB962C8B-B14F-4D97-AF65-F5344CB8AC3E}">
        <p14:creationId xmlns:p14="http://schemas.microsoft.com/office/powerpoint/2010/main" val="2932008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Summary</a:t>
            </a:r>
          </a:p>
        </p:txBody>
      </p:sp>
      <p:sp>
        <p:nvSpPr>
          <p:cNvPr id="3" name="Content Placeholder 2"/>
          <p:cNvSpPr>
            <a:spLocks noGrp="1"/>
          </p:cNvSpPr>
          <p:nvPr>
            <p:ph idx="1"/>
          </p:nvPr>
        </p:nvSpPr>
        <p:spPr>
          <a:xfrm>
            <a:off x="367848" y="1119574"/>
            <a:ext cx="7663631" cy="3062391"/>
          </a:xfrm>
        </p:spPr>
        <p:txBody>
          <a:bodyPr/>
          <a:lstStyle/>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Increased above inflation (currently 0.8%) practice and PCN funding</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Vaccinations and immunisation IoS and QOF changes to remove current enhanced service (but no new work)</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£24m additional funding for QOF for mental health domain</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Increased ARRS workforce options, London weighting flexibility and 50% additional funding added to cover cost of mental health worker </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Delay in new service specifications and IIF</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Digital changes in line with experience during the pandemic</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Continued focus on supporting practices with pandemic response and COVID vaccination programme</a:t>
            </a:r>
          </a:p>
        </p:txBody>
      </p:sp>
      <p:sp>
        <p:nvSpPr>
          <p:cNvPr id="4" name="Date Placeholder 3"/>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29</a:t>
            </a:fld>
            <a:endParaRPr lang="en-GB" dirty="0"/>
          </a:p>
        </p:txBody>
      </p:sp>
    </p:spTree>
    <p:extLst>
      <p:ext uri="{BB962C8B-B14F-4D97-AF65-F5344CB8AC3E}">
        <p14:creationId xmlns:p14="http://schemas.microsoft.com/office/powerpoint/2010/main" val="388633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level funding increase</a:t>
            </a:r>
          </a:p>
        </p:txBody>
      </p:sp>
      <p:sp>
        <p:nvSpPr>
          <p:cNvPr id="3" name="Content Placeholder 2"/>
          <p:cNvSpPr>
            <a:spLocks noGrp="1"/>
          </p:cNvSpPr>
          <p:nvPr>
            <p:ph idx="1"/>
          </p:nvPr>
        </p:nvSpPr>
        <p:spPr>
          <a:xfrm>
            <a:off x="485125" y="867835"/>
            <a:ext cx="8173747" cy="1331805"/>
          </a:xfrm>
        </p:spPr>
        <p:txBody>
          <a:bodyPr/>
          <a:lstStyle/>
          <a:p>
            <a:pPr>
              <a:lnSpc>
                <a:spcPct val="100000"/>
              </a:lnSpc>
              <a:spcAft>
                <a:spcPts val="0"/>
              </a:spcAft>
            </a:pPr>
            <a:r>
              <a:rPr lang="en-GB" sz="1800" dirty="0">
                <a:solidFill>
                  <a:srgbClr val="002060"/>
                </a:solidFill>
                <a:latin typeface="+mn-lt"/>
              </a:rPr>
              <a:t>Practices will receive an uplift to the contract of £253m, which includes for pay uplifts (at 2.1%), expenses uplift (at 2.1%), population growth, additional S7a funding for vaccinations and immunisations, additional funding into QOF. This will be at a time when there will be wider public sector pay restraint/freezes</a:t>
            </a:r>
          </a:p>
          <a:p>
            <a:pPr algn="r">
              <a:lnSpc>
                <a:spcPct val="100000"/>
              </a:lnSpc>
              <a:spcAft>
                <a:spcPts val="1200"/>
              </a:spcAft>
            </a:pPr>
            <a:r>
              <a:rPr lang="en-GB" sz="1400" dirty="0">
                <a:solidFill>
                  <a:srgbClr val="002060"/>
                </a:solidFill>
                <a:latin typeface="+mn-lt"/>
              </a:rPr>
              <a:t>Inflation currently (Jan 2020): CPI 0.6, RPI 1.2</a:t>
            </a:r>
            <a:endParaRPr lang="en-GB" sz="1400" dirty="0"/>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25 March, 2021</a:t>
            </a:fld>
            <a:endParaRPr kumimoji="0" lang="en-US" sz="800" b="0" i="0" u="none" strike="noStrike" kern="1200" cap="none" spc="0" normalizeH="0" baseline="0" noProof="0" dirty="0">
              <a:ln>
                <a:noFill/>
              </a:ln>
              <a:solidFill>
                <a:srgbClr val="13316E"/>
              </a:solidFill>
              <a:effectLst/>
              <a:uLnTx/>
              <a:uFillTx/>
              <a:latin typeface="Calibri"/>
              <a:ea typeface="+mn-ea"/>
              <a:cs typeface="Calibri"/>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E00EF0-048C-114D-ADD5-1D5ACA69D45F}" type="slidenum">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dirty="0">
              <a:ln>
                <a:noFill/>
              </a:ln>
              <a:solidFill>
                <a:srgbClr val="13316E"/>
              </a:solidFill>
              <a:effectLst/>
              <a:uLnTx/>
              <a:uFillTx/>
              <a:latin typeface="Calibri"/>
              <a:ea typeface="+mn-ea"/>
              <a:cs typeface="Calibri"/>
            </a:endParaRPr>
          </a:p>
        </p:txBody>
      </p:sp>
      <p:graphicFrame>
        <p:nvGraphicFramePr>
          <p:cNvPr id="6" name="Table 5">
            <a:extLst>
              <a:ext uri="{FF2B5EF4-FFF2-40B4-BE49-F238E27FC236}">
                <a16:creationId xmlns:a16="http://schemas.microsoft.com/office/drawing/2014/main" id="{F94B0971-C48B-4BBF-9D3E-758B04E60D4A}"/>
              </a:ext>
            </a:extLst>
          </p:cNvPr>
          <p:cNvGraphicFramePr>
            <a:graphicFrameLocks noGrp="1"/>
          </p:cNvGraphicFramePr>
          <p:nvPr/>
        </p:nvGraphicFramePr>
        <p:xfrm>
          <a:off x="265811" y="2269218"/>
          <a:ext cx="8612376" cy="2225040"/>
        </p:xfrm>
        <a:graphic>
          <a:graphicData uri="http://schemas.openxmlformats.org/drawingml/2006/table">
            <a:tbl>
              <a:tblPr firstRow="1" bandRow="1">
                <a:tableStyleId>{5C22544A-7EE6-4342-B048-85BDC9FD1C3A}</a:tableStyleId>
              </a:tblPr>
              <a:tblGrid>
                <a:gridCol w="2333892">
                  <a:extLst>
                    <a:ext uri="{9D8B030D-6E8A-4147-A177-3AD203B41FA5}">
                      <a16:colId xmlns:a16="http://schemas.microsoft.com/office/drawing/2014/main" val="2170143170"/>
                    </a:ext>
                  </a:extLst>
                </a:gridCol>
                <a:gridCol w="1046414">
                  <a:extLst>
                    <a:ext uri="{9D8B030D-6E8A-4147-A177-3AD203B41FA5}">
                      <a16:colId xmlns:a16="http://schemas.microsoft.com/office/drawing/2014/main" val="3450906355"/>
                    </a:ext>
                  </a:extLst>
                </a:gridCol>
                <a:gridCol w="1046414">
                  <a:extLst>
                    <a:ext uri="{9D8B030D-6E8A-4147-A177-3AD203B41FA5}">
                      <a16:colId xmlns:a16="http://schemas.microsoft.com/office/drawing/2014/main" val="895790935"/>
                    </a:ext>
                  </a:extLst>
                </a:gridCol>
                <a:gridCol w="1046414">
                  <a:extLst>
                    <a:ext uri="{9D8B030D-6E8A-4147-A177-3AD203B41FA5}">
                      <a16:colId xmlns:a16="http://schemas.microsoft.com/office/drawing/2014/main" val="3776343965"/>
                    </a:ext>
                  </a:extLst>
                </a:gridCol>
                <a:gridCol w="1046414">
                  <a:extLst>
                    <a:ext uri="{9D8B030D-6E8A-4147-A177-3AD203B41FA5}">
                      <a16:colId xmlns:a16="http://schemas.microsoft.com/office/drawing/2014/main" val="438062021"/>
                    </a:ext>
                  </a:extLst>
                </a:gridCol>
                <a:gridCol w="1046414">
                  <a:extLst>
                    <a:ext uri="{9D8B030D-6E8A-4147-A177-3AD203B41FA5}">
                      <a16:colId xmlns:a16="http://schemas.microsoft.com/office/drawing/2014/main" val="3375195253"/>
                    </a:ext>
                  </a:extLst>
                </a:gridCol>
                <a:gridCol w="1046414">
                  <a:extLst>
                    <a:ext uri="{9D8B030D-6E8A-4147-A177-3AD203B41FA5}">
                      <a16:colId xmlns:a16="http://schemas.microsoft.com/office/drawing/2014/main" val="2309802286"/>
                    </a:ext>
                  </a:extLst>
                </a:gridCol>
              </a:tblGrid>
              <a:tr h="370840">
                <a:tc>
                  <a:txBody>
                    <a:bodyPr/>
                    <a:lstStyle/>
                    <a:p>
                      <a:endParaRPr lang="en-GB" dirty="0"/>
                    </a:p>
                  </a:txBody>
                  <a:tcPr/>
                </a:tc>
                <a:tc>
                  <a:txBody>
                    <a:bodyPr/>
                    <a:lstStyle/>
                    <a:p>
                      <a:r>
                        <a:rPr lang="en-GB" dirty="0"/>
                        <a:t>2018</a:t>
                      </a:r>
                    </a:p>
                  </a:txBody>
                  <a:tcPr>
                    <a:solidFill>
                      <a:schemeClr val="bg1">
                        <a:lumMod val="50000"/>
                      </a:schemeClr>
                    </a:solidFill>
                  </a:tcPr>
                </a:tc>
                <a:tc>
                  <a:txBody>
                    <a:bodyPr/>
                    <a:lstStyle/>
                    <a:p>
                      <a:r>
                        <a:rPr lang="en-GB" dirty="0"/>
                        <a:t>2019</a:t>
                      </a:r>
                    </a:p>
                  </a:txBody>
                  <a:tcPr>
                    <a:solidFill>
                      <a:schemeClr val="bg1">
                        <a:lumMod val="50000"/>
                      </a:schemeClr>
                    </a:solidFill>
                  </a:tcPr>
                </a:tc>
                <a:tc>
                  <a:txBody>
                    <a:bodyPr/>
                    <a:lstStyle/>
                    <a:p>
                      <a:r>
                        <a:rPr lang="en-GB" dirty="0"/>
                        <a:t>2020</a:t>
                      </a:r>
                    </a:p>
                  </a:txBody>
                  <a:tcPr>
                    <a:lnR w="12700" cap="flat" cmpd="sng" algn="ctr">
                      <a:solidFill>
                        <a:schemeClr val="tx1"/>
                      </a:solidFill>
                      <a:prstDash val="solid"/>
                      <a:round/>
                      <a:headEnd type="none" w="med" len="med"/>
                      <a:tailEnd type="none" w="med" len="med"/>
                    </a:lnR>
                    <a:solidFill>
                      <a:schemeClr val="bg1">
                        <a:lumMod val="50000"/>
                      </a:schemeClr>
                    </a:solidFill>
                  </a:tcPr>
                </a:tc>
                <a:tc>
                  <a:txBody>
                    <a:bodyPr/>
                    <a:lstStyle/>
                    <a:p>
                      <a:r>
                        <a:rPr lang="en-GB" dirty="0">
                          <a:solidFill>
                            <a:sysClr val="windowText" lastClr="000000"/>
                          </a:solidFill>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60000"/>
                        <a:lumOff val="40000"/>
                      </a:schemeClr>
                    </a:solidFill>
                  </a:tcPr>
                </a:tc>
                <a:tc>
                  <a:txBody>
                    <a:bodyPr/>
                    <a:lstStyle/>
                    <a:p>
                      <a:r>
                        <a:rPr lang="en-GB" dirty="0"/>
                        <a:t>2022</a:t>
                      </a:r>
                    </a:p>
                  </a:txBody>
                  <a:tcPr>
                    <a:lnL w="12700" cap="flat" cmpd="sng" algn="ctr">
                      <a:solidFill>
                        <a:schemeClr val="tx1"/>
                      </a:solidFill>
                      <a:prstDash val="solid"/>
                      <a:round/>
                      <a:headEnd type="none" w="med" len="med"/>
                      <a:tailEnd type="none" w="med" len="med"/>
                    </a:lnL>
                  </a:tcPr>
                </a:tc>
                <a:tc>
                  <a:txBody>
                    <a:bodyPr/>
                    <a:lstStyle/>
                    <a:p>
                      <a:r>
                        <a:rPr lang="en-GB" dirty="0"/>
                        <a:t>2023</a:t>
                      </a:r>
                    </a:p>
                  </a:txBody>
                  <a:tcPr/>
                </a:tc>
                <a:extLst>
                  <a:ext uri="{0D108BD9-81ED-4DB2-BD59-A6C34878D82A}">
                    <a16:rowId xmlns:a16="http://schemas.microsoft.com/office/drawing/2014/main" val="3276144487"/>
                  </a:ext>
                </a:extLst>
              </a:tr>
              <a:tr h="370840">
                <a:tc>
                  <a:txBody>
                    <a:bodyPr/>
                    <a:lstStyle/>
                    <a:p>
                      <a:endParaRPr lang="en-GB" dirty="0"/>
                    </a:p>
                  </a:txBody>
                  <a:tcPr/>
                </a:tc>
                <a:tc>
                  <a:txBody>
                    <a:bodyPr/>
                    <a:lstStyle/>
                    <a:p>
                      <a:r>
                        <a:rPr lang="en-GB" dirty="0"/>
                        <a:t>£8,007m</a:t>
                      </a:r>
                    </a:p>
                  </a:txBody>
                  <a:tcPr>
                    <a:solidFill>
                      <a:schemeClr val="bg1">
                        <a:lumMod val="50000"/>
                      </a:schemeClr>
                    </a:solidFill>
                  </a:tcPr>
                </a:tc>
                <a:tc>
                  <a:txBody>
                    <a:bodyPr/>
                    <a:lstStyle/>
                    <a:p>
                      <a:r>
                        <a:rPr lang="en-GB" dirty="0"/>
                        <a:t>£8,116m</a:t>
                      </a:r>
                    </a:p>
                  </a:txBody>
                  <a:tcPr>
                    <a:solidFill>
                      <a:schemeClr val="bg1">
                        <a:lumMod val="50000"/>
                      </a:schemeClr>
                    </a:solidFill>
                  </a:tcPr>
                </a:tc>
                <a:tc>
                  <a:txBody>
                    <a:bodyPr/>
                    <a:lstStyle/>
                    <a:p>
                      <a:r>
                        <a:rPr lang="en-GB" dirty="0"/>
                        <a:t>£8,323m</a:t>
                      </a:r>
                    </a:p>
                  </a:txBody>
                  <a:tcPr>
                    <a:lnR w="12700" cap="flat" cmpd="sng" algn="ctr">
                      <a:solidFill>
                        <a:schemeClr val="tx1"/>
                      </a:solidFill>
                      <a:prstDash val="solid"/>
                      <a:round/>
                      <a:headEnd type="none" w="med" len="med"/>
                      <a:tailEnd type="none" w="med" len="med"/>
                    </a:lnR>
                    <a:solidFill>
                      <a:schemeClr val="bg1">
                        <a:lumMod val="50000"/>
                      </a:schemeClr>
                    </a:solidFill>
                  </a:tcPr>
                </a:tc>
                <a:tc>
                  <a:txBody>
                    <a:bodyPr/>
                    <a:lstStyle/>
                    <a:p>
                      <a:r>
                        <a:rPr lang="en-GB" dirty="0"/>
                        <a:t>£8,576m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r>
                        <a:rPr lang="en-GB" dirty="0"/>
                        <a:t>£8,792m</a:t>
                      </a:r>
                    </a:p>
                  </a:txBody>
                  <a:tcPr>
                    <a:lnL w="12700" cap="flat" cmpd="sng" algn="ctr">
                      <a:solidFill>
                        <a:schemeClr val="tx1"/>
                      </a:solidFill>
                      <a:prstDash val="solid"/>
                      <a:round/>
                      <a:headEnd type="none" w="med" len="med"/>
                      <a:tailEnd type="none" w="med" len="med"/>
                    </a:lnL>
                  </a:tcPr>
                </a:tc>
                <a:tc>
                  <a:txBody>
                    <a:bodyPr/>
                    <a:lstStyle/>
                    <a:p>
                      <a:r>
                        <a:rPr lang="en-GB" dirty="0"/>
                        <a:t>£9,029m</a:t>
                      </a:r>
                    </a:p>
                  </a:txBody>
                  <a:tcPr/>
                </a:tc>
                <a:extLst>
                  <a:ext uri="{0D108BD9-81ED-4DB2-BD59-A6C34878D82A}">
                    <a16:rowId xmlns:a16="http://schemas.microsoft.com/office/drawing/2014/main" val="1811366781"/>
                  </a:ext>
                </a:extLst>
              </a:tr>
              <a:tr h="370840">
                <a:tc>
                  <a:txBody>
                    <a:bodyPr/>
                    <a:lstStyle/>
                    <a:p>
                      <a:r>
                        <a:rPr lang="en-GB" dirty="0"/>
                        <a:t>Annual increase</a:t>
                      </a:r>
                    </a:p>
                  </a:txBody>
                  <a:tcPr/>
                </a:tc>
                <a:tc>
                  <a:txBody>
                    <a:bodyPr/>
                    <a:lstStyle/>
                    <a:p>
                      <a:endParaRPr lang="en-GB" dirty="0"/>
                    </a:p>
                  </a:txBody>
                  <a:tcPr>
                    <a:solidFill>
                      <a:schemeClr val="bg1">
                        <a:lumMod val="50000"/>
                      </a:schemeClr>
                    </a:solidFill>
                  </a:tcPr>
                </a:tc>
                <a:tc>
                  <a:txBody>
                    <a:bodyPr/>
                    <a:lstStyle/>
                    <a:p>
                      <a:r>
                        <a:rPr lang="en-GB" dirty="0"/>
                        <a:t>£109m</a:t>
                      </a:r>
                    </a:p>
                  </a:txBody>
                  <a:tcPr>
                    <a:solidFill>
                      <a:schemeClr val="bg1">
                        <a:lumMod val="50000"/>
                      </a:schemeClr>
                    </a:solidFill>
                  </a:tcPr>
                </a:tc>
                <a:tc>
                  <a:txBody>
                    <a:bodyPr/>
                    <a:lstStyle/>
                    <a:p>
                      <a:r>
                        <a:rPr lang="en-GB" dirty="0"/>
                        <a:t>£207m</a:t>
                      </a:r>
                    </a:p>
                  </a:txBody>
                  <a:tcPr>
                    <a:lnR w="12700" cap="flat" cmpd="sng" algn="ctr">
                      <a:solidFill>
                        <a:schemeClr val="tx1"/>
                      </a:solidFill>
                      <a:prstDash val="solid"/>
                      <a:round/>
                      <a:headEnd type="none" w="med" len="med"/>
                      <a:tailEnd type="none" w="med" len="med"/>
                    </a:lnR>
                    <a:solidFill>
                      <a:schemeClr val="bg1">
                        <a:lumMod val="50000"/>
                      </a:schemeClr>
                    </a:solidFill>
                  </a:tcPr>
                </a:tc>
                <a:tc>
                  <a:txBody>
                    <a:bodyPr/>
                    <a:lstStyle/>
                    <a:p>
                      <a:r>
                        <a:rPr lang="en-GB" dirty="0"/>
                        <a:t>£253m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r>
                        <a:rPr lang="en-GB" dirty="0"/>
                        <a:t>£216m</a:t>
                      </a:r>
                    </a:p>
                  </a:txBody>
                  <a:tcPr>
                    <a:lnL w="12700" cap="flat" cmpd="sng" algn="ctr">
                      <a:solidFill>
                        <a:schemeClr val="tx1"/>
                      </a:solidFill>
                      <a:prstDash val="solid"/>
                      <a:round/>
                      <a:headEnd type="none" w="med" len="med"/>
                      <a:tailEnd type="none" w="med" len="med"/>
                    </a:lnL>
                  </a:tcPr>
                </a:tc>
                <a:tc>
                  <a:txBody>
                    <a:bodyPr/>
                    <a:lstStyle/>
                    <a:p>
                      <a:r>
                        <a:rPr lang="en-GB" dirty="0"/>
                        <a:t>£237m</a:t>
                      </a:r>
                    </a:p>
                  </a:txBody>
                  <a:tcPr/>
                </a:tc>
                <a:extLst>
                  <a:ext uri="{0D108BD9-81ED-4DB2-BD59-A6C34878D82A}">
                    <a16:rowId xmlns:a16="http://schemas.microsoft.com/office/drawing/2014/main" val="3385277235"/>
                  </a:ext>
                </a:extLst>
              </a:tr>
              <a:tr h="370840">
                <a:tc>
                  <a:txBody>
                    <a:bodyPr/>
                    <a:lstStyle/>
                    <a:p>
                      <a:r>
                        <a:rPr lang="en-GB" sz="1800" dirty="0"/>
                        <a:t>Cumulative increase</a:t>
                      </a:r>
                      <a:endParaRPr lang="en-GB" dirty="0"/>
                    </a:p>
                  </a:txBody>
                  <a:tcPr/>
                </a:tc>
                <a:tc>
                  <a:txBody>
                    <a:bodyPr/>
                    <a:lstStyle/>
                    <a:p>
                      <a:endParaRPr lang="en-GB" dirty="0"/>
                    </a:p>
                  </a:txBody>
                  <a:tcPr>
                    <a:solidFill>
                      <a:schemeClr val="bg1">
                        <a:lumMod val="50000"/>
                      </a:schemeClr>
                    </a:solidFill>
                  </a:tcPr>
                </a:tc>
                <a:tc>
                  <a:txBody>
                    <a:bodyPr/>
                    <a:lstStyle/>
                    <a:p>
                      <a:r>
                        <a:rPr lang="en-GB" dirty="0"/>
                        <a:t>£109m</a:t>
                      </a:r>
                    </a:p>
                  </a:txBody>
                  <a:tcPr>
                    <a:solidFill>
                      <a:schemeClr val="bg1">
                        <a:lumMod val="50000"/>
                      </a:schemeClr>
                    </a:solidFill>
                  </a:tcPr>
                </a:tc>
                <a:tc>
                  <a:txBody>
                    <a:bodyPr/>
                    <a:lstStyle/>
                    <a:p>
                      <a:r>
                        <a:rPr lang="en-GB" dirty="0"/>
                        <a:t>£316m</a:t>
                      </a:r>
                    </a:p>
                  </a:txBody>
                  <a:tcPr>
                    <a:lnR w="12700" cap="flat" cmpd="sng" algn="ctr">
                      <a:solidFill>
                        <a:schemeClr val="tx1"/>
                      </a:solidFill>
                      <a:prstDash val="solid"/>
                      <a:round/>
                      <a:headEnd type="none" w="med" len="med"/>
                      <a:tailEnd type="none" w="med" len="med"/>
                    </a:lnR>
                    <a:solidFill>
                      <a:schemeClr val="bg1">
                        <a:lumMod val="50000"/>
                      </a:schemeClr>
                    </a:solidFill>
                  </a:tcPr>
                </a:tc>
                <a:tc>
                  <a:txBody>
                    <a:bodyPr/>
                    <a:lstStyle/>
                    <a:p>
                      <a:r>
                        <a:rPr lang="en-GB" dirty="0"/>
                        <a:t>£569m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r>
                        <a:rPr lang="en-GB" dirty="0"/>
                        <a:t>£785m</a:t>
                      </a:r>
                    </a:p>
                  </a:txBody>
                  <a:tcPr>
                    <a:lnL w="12700" cap="flat" cmpd="sng" algn="ctr">
                      <a:solidFill>
                        <a:schemeClr val="tx1"/>
                      </a:solidFill>
                      <a:prstDash val="solid"/>
                      <a:round/>
                      <a:headEnd type="none" w="med" len="med"/>
                      <a:tailEnd type="none" w="med" len="med"/>
                    </a:lnL>
                  </a:tcPr>
                </a:tc>
                <a:tc>
                  <a:txBody>
                    <a:bodyPr/>
                    <a:lstStyle/>
                    <a:p>
                      <a:r>
                        <a:rPr lang="en-GB" dirty="0"/>
                        <a:t>£1,022m</a:t>
                      </a:r>
                    </a:p>
                  </a:txBody>
                  <a:tcPr/>
                </a:tc>
                <a:extLst>
                  <a:ext uri="{0D108BD9-81ED-4DB2-BD59-A6C34878D82A}">
                    <a16:rowId xmlns:a16="http://schemas.microsoft.com/office/drawing/2014/main" val="1613659443"/>
                  </a:ext>
                </a:extLst>
              </a:tr>
              <a:tr h="370840">
                <a:tc>
                  <a:txBody>
                    <a:bodyPr/>
                    <a:lstStyle/>
                    <a:p>
                      <a:r>
                        <a:rPr lang="en-GB" sz="1800" dirty="0"/>
                        <a:t>Annual % increase</a:t>
                      </a:r>
                      <a:endParaRPr lang="en-GB" dirty="0"/>
                    </a:p>
                  </a:txBody>
                  <a:tcPr/>
                </a:tc>
                <a:tc>
                  <a:txBody>
                    <a:bodyPr/>
                    <a:lstStyle/>
                    <a:p>
                      <a:endParaRPr lang="en-GB" dirty="0"/>
                    </a:p>
                  </a:txBody>
                  <a:tcPr>
                    <a:solidFill>
                      <a:schemeClr val="bg1">
                        <a:lumMod val="50000"/>
                      </a:schemeClr>
                    </a:solidFill>
                  </a:tcPr>
                </a:tc>
                <a:tc>
                  <a:txBody>
                    <a:bodyPr/>
                    <a:lstStyle/>
                    <a:p>
                      <a:r>
                        <a:rPr lang="en-GB" dirty="0"/>
                        <a:t>1.4%</a:t>
                      </a:r>
                    </a:p>
                  </a:txBody>
                  <a:tcPr>
                    <a:solidFill>
                      <a:schemeClr val="bg1">
                        <a:lumMod val="50000"/>
                      </a:schemeClr>
                    </a:solidFill>
                  </a:tcPr>
                </a:tc>
                <a:tc>
                  <a:txBody>
                    <a:bodyPr/>
                    <a:lstStyle/>
                    <a:p>
                      <a:r>
                        <a:rPr lang="en-GB" dirty="0"/>
                        <a:t>2.6%</a:t>
                      </a:r>
                    </a:p>
                  </a:txBody>
                  <a:tcPr>
                    <a:lnR w="12700" cap="flat" cmpd="sng" algn="ctr">
                      <a:solidFill>
                        <a:schemeClr val="tx1"/>
                      </a:solidFill>
                      <a:prstDash val="solid"/>
                      <a:round/>
                      <a:headEnd type="none" w="med" len="med"/>
                      <a:tailEnd type="none" w="med" len="med"/>
                    </a:lnR>
                    <a:solidFill>
                      <a:schemeClr val="bg1">
                        <a:lumMod val="50000"/>
                      </a:schemeClr>
                    </a:solidFill>
                  </a:tcPr>
                </a:tc>
                <a:tc>
                  <a:txBody>
                    <a:bodyPr/>
                    <a:lstStyle/>
                    <a:p>
                      <a:r>
                        <a:rPr lang="en-GB"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r>
                        <a:rPr lang="en-GB" dirty="0"/>
                        <a:t>2.5%</a:t>
                      </a:r>
                    </a:p>
                  </a:txBody>
                  <a:tcPr>
                    <a:lnL w="12700" cap="flat" cmpd="sng" algn="ctr">
                      <a:solidFill>
                        <a:schemeClr val="tx1"/>
                      </a:solidFill>
                      <a:prstDash val="solid"/>
                      <a:round/>
                      <a:headEnd type="none" w="med" len="med"/>
                      <a:tailEnd type="none" w="med" len="med"/>
                    </a:lnL>
                  </a:tcPr>
                </a:tc>
                <a:tc>
                  <a:txBody>
                    <a:bodyPr/>
                    <a:lstStyle/>
                    <a:p>
                      <a:r>
                        <a:rPr lang="en-GB" dirty="0"/>
                        <a:t>2.7%</a:t>
                      </a:r>
                    </a:p>
                  </a:txBody>
                  <a:tcPr/>
                </a:tc>
                <a:extLst>
                  <a:ext uri="{0D108BD9-81ED-4DB2-BD59-A6C34878D82A}">
                    <a16:rowId xmlns:a16="http://schemas.microsoft.com/office/drawing/2014/main" val="2972053786"/>
                  </a:ext>
                </a:extLst>
              </a:tr>
              <a:tr h="370840">
                <a:tc>
                  <a:txBody>
                    <a:bodyPr/>
                    <a:lstStyle/>
                    <a:p>
                      <a:r>
                        <a:rPr lang="en-GB" dirty="0"/>
                        <a:t>Cumulative % increase</a:t>
                      </a:r>
                    </a:p>
                  </a:txBody>
                  <a:tcPr/>
                </a:tc>
                <a:tc>
                  <a:txBody>
                    <a:bodyPr/>
                    <a:lstStyle/>
                    <a:p>
                      <a:endParaRPr lang="en-GB" dirty="0"/>
                    </a:p>
                  </a:txBody>
                  <a:tcPr>
                    <a:solidFill>
                      <a:schemeClr val="bg1">
                        <a:lumMod val="50000"/>
                      </a:schemeClr>
                    </a:solidFill>
                  </a:tcPr>
                </a:tc>
                <a:tc>
                  <a:txBody>
                    <a:bodyPr/>
                    <a:lstStyle/>
                    <a:p>
                      <a:r>
                        <a:rPr lang="en-GB" dirty="0"/>
                        <a:t>1.4%</a:t>
                      </a:r>
                    </a:p>
                  </a:txBody>
                  <a:tcPr>
                    <a:solidFill>
                      <a:schemeClr val="bg1">
                        <a:lumMod val="50000"/>
                      </a:schemeClr>
                    </a:solidFill>
                  </a:tcPr>
                </a:tc>
                <a:tc>
                  <a:txBody>
                    <a:bodyPr/>
                    <a:lstStyle/>
                    <a:p>
                      <a:r>
                        <a:rPr lang="en-GB" dirty="0"/>
                        <a:t>4.0%</a:t>
                      </a:r>
                    </a:p>
                  </a:txBody>
                  <a:tcPr>
                    <a:lnR w="12700" cap="flat" cmpd="sng" algn="ctr">
                      <a:solidFill>
                        <a:schemeClr val="tx1"/>
                      </a:solidFill>
                      <a:prstDash val="solid"/>
                      <a:round/>
                      <a:headEnd type="none" w="med" len="med"/>
                      <a:tailEnd type="none" w="med" len="med"/>
                    </a:lnR>
                    <a:solidFill>
                      <a:schemeClr val="bg1">
                        <a:lumMod val="50000"/>
                      </a:schemeClr>
                    </a:solidFill>
                  </a:tcPr>
                </a:tc>
                <a:tc>
                  <a:txBody>
                    <a:bodyPr/>
                    <a:lstStyle/>
                    <a:p>
                      <a:r>
                        <a:rPr lang="en-GB"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GB" dirty="0"/>
                        <a:t>9.5%</a:t>
                      </a:r>
                    </a:p>
                  </a:txBody>
                  <a:tcPr>
                    <a:lnL w="12700" cap="flat" cmpd="sng" algn="ctr">
                      <a:solidFill>
                        <a:schemeClr val="tx1"/>
                      </a:solidFill>
                      <a:prstDash val="solid"/>
                      <a:round/>
                      <a:headEnd type="none" w="med" len="med"/>
                      <a:tailEnd type="none" w="med" len="med"/>
                    </a:lnL>
                  </a:tcPr>
                </a:tc>
                <a:tc>
                  <a:txBody>
                    <a:bodyPr/>
                    <a:lstStyle/>
                    <a:p>
                      <a:r>
                        <a:rPr lang="en-GB" dirty="0"/>
                        <a:t>12.2%</a:t>
                      </a:r>
                    </a:p>
                  </a:txBody>
                  <a:tcPr/>
                </a:tc>
                <a:extLst>
                  <a:ext uri="{0D108BD9-81ED-4DB2-BD59-A6C34878D82A}">
                    <a16:rowId xmlns:a16="http://schemas.microsoft.com/office/drawing/2014/main" val="3883217075"/>
                  </a:ext>
                </a:extLst>
              </a:tr>
            </a:tbl>
          </a:graphicData>
        </a:graphic>
      </p:graphicFrame>
    </p:spTree>
    <p:extLst>
      <p:ext uri="{BB962C8B-B14F-4D97-AF65-F5344CB8AC3E}">
        <p14:creationId xmlns:p14="http://schemas.microsoft.com/office/powerpoint/2010/main" val="58874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B22C4-DF1C-EC49-A8CE-52582B76D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590"/>
            <a:ext cx="9298983" cy="5230678"/>
          </a:xfrm>
          <a:prstGeom prst="rect">
            <a:avLst/>
          </a:prstGeom>
        </p:spPr>
      </p:pic>
      <p:sp>
        <p:nvSpPr>
          <p:cNvPr id="6" name="Content Placeholder 2">
            <a:extLst>
              <a:ext uri="{FF2B5EF4-FFF2-40B4-BE49-F238E27FC236}">
                <a16:creationId xmlns:a16="http://schemas.microsoft.com/office/drawing/2014/main" id="{F6CD7C9F-E538-F64B-AD68-492C2D662B8C}"/>
              </a:ext>
            </a:extLst>
          </p:cNvPr>
          <p:cNvSpPr txBox="1">
            <a:spLocks/>
          </p:cNvSpPr>
          <p:nvPr/>
        </p:nvSpPr>
        <p:spPr>
          <a:xfrm>
            <a:off x="233494" y="1247005"/>
            <a:ext cx="7212794" cy="2914017"/>
          </a:xfrm>
          <a:prstGeom prst="rect">
            <a:avLst/>
          </a:prstGeom>
        </p:spPr>
        <p:style>
          <a:lnRef idx="0">
            <a:scrgbClr r="0" g="0" b="0"/>
          </a:lnRef>
          <a:fillRef idx="0">
            <a:scrgbClr r="0" g="0" b="0"/>
          </a:fillRef>
          <a:effectRef idx="0">
            <a:scrgbClr r="0" g="0" b="0"/>
          </a:effectRef>
          <a:fontRef idx="major"/>
        </p:style>
        <p:txBody>
          <a:bodyPr vert="horz" lIns="68580" tIns="34290" rIns="68580" bIns="34290" rtlCol="0">
            <a:normAutofit fontScale="92500" lnSpcReduction="10000"/>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342900" indent="-342900" defTabSz="342900">
              <a:buFont typeface="Arial" panose="020B0604020202020204" pitchFamily="34" charset="0"/>
              <a:buChar char="•"/>
            </a:pPr>
            <a:r>
              <a:rPr lang="en-GB" sz="2000" dirty="0">
                <a:solidFill>
                  <a:srgbClr val="4472C4">
                    <a:lumMod val="50000"/>
                  </a:srgbClr>
                </a:solidFill>
                <a:latin typeface="Calibri Light" panose="020F0302020204030204"/>
              </a:rPr>
              <a:t>Employer Advisory Service (HR service/partnership agreements/ tribunal support)</a:t>
            </a:r>
          </a:p>
          <a:p>
            <a:pPr marL="342900" indent="-342900" defTabSz="342900">
              <a:buFont typeface="Arial" panose="020B0604020202020204" pitchFamily="34" charset="0"/>
              <a:buChar char="•"/>
            </a:pPr>
            <a:r>
              <a:rPr lang="en-GB" sz="2000" dirty="0">
                <a:solidFill>
                  <a:srgbClr val="4472C4">
                    <a:lumMod val="50000"/>
                  </a:srgbClr>
                </a:solidFill>
                <a:latin typeface="Calibri Light" panose="020F0302020204030204"/>
              </a:rPr>
              <a:t>BMJ Learning </a:t>
            </a:r>
          </a:p>
          <a:p>
            <a:pPr marL="342900" indent="-342900" defTabSz="342900">
              <a:buFont typeface="Arial" panose="020B0604020202020204" pitchFamily="34" charset="0"/>
              <a:buChar char="•"/>
            </a:pPr>
            <a:r>
              <a:rPr lang="en-GB" sz="2000" dirty="0">
                <a:solidFill>
                  <a:srgbClr val="4472C4">
                    <a:lumMod val="50000"/>
                  </a:srgbClr>
                </a:solidFill>
                <a:latin typeface="Calibri Light" panose="020F0302020204030204"/>
              </a:rPr>
              <a:t>BMJ magazine and BMJ.com</a:t>
            </a:r>
          </a:p>
          <a:p>
            <a:pPr marL="342900" indent="-342900" defTabSz="342900">
              <a:buFont typeface="Arial" panose="020B0604020202020204" pitchFamily="34" charset="0"/>
              <a:buChar char="•"/>
              <a:defRPr/>
            </a:pPr>
            <a:r>
              <a:rPr lang="en-GB" sz="2000" dirty="0">
                <a:solidFill>
                  <a:srgbClr val="4472C4">
                    <a:lumMod val="50000"/>
                  </a:srgbClr>
                </a:solidFill>
                <a:latin typeface="Calibri Light" panose="020F0302020204030204"/>
              </a:rPr>
              <a:t>BMA Pensions service </a:t>
            </a:r>
          </a:p>
          <a:p>
            <a:pPr marL="342900" indent="-342900" defTabSz="342900">
              <a:buFont typeface="Arial" panose="020B0604020202020204" pitchFamily="34" charset="0"/>
              <a:buChar char="•"/>
              <a:defRPr/>
            </a:pPr>
            <a:r>
              <a:rPr lang="en-GB" sz="2000" dirty="0">
                <a:solidFill>
                  <a:srgbClr val="4472C4">
                    <a:lumMod val="50000"/>
                  </a:srgbClr>
                </a:solidFill>
                <a:latin typeface="Calibri Light" panose="020F0302020204030204"/>
              </a:rPr>
              <a:t>Independent financial advice </a:t>
            </a:r>
          </a:p>
          <a:p>
            <a:pPr marL="342900" indent="-342900" defTabSz="342900">
              <a:buFont typeface="Arial" panose="020B0604020202020204" pitchFamily="34" charset="0"/>
              <a:buChar char="•"/>
              <a:defRPr/>
            </a:pPr>
            <a:r>
              <a:rPr lang="en-GB" sz="2000" dirty="0">
                <a:solidFill>
                  <a:srgbClr val="4472C4">
                    <a:lumMod val="50000"/>
                  </a:srgbClr>
                </a:solidFill>
                <a:latin typeface="Calibri Light" panose="020F0302020204030204"/>
              </a:rPr>
              <a:t>Learning and development </a:t>
            </a:r>
          </a:p>
          <a:p>
            <a:pPr marL="342900" indent="-342900" defTabSz="342900">
              <a:buFont typeface="Arial" panose="020B0604020202020204" pitchFamily="34" charset="0"/>
              <a:buChar char="•"/>
              <a:defRPr/>
            </a:pPr>
            <a:r>
              <a:rPr lang="en-GB" sz="2000" dirty="0">
                <a:solidFill>
                  <a:srgbClr val="4472C4">
                    <a:lumMod val="50000"/>
                  </a:srgbClr>
                </a:solidFill>
                <a:latin typeface="Calibri Light" panose="020F0302020204030204"/>
              </a:rPr>
              <a:t>Well being service</a:t>
            </a:r>
          </a:p>
          <a:p>
            <a:pPr defTabSz="342900">
              <a:defRPr/>
            </a:pPr>
            <a:endParaRPr lang="en-GB" sz="2100" dirty="0">
              <a:solidFill>
                <a:srgbClr val="4472C4">
                  <a:lumMod val="50000"/>
                </a:srgbClr>
              </a:solidFill>
              <a:latin typeface="Calibri Light" panose="020F0302020204030204"/>
            </a:endParaRPr>
          </a:p>
          <a:p>
            <a:pPr defTabSz="342900">
              <a:defRPr/>
            </a:pPr>
            <a:r>
              <a:rPr lang="en-GB" sz="2100" b="1" dirty="0">
                <a:solidFill>
                  <a:srgbClr val="4472C4">
                    <a:lumMod val="50000"/>
                  </a:srgbClr>
                </a:solidFill>
                <a:latin typeface="Calibri Light" panose="020F0302020204030204"/>
              </a:rPr>
              <a:t>Standard membership £38 a month </a:t>
            </a:r>
          </a:p>
          <a:p>
            <a:pPr defTabSz="342900">
              <a:defRPr/>
            </a:pPr>
            <a:r>
              <a:rPr lang="en-GB" sz="1500" b="1" dirty="0">
                <a:solidFill>
                  <a:srgbClr val="4472C4">
                    <a:lumMod val="50000"/>
                  </a:srgbClr>
                </a:solidFill>
                <a:latin typeface="Calibri Light" panose="020F0302020204030204"/>
              </a:rPr>
              <a:t>(BMA subscription is tax deductible)</a:t>
            </a:r>
          </a:p>
        </p:txBody>
      </p:sp>
      <p:sp>
        <p:nvSpPr>
          <p:cNvPr id="10" name="TextBox 4">
            <a:extLst>
              <a:ext uri="{FF2B5EF4-FFF2-40B4-BE49-F238E27FC236}">
                <a16:creationId xmlns:a16="http://schemas.microsoft.com/office/drawing/2014/main" id="{D64F8EFB-4E8F-7042-A48D-09AF5B6F6DA5}"/>
              </a:ext>
            </a:extLst>
          </p:cNvPr>
          <p:cNvSpPr txBox="1"/>
          <p:nvPr/>
        </p:nvSpPr>
        <p:spPr>
          <a:xfrm>
            <a:off x="6865747" y="3619814"/>
            <a:ext cx="2054784"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342900">
              <a:defRPr/>
            </a:pPr>
            <a:r>
              <a:rPr lang="en-GB" b="1" dirty="0">
                <a:solidFill>
                  <a:srgbClr val="4472C4">
                    <a:lumMod val="50000"/>
                  </a:srgbClr>
                </a:solidFill>
                <a:latin typeface="Calibri Light" panose="020F0302020204030204"/>
              </a:rPr>
              <a:t>0300 123 1233</a:t>
            </a:r>
          </a:p>
        </p:txBody>
      </p:sp>
      <p:pic>
        <p:nvPicPr>
          <p:cNvPr id="11" name="Picture 10">
            <a:extLst>
              <a:ext uri="{FF2B5EF4-FFF2-40B4-BE49-F238E27FC236}">
                <a16:creationId xmlns:a16="http://schemas.microsoft.com/office/drawing/2014/main" id="{6C1AD2B4-C429-5B4A-BEDE-D3131584A782}"/>
              </a:ext>
            </a:extLst>
          </p:cNvPr>
          <p:cNvPicPr>
            <a:picLocks noChangeAspect="1"/>
          </p:cNvPicPr>
          <p:nvPr/>
        </p:nvPicPr>
        <p:blipFill>
          <a:blip r:embed="rId4"/>
          <a:stretch>
            <a:fillRect/>
          </a:stretch>
        </p:blipFill>
        <p:spPr>
          <a:xfrm>
            <a:off x="271901" y="4776564"/>
            <a:ext cx="3267780" cy="365918"/>
          </a:xfrm>
          <a:prstGeom prst="rect">
            <a:avLst/>
          </a:prstGeom>
        </p:spPr>
      </p:pic>
      <p:sp>
        <p:nvSpPr>
          <p:cNvPr id="14" name="Title 1">
            <a:extLst>
              <a:ext uri="{FF2B5EF4-FFF2-40B4-BE49-F238E27FC236}">
                <a16:creationId xmlns:a16="http://schemas.microsoft.com/office/drawing/2014/main" id="{E5E341D8-C6AC-4E42-8B1C-1C01DFB81D89}"/>
              </a:ext>
            </a:extLst>
          </p:cNvPr>
          <p:cNvSpPr txBox="1">
            <a:spLocks/>
          </p:cNvSpPr>
          <p:nvPr/>
        </p:nvSpPr>
        <p:spPr>
          <a:xfrm>
            <a:off x="174773" y="246322"/>
            <a:ext cx="7511559" cy="456104"/>
          </a:xfrm>
          <a:prstGeom prst="rect">
            <a:avLst/>
          </a:prstGeom>
        </p:spPr>
        <p:style>
          <a:lnRef idx="0">
            <a:scrgbClr r="0" g="0" b="0"/>
          </a:lnRef>
          <a:fillRef idx="0">
            <a:scrgbClr r="0" g="0" b="0"/>
          </a:fillRef>
          <a:effectRef idx="0">
            <a:scrgbClr r="0" g="0" b="0"/>
          </a:effectRef>
          <a:fontRef idx="major"/>
        </p:style>
        <p:txBody>
          <a:bodyPr vert="horz" lIns="68580" tIns="34290" rIns="68580" bIns="34290" rtlCol="0" anchor="b">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342900">
              <a:defRPr/>
            </a:pPr>
            <a:r>
              <a:rPr lang="en-GB" sz="2700" b="1" kern="0" spc="-15" dirty="0">
                <a:solidFill>
                  <a:srgbClr val="002060"/>
                </a:solidFill>
                <a:latin typeface="Calibri Light" panose="020F0302020204030204"/>
              </a:rPr>
              <a:t>Membership benefits for GP Practices </a:t>
            </a:r>
          </a:p>
        </p:txBody>
      </p:sp>
      <p:pic>
        <p:nvPicPr>
          <p:cNvPr id="7" name="Picture 6" descr="A picture containing lamp, light, clock&#10;&#10;Description automatically generated">
            <a:extLst>
              <a:ext uri="{FF2B5EF4-FFF2-40B4-BE49-F238E27FC236}">
                <a16:creationId xmlns:a16="http://schemas.microsoft.com/office/drawing/2014/main" id="{42A23C35-74A7-B84F-82E3-441189817570}"/>
              </a:ext>
            </a:extLst>
          </p:cNvPr>
          <p:cNvPicPr>
            <a:picLocks noChangeAspect="1"/>
          </p:cNvPicPr>
          <p:nvPr/>
        </p:nvPicPr>
        <p:blipFill>
          <a:blip r:embed="rId5"/>
          <a:stretch>
            <a:fillRect/>
          </a:stretch>
        </p:blipFill>
        <p:spPr>
          <a:xfrm>
            <a:off x="6327590" y="1008504"/>
            <a:ext cx="2717483" cy="2717483"/>
          </a:xfrm>
          <a:prstGeom prst="rect">
            <a:avLst/>
          </a:prstGeom>
        </p:spPr>
      </p:pic>
      <p:sp>
        <p:nvSpPr>
          <p:cNvPr id="16" name="Rectangle 15">
            <a:extLst>
              <a:ext uri="{FF2B5EF4-FFF2-40B4-BE49-F238E27FC236}">
                <a16:creationId xmlns:a16="http://schemas.microsoft.com/office/drawing/2014/main" id="{BF3C240F-02C6-B145-AE09-9AD8D9984EED}"/>
              </a:ext>
            </a:extLst>
          </p:cNvPr>
          <p:cNvSpPr/>
          <p:nvPr/>
        </p:nvSpPr>
        <p:spPr>
          <a:xfrm>
            <a:off x="271902" y="828444"/>
            <a:ext cx="760810" cy="642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panose="020F0502020204030204"/>
            </a:endParaRPr>
          </a:p>
        </p:txBody>
      </p:sp>
      <p:sp>
        <p:nvSpPr>
          <p:cNvPr id="2" name="TextBox 1">
            <a:extLst>
              <a:ext uri="{FF2B5EF4-FFF2-40B4-BE49-F238E27FC236}">
                <a16:creationId xmlns:a16="http://schemas.microsoft.com/office/drawing/2014/main" id="{8BDE1F86-4373-4193-A8AF-FF9FBB76EB41}"/>
              </a:ext>
            </a:extLst>
          </p:cNvPr>
          <p:cNvSpPr txBox="1"/>
          <p:nvPr/>
        </p:nvSpPr>
        <p:spPr>
          <a:xfrm>
            <a:off x="209682" y="4168690"/>
            <a:ext cx="5601342" cy="461665"/>
          </a:xfrm>
          <a:prstGeom prst="rect">
            <a:avLst/>
          </a:prstGeom>
          <a:noFill/>
        </p:spPr>
        <p:txBody>
          <a:bodyPr wrap="none" rtlCol="0">
            <a:spAutoFit/>
          </a:bodyPr>
          <a:lstStyle/>
          <a:p>
            <a:pPr defTabSz="685800"/>
            <a:r>
              <a:rPr lang="en-GB" sz="2400" dirty="0">
                <a:solidFill>
                  <a:srgbClr val="4472C4">
                    <a:lumMod val="50000"/>
                  </a:srgbClr>
                </a:solidFill>
                <a:latin typeface="Calibri" panose="020F0502020204030204"/>
              </a:rPr>
              <a:t>Membership queries: support@bma.org.uk</a:t>
            </a:r>
          </a:p>
        </p:txBody>
      </p:sp>
    </p:spTree>
    <p:extLst>
      <p:ext uri="{BB962C8B-B14F-4D97-AF65-F5344CB8AC3E}">
        <p14:creationId xmlns:p14="http://schemas.microsoft.com/office/powerpoint/2010/main" val="308345655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A9BC-7C9D-43A2-B494-098CA90FF0C2}"/>
              </a:ext>
            </a:extLst>
          </p:cNvPr>
          <p:cNvSpPr>
            <a:spLocks noGrp="1"/>
          </p:cNvSpPr>
          <p:nvPr>
            <p:ph type="title"/>
          </p:nvPr>
        </p:nvSpPr>
        <p:spPr/>
        <p:txBody>
          <a:bodyPr/>
          <a:lstStyle/>
          <a:p>
            <a:r>
              <a:rPr lang="en-GB" dirty="0"/>
              <a:t>Global Sum, OOH% and QOF point value </a:t>
            </a:r>
          </a:p>
        </p:txBody>
      </p:sp>
      <p:graphicFrame>
        <p:nvGraphicFramePr>
          <p:cNvPr id="6" name="Content Placeholder 5">
            <a:extLst>
              <a:ext uri="{FF2B5EF4-FFF2-40B4-BE49-F238E27FC236}">
                <a16:creationId xmlns:a16="http://schemas.microsoft.com/office/drawing/2014/main" id="{613B9605-D2B7-4013-A888-701C72BC2F4C}"/>
              </a:ext>
            </a:extLst>
          </p:cNvPr>
          <p:cNvGraphicFramePr>
            <a:graphicFrameLocks noGrp="1"/>
          </p:cNvGraphicFramePr>
          <p:nvPr>
            <p:ph idx="1"/>
            <p:extLst>
              <p:ext uri="{D42A27DB-BD31-4B8C-83A1-F6EECF244321}">
                <p14:modId xmlns:p14="http://schemas.microsoft.com/office/powerpoint/2010/main" val="974459946"/>
              </p:ext>
            </p:extLst>
          </p:nvPr>
        </p:nvGraphicFramePr>
        <p:xfrm>
          <a:off x="388043" y="1212112"/>
          <a:ext cx="7430433" cy="2324986"/>
        </p:xfrm>
        <a:graphic>
          <a:graphicData uri="http://schemas.openxmlformats.org/drawingml/2006/table">
            <a:tbl>
              <a:tblPr firstRow="1" firstCol="1" bandRow="1">
                <a:tableStyleId>{5C22544A-7EE6-4342-B048-85BDC9FD1C3A}</a:tableStyleId>
              </a:tblPr>
              <a:tblGrid>
                <a:gridCol w="3330625">
                  <a:extLst>
                    <a:ext uri="{9D8B030D-6E8A-4147-A177-3AD203B41FA5}">
                      <a16:colId xmlns:a16="http://schemas.microsoft.com/office/drawing/2014/main" val="2096671798"/>
                    </a:ext>
                  </a:extLst>
                </a:gridCol>
                <a:gridCol w="1080926">
                  <a:extLst>
                    <a:ext uri="{9D8B030D-6E8A-4147-A177-3AD203B41FA5}">
                      <a16:colId xmlns:a16="http://schemas.microsoft.com/office/drawing/2014/main" val="3602332949"/>
                    </a:ext>
                  </a:extLst>
                </a:gridCol>
                <a:gridCol w="1080926">
                  <a:extLst>
                    <a:ext uri="{9D8B030D-6E8A-4147-A177-3AD203B41FA5}">
                      <a16:colId xmlns:a16="http://schemas.microsoft.com/office/drawing/2014/main" val="3032003866"/>
                    </a:ext>
                  </a:extLst>
                </a:gridCol>
                <a:gridCol w="875241">
                  <a:extLst>
                    <a:ext uri="{9D8B030D-6E8A-4147-A177-3AD203B41FA5}">
                      <a16:colId xmlns:a16="http://schemas.microsoft.com/office/drawing/2014/main" val="3600528975"/>
                    </a:ext>
                  </a:extLst>
                </a:gridCol>
                <a:gridCol w="1062715">
                  <a:extLst>
                    <a:ext uri="{9D8B030D-6E8A-4147-A177-3AD203B41FA5}">
                      <a16:colId xmlns:a16="http://schemas.microsoft.com/office/drawing/2014/main" val="1086140507"/>
                    </a:ext>
                  </a:extLst>
                </a:gridCol>
              </a:tblGrid>
              <a:tr h="474821">
                <a:tc>
                  <a:txBody>
                    <a:bodyPr/>
                    <a:lstStyle/>
                    <a:p>
                      <a:r>
                        <a:rPr lang="en-GB" sz="2000" dirty="0">
                          <a:effectLst/>
                        </a:rPr>
                        <a:t>Figure</a:t>
                      </a:r>
                      <a:endParaRPr lang="en-GB" sz="20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2020/21</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2021/22</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a:t>
                      </a:r>
                      <a:endParaRPr lang="en-GB" sz="20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773573505"/>
                  </a:ext>
                </a:extLst>
              </a:tr>
              <a:tr h="458448">
                <a:tc>
                  <a:txBody>
                    <a:bodyPr/>
                    <a:lstStyle/>
                    <a:p>
                      <a:r>
                        <a:rPr lang="en-GB" sz="2000" dirty="0">
                          <a:effectLst/>
                        </a:rPr>
                        <a:t>Value of QOF point</a:t>
                      </a:r>
                      <a:endParaRPr lang="en-GB" sz="20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£194.83</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£201.16</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£6.33</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3.3%</a:t>
                      </a:r>
                      <a:endParaRPr lang="en-GB" sz="20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61542985"/>
                  </a:ext>
                </a:extLst>
              </a:tr>
              <a:tr h="458448">
                <a:tc>
                  <a:txBody>
                    <a:bodyPr/>
                    <a:lstStyle/>
                    <a:p>
                      <a:r>
                        <a:rPr lang="en-GB" sz="2000" dirty="0">
                          <a:effectLst/>
                        </a:rPr>
                        <a:t>Global Sum </a:t>
                      </a:r>
                      <a:endParaRPr lang="en-GB" sz="20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dirty="0">
                          <a:effectLst/>
                        </a:rPr>
                        <a:t>£93.46</a:t>
                      </a:r>
                      <a:endParaRPr lang="en-GB" sz="20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£97.28</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£3.82</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4.1%</a:t>
                      </a:r>
                      <a:endParaRPr lang="en-GB" sz="20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962317285"/>
                  </a:ext>
                </a:extLst>
              </a:tr>
              <a:tr h="458448">
                <a:tc>
                  <a:txBody>
                    <a:bodyPr/>
                    <a:lstStyle/>
                    <a:p>
                      <a:r>
                        <a:rPr lang="en-GB" sz="2000">
                          <a:effectLst/>
                        </a:rPr>
                        <a:t>Out of Hours adjustment (%)</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dirty="0">
                          <a:effectLst/>
                        </a:rPr>
                        <a:t>4.77%</a:t>
                      </a:r>
                      <a:endParaRPr lang="en-GB" sz="20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dirty="0">
                          <a:effectLst/>
                        </a:rPr>
                        <a:t>4.72%</a:t>
                      </a:r>
                      <a:endParaRPr lang="en-GB" sz="20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dirty="0">
                          <a:effectLst/>
                        </a:rPr>
                        <a:t> </a:t>
                      </a:r>
                      <a:endParaRPr lang="en-GB" sz="20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dirty="0">
                          <a:effectLst/>
                        </a:rPr>
                        <a:t> </a:t>
                      </a:r>
                      <a:endParaRPr lang="en-GB" sz="20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522078957"/>
                  </a:ext>
                </a:extLst>
              </a:tr>
              <a:tr h="474821">
                <a:tc>
                  <a:txBody>
                    <a:bodyPr/>
                    <a:lstStyle/>
                    <a:p>
                      <a:r>
                        <a:rPr lang="en-GB" sz="2000">
                          <a:effectLst/>
                        </a:rPr>
                        <a:t>Out of Hours adjustment (£)</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£4.46</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£4.59</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a:effectLst/>
                        </a:rPr>
                        <a:t>£0.14</a:t>
                      </a:r>
                      <a:endParaRPr lang="en-GB" sz="2000">
                        <a:effectLst/>
                        <a:latin typeface="Calibri" panose="020F0502020204030204" pitchFamily="34" charset="0"/>
                        <a:ea typeface="Calibri" panose="020F0502020204030204" pitchFamily="34" charset="0"/>
                      </a:endParaRPr>
                    </a:p>
                  </a:txBody>
                  <a:tcPr marL="68580" marR="68580" marT="0" marB="0" anchor="b"/>
                </a:tc>
                <a:tc>
                  <a:txBody>
                    <a:bodyPr/>
                    <a:lstStyle/>
                    <a:p>
                      <a:pPr algn="ctr"/>
                      <a:r>
                        <a:rPr lang="en-GB" sz="2000" dirty="0">
                          <a:effectLst/>
                        </a:rPr>
                        <a:t>3.0%</a:t>
                      </a:r>
                      <a:endParaRPr lang="en-GB" sz="20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590937957"/>
                  </a:ext>
                </a:extLst>
              </a:tr>
            </a:tbl>
          </a:graphicData>
        </a:graphic>
      </p:graphicFrame>
      <p:sp>
        <p:nvSpPr>
          <p:cNvPr id="4" name="Date Placeholder 3">
            <a:extLst>
              <a:ext uri="{FF2B5EF4-FFF2-40B4-BE49-F238E27FC236}">
                <a16:creationId xmlns:a16="http://schemas.microsoft.com/office/drawing/2014/main" id="{F68BBD5E-D85D-4507-8C74-EAD0A1DD81E5}"/>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0FB0A68E-E23E-47B0-A36E-53A784E71283}"/>
              </a:ext>
            </a:extLst>
          </p:cNvPr>
          <p:cNvSpPr>
            <a:spLocks noGrp="1"/>
          </p:cNvSpPr>
          <p:nvPr>
            <p:ph type="sldNum" sz="quarter" idx="4"/>
          </p:nvPr>
        </p:nvSpPr>
        <p:spPr/>
        <p:txBody>
          <a:bodyPr/>
          <a:lstStyle/>
          <a:p>
            <a:fld id="{E4E00EF0-048C-114D-ADD5-1D5ACA69D45F}" type="slidenum">
              <a:rPr lang="en-GB" smtClean="0"/>
              <a:pPr/>
              <a:t>4</a:t>
            </a:fld>
            <a:endParaRPr lang="en-GB" dirty="0"/>
          </a:p>
        </p:txBody>
      </p:sp>
    </p:spTree>
    <p:extLst>
      <p:ext uri="{BB962C8B-B14F-4D97-AF65-F5344CB8AC3E}">
        <p14:creationId xmlns:p14="http://schemas.microsoft.com/office/powerpoint/2010/main" val="723754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1F8C-B653-4C51-9FE8-C1C7F86C8DC7}"/>
              </a:ext>
            </a:extLst>
          </p:cNvPr>
          <p:cNvSpPr>
            <a:spLocks noGrp="1"/>
          </p:cNvSpPr>
          <p:nvPr>
            <p:ph type="title"/>
          </p:nvPr>
        </p:nvSpPr>
        <p:spPr/>
        <p:txBody>
          <a:bodyPr/>
          <a:lstStyle/>
          <a:p>
            <a:r>
              <a:rPr lang="en-GB" dirty="0"/>
              <a:t>QOF overview	</a:t>
            </a:r>
          </a:p>
        </p:txBody>
      </p:sp>
      <p:sp>
        <p:nvSpPr>
          <p:cNvPr id="3" name="Content Placeholder 2">
            <a:extLst>
              <a:ext uri="{FF2B5EF4-FFF2-40B4-BE49-F238E27FC236}">
                <a16:creationId xmlns:a16="http://schemas.microsoft.com/office/drawing/2014/main" id="{B03C3DA1-88DC-4CB4-93D1-E4304D6B7D2A}"/>
              </a:ext>
            </a:extLst>
          </p:cNvPr>
          <p:cNvSpPr>
            <a:spLocks noGrp="1"/>
          </p:cNvSpPr>
          <p:nvPr>
            <p:ph idx="1"/>
          </p:nvPr>
        </p:nvSpPr>
        <p:spPr>
          <a:xfrm>
            <a:off x="388043" y="820738"/>
            <a:ext cx="8173747" cy="3259068"/>
          </a:xfrm>
        </p:spPr>
        <p:txBody>
          <a:bodyPr/>
          <a:lstStyle/>
          <a:p>
            <a:pPr>
              <a:lnSpc>
                <a:spcPct val="100000"/>
              </a:lnSpc>
            </a:pPr>
            <a:r>
              <a:rPr lang="en-GB" sz="1600" dirty="0">
                <a:latin typeface="Calibri Light" panose="020F0302020204030204" pitchFamily="34" charset="0"/>
                <a:cs typeface="Calibri Light" panose="020F0302020204030204" pitchFamily="34" charset="0"/>
              </a:rPr>
              <a:t>QOF will be based on the indicator set from 20/21, with limited changes:</a:t>
            </a:r>
          </a:p>
          <a:p>
            <a:pPr marL="342900" indent="-34290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V&amp;I: four indicators have been agreed to comprise the new V&amp;I domain, transferring almost £60m from the childhood immunisation DES to QOF increasing the total value of QOF</a:t>
            </a:r>
          </a:p>
          <a:p>
            <a:pPr marL="342900" indent="-34290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An additional £24m into QOF from April to strengthen the SMI physical health check indicator set and support uptake</a:t>
            </a:r>
          </a:p>
          <a:p>
            <a:pPr marL="342900" indent="-34290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Revised indicator wording for CAN003 and introducing a new cancer indicator</a:t>
            </a:r>
          </a:p>
          <a:p>
            <a:pPr marL="342900" indent="-34290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Size of QOF increases from 567 to 635 points</a:t>
            </a:r>
          </a:p>
          <a:p>
            <a:pPr>
              <a:lnSpc>
                <a:spcPct val="100000"/>
              </a:lnSpc>
            </a:pPr>
            <a:r>
              <a:rPr lang="en-GB" sz="1600" dirty="0">
                <a:latin typeface="Calibri Light" panose="020F0302020204030204" pitchFamily="34" charset="0"/>
                <a:cs typeface="Calibri Light" panose="020F0302020204030204" pitchFamily="34" charset="0"/>
              </a:rPr>
              <a:t>QI modules for 21/22 will be a repeat of (with slight modification to account for the impact of the pandemic upon care) Learning Disabilities and Supporting Early Cancer Diagnosis QI modules from 20/21</a:t>
            </a:r>
          </a:p>
          <a:p>
            <a:pPr>
              <a:lnSpc>
                <a:spcPct val="100000"/>
              </a:lnSpc>
            </a:pPr>
            <a:r>
              <a:rPr lang="en-GB" sz="1600" dirty="0">
                <a:latin typeface="Calibri Light" panose="020F0302020204030204" pitchFamily="34" charset="0"/>
                <a:cs typeface="Calibri Light" panose="020F0302020204030204" pitchFamily="34" charset="0"/>
              </a:rPr>
              <a:t>Remote working when clinically necessary will continue to be an acceptable way of delivering QOF reviews</a:t>
            </a:r>
          </a:p>
          <a:p>
            <a:pPr marL="457200" indent="-457200">
              <a:lnSpc>
                <a:spcPct val="100000"/>
              </a:lnSpc>
              <a:buFont typeface="Arial" panose="020B0604020202020204" pitchFamily="34" charset="0"/>
              <a:buChar char="•"/>
            </a:pPr>
            <a:endParaRPr lang="en-GB" sz="180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33896A3C-0FFE-4BC1-918D-1B7CD74C00F4}"/>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95F33D0E-3D1D-4E63-A43F-02410BB76FBB}"/>
              </a:ext>
            </a:extLst>
          </p:cNvPr>
          <p:cNvSpPr>
            <a:spLocks noGrp="1"/>
          </p:cNvSpPr>
          <p:nvPr>
            <p:ph type="sldNum" sz="quarter" idx="4"/>
          </p:nvPr>
        </p:nvSpPr>
        <p:spPr/>
        <p:txBody>
          <a:bodyPr/>
          <a:lstStyle/>
          <a:p>
            <a:fld id="{E4E00EF0-048C-114D-ADD5-1D5ACA69D45F}" type="slidenum">
              <a:rPr lang="en-GB" smtClean="0"/>
              <a:pPr/>
              <a:t>5</a:t>
            </a:fld>
            <a:endParaRPr lang="en-GB" dirty="0"/>
          </a:p>
        </p:txBody>
      </p:sp>
    </p:spTree>
    <p:extLst>
      <p:ext uri="{BB962C8B-B14F-4D97-AF65-F5344CB8AC3E}">
        <p14:creationId xmlns:p14="http://schemas.microsoft.com/office/powerpoint/2010/main" val="140918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5215-08C8-4B85-80F6-0E5F6EC6E182}"/>
              </a:ext>
            </a:extLst>
          </p:cNvPr>
          <p:cNvSpPr>
            <a:spLocks noGrp="1"/>
          </p:cNvSpPr>
          <p:nvPr>
            <p:ph type="title"/>
          </p:nvPr>
        </p:nvSpPr>
        <p:spPr>
          <a:xfrm>
            <a:off x="388043" y="238639"/>
            <a:ext cx="7068923" cy="493819"/>
          </a:xfrm>
        </p:spPr>
        <p:txBody>
          <a:bodyPr/>
          <a:lstStyle/>
          <a:p>
            <a:r>
              <a:rPr lang="en-GB" sz="2800" dirty="0"/>
              <a:t>Serious mental health and cancer QOF indicators</a:t>
            </a:r>
          </a:p>
        </p:txBody>
      </p:sp>
      <p:graphicFrame>
        <p:nvGraphicFramePr>
          <p:cNvPr id="6" name="Content Placeholder 5">
            <a:extLst>
              <a:ext uri="{FF2B5EF4-FFF2-40B4-BE49-F238E27FC236}">
                <a16:creationId xmlns:a16="http://schemas.microsoft.com/office/drawing/2014/main" id="{CC1473A8-9BF1-4C14-B846-C94383094EFF}"/>
              </a:ext>
            </a:extLst>
          </p:cNvPr>
          <p:cNvGraphicFramePr>
            <a:graphicFrameLocks noGrp="1"/>
          </p:cNvGraphicFramePr>
          <p:nvPr>
            <p:ph idx="1"/>
            <p:extLst>
              <p:ext uri="{D42A27DB-BD31-4B8C-83A1-F6EECF244321}">
                <p14:modId xmlns:p14="http://schemas.microsoft.com/office/powerpoint/2010/main" val="3574957375"/>
              </p:ext>
            </p:extLst>
          </p:nvPr>
        </p:nvGraphicFramePr>
        <p:xfrm>
          <a:off x="444564" y="878625"/>
          <a:ext cx="7848537" cy="3679605"/>
        </p:xfrm>
        <a:graphic>
          <a:graphicData uri="http://schemas.openxmlformats.org/drawingml/2006/table">
            <a:tbl>
              <a:tblPr firstRow="1" firstCol="1" bandRow="1">
                <a:tableStyleId>{5C22544A-7EE6-4342-B048-85BDC9FD1C3A}</a:tableStyleId>
              </a:tblPr>
              <a:tblGrid>
                <a:gridCol w="561258">
                  <a:extLst>
                    <a:ext uri="{9D8B030D-6E8A-4147-A177-3AD203B41FA5}">
                      <a16:colId xmlns:a16="http://schemas.microsoft.com/office/drawing/2014/main" val="3242151767"/>
                    </a:ext>
                  </a:extLst>
                </a:gridCol>
                <a:gridCol w="851578">
                  <a:extLst>
                    <a:ext uri="{9D8B030D-6E8A-4147-A177-3AD203B41FA5}">
                      <a16:colId xmlns:a16="http://schemas.microsoft.com/office/drawing/2014/main" val="3981734184"/>
                    </a:ext>
                  </a:extLst>
                </a:gridCol>
                <a:gridCol w="4613881">
                  <a:extLst>
                    <a:ext uri="{9D8B030D-6E8A-4147-A177-3AD203B41FA5}">
                      <a16:colId xmlns:a16="http://schemas.microsoft.com/office/drawing/2014/main" val="3765737651"/>
                    </a:ext>
                  </a:extLst>
                </a:gridCol>
                <a:gridCol w="572373">
                  <a:extLst>
                    <a:ext uri="{9D8B030D-6E8A-4147-A177-3AD203B41FA5}">
                      <a16:colId xmlns:a16="http://schemas.microsoft.com/office/drawing/2014/main" val="4291404807"/>
                    </a:ext>
                  </a:extLst>
                </a:gridCol>
                <a:gridCol w="1249447">
                  <a:extLst>
                    <a:ext uri="{9D8B030D-6E8A-4147-A177-3AD203B41FA5}">
                      <a16:colId xmlns:a16="http://schemas.microsoft.com/office/drawing/2014/main" val="1384756400"/>
                    </a:ext>
                  </a:extLst>
                </a:gridCol>
              </a:tblGrid>
              <a:tr h="395766">
                <a:tc>
                  <a:txBody>
                    <a:bodyPr/>
                    <a:lstStyle/>
                    <a:p>
                      <a:pPr>
                        <a:lnSpc>
                          <a:spcPct val="107000"/>
                        </a:lnSpc>
                        <a:spcAft>
                          <a:spcPts val="0"/>
                        </a:spcAft>
                      </a:pPr>
                      <a:r>
                        <a:rPr lang="en-GB" sz="1200" dirty="0">
                          <a:effectLst/>
                        </a:rPr>
                        <a:t>Clinical</a:t>
                      </a:r>
                    </a:p>
                    <a:p>
                      <a:pPr>
                        <a:lnSpc>
                          <a:spcPct val="107000"/>
                        </a:lnSpc>
                        <a:spcAft>
                          <a:spcPts val="0"/>
                        </a:spcAft>
                      </a:pPr>
                      <a:r>
                        <a:rPr lang="en-GB" sz="1200" dirty="0">
                          <a:effectLst/>
                        </a:rPr>
                        <a:t>area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tc>
                <a:tc>
                  <a:txBody>
                    <a:bodyPr/>
                    <a:lstStyle/>
                    <a:p>
                      <a:pPr>
                        <a:lnSpc>
                          <a:spcPct val="107000"/>
                        </a:lnSpc>
                        <a:spcAft>
                          <a:spcPts val="0"/>
                        </a:spcAft>
                      </a:pPr>
                      <a:r>
                        <a:rPr lang="en-GB" sz="1200" dirty="0">
                          <a:effectLst/>
                        </a:rPr>
                        <a:t>Indicator ID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tc>
                <a:tc>
                  <a:txBody>
                    <a:bodyPr/>
                    <a:lstStyle/>
                    <a:p>
                      <a:pPr>
                        <a:lnSpc>
                          <a:spcPct val="107000"/>
                        </a:lnSpc>
                        <a:spcAft>
                          <a:spcPts val="0"/>
                        </a:spcAft>
                      </a:pPr>
                      <a:r>
                        <a:rPr lang="en-GB" sz="1200" dirty="0">
                          <a:effectLst/>
                        </a:rPr>
                        <a:t>Indicator wording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tc>
                  <a:txBody>
                    <a:bodyPr/>
                    <a:lstStyle/>
                    <a:p>
                      <a:pPr algn="ctr">
                        <a:lnSpc>
                          <a:spcPct val="107000"/>
                        </a:lnSpc>
                        <a:spcAft>
                          <a:spcPts val="0"/>
                        </a:spcAft>
                      </a:pPr>
                      <a:r>
                        <a:rPr lang="en-GB" sz="1200" dirty="0">
                          <a:effectLst/>
                        </a:rPr>
                        <a:t>Points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tc>
                  <a:txBody>
                    <a:bodyPr/>
                    <a:lstStyle/>
                    <a:p>
                      <a:pPr algn="ctr">
                        <a:lnSpc>
                          <a:spcPct val="107000"/>
                        </a:lnSpc>
                        <a:spcAft>
                          <a:spcPts val="0"/>
                        </a:spcAft>
                      </a:pPr>
                      <a:r>
                        <a:rPr lang="en-GB" sz="1200" dirty="0">
                          <a:effectLst/>
                        </a:rPr>
                        <a:t>Thresholds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extLst>
                  <a:ext uri="{0D108BD9-81ED-4DB2-BD59-A6C34878D82A}">
                    <a16:rowId xmlns:a16="http://schemas.microsoft.com/office/drawing/2014/main" val="3299825680"/>
                  </a:ext>
                </a:extLst>
              </a:tr>
              <a:tr h="522958">
                <a:tc rowSpan="3">
                  <a:txBody>
                    <a:bodyPr/>
                    <a:lstStyle/>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indent="71120">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SMI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tc>
                <a:tc>
                  <a:txBody>
                    <a:bodyPr/>
                    <a:lstStyle/>
                    <a:p>
                      <a:pPr>
                        <a:lnSpc>
                          <a:spcPct val="107000"/>
                        </a:lnSpc>
                        <a:spcAft>
                          <a:spcPts val="0"/>
                        </a:spcAft>
                      </a:pPr>
                      <a:r>
                        <a:rPr lang="en-GB" sz="1200" dirty="0">
                          <a:effectLst/>
                        </a:rPr>
                        <a:t>MH007 added back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tc>
                <a:tc>
                  <a:txBody>
                    <a:bodyPr/>
                    <a:lstStyle/>
                    <a:p>
                      <a:pPr>
                        <a:lnSpc>
                          <a:spcPct val="107000"/>
                        </a:lnSpc>
                        <a:spcAft>
                          <a:spcPts val="0"/>
                        </a:spcAft>
                      </a:pPr>
                      <a:r>
                        <a:rPr lang="en-GB" sz="1200" dirty="0">
                          <a:effectLst/>
                        </a:rPr>
                        <a:t>The percentage of patients with schizophrenia, bipolar affective disorder and other psychoses who have a record of alcohol consumption in the preceding 12 months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tc>
                  <a:txBody>
                    <a:bodyPr/>
                    <a:lstStyle/>
                    <a:p>
                      <a:pPr algn="ctr">
                        <a:lnSpc>
                          <a:spcPct val="107000"/>
                        </a:lnSpc>
                        <a:spcAft>
                          <a:spcPts val="0"/>
                        </a:spcAft>
                      </a:pPr>
                      <a:r>
                        <a:rPr lang="en-GB" sz="1200" dirty="0">
                          <a:effectLst/>
                        </a:rPr>
                        <a:t>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tc>
                  <a:txBody>
                    <a:bodyPr/>
                    <a:lstStyle/>
                    <a:p>
                      <a:pPr algn="ctr">
                        <a:lnSpc>
                          <a:spcPct val="107000"/>
                        </a:lnSpc>
                        <a:spcAft>
                          <a:spcPts val="0"/>
                        </a:spcAft>
                      </a:pPr>
                      <a:r>
                        <a:rPr lang="en-GB" sz="1200" dirty="0">
                          <a:effectLst/>
                        </a:rPr>
                        <a:t>50-90%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extLst>
                  <a:ext uri="{0D108BD9-81ED-4DB2-BD59-A6C34878D82A}">
                    <a16:rowId xmlns:a16="http://schemas.microsoft.com/office/drawing/2014/main" val="290612225"/>
                  </a:ext>
                </a:extLst>
              </a:tr>
              <a:tr h="876801">
                <a:tc vMerge="1">
                  <a:txBody>
                    <a:bodyPr/>
                    <a:lstStyle/>
                    <a:p>
                      <a:endParaRPr lang="en-GB"/>
                    </a:p>
                  </a:txBody>
                  <a:tcPr/>
                </a:tc>
                <a:tc>
                  <a:txBody>
                    <a:bodyPr/>
                    <a:lstStyle/>
                    <a:p>
                      <a:pPr>
                        <a:lnSpc>
                          <a:spcPct val="107000"/>
                        </a:lnSpc>
                        <a:spcAft>
                          <a:spcPts val="0"/>
                        </a:spcAft>
                      </a:pPr>
                      <a:r>
                        <a:rPr lang="en-GB" sz="1200" dirty="0">
                          <a:effectLst/>
                        </a:rPr>
                        <a:t>NEW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tc>
                <a:tc>
                  <a:txBody>
                    <a:bodyPr/>
                    <a:lstStyle/>
                    <a:p>
                      <a:pPr>
                        <a:lnSpc>
                          <a:spcPct val="107000"/>
                        </a:lnSpc>
                        <a:spcAft>
                          <a:spcPts val="0"/>
                        </a:spcAft>
                      </a:pPr>
                      <a:r>
                        <a:rPr lang="en-GB" sz="1200" dirty="0">
                          <a:effectLst/>
                        </a:rPr>
                        <a:t>The percentage of patients with schizophrenia, bipolar affective disorder and other psychoses who have a record of a lipid profile in the preceding 12 months (in those patients currently prescribed antipsychotics, and/or have pre-existing cardiovascular conditions, and/or smoke, and/or are overweight) or preceding 24 months for all other patients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tc>
                  <a:txBody>
                    <a:bodyPr/>
                    <a:lstStyle/>
                    <a:p>
                      <a:pPr algn="ctr">
                        <a:lnSpc>
                          <a:spcPct val="107000"/>
                        </a:lnSpc>
                        <a:spcAft>
                          <a:spcPts val="0"/>
                        </a:spcAft>
                      </a:pPr>
                      <a:r>
                        <a:rPr lang="en-GB" sz="1200" dirty="0">
                          <a:effectLst/>
                        </a:rPr>
                        <a:t>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tc>
                  <a:txBody>
                    <a:bodyPr/>
                    <a:lstStyle/>
                    <a:p>
                      <a:pPr algn="ctr">
                        <a:lnSpc>
                          <a:spcPct val="107000"/>
                        </a:lnSpc>
                        <a:spcAft>
                          <a:spcPts val="0"/>
                        </a:spcAft>
                      </a:pPr>
                      <a:r>
                        <a:rPr lang="en-GB" sz="1200" dirty="0">
                          <a:effectLst/>
                        </a:rPr>
                        <a:t>50-90%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extLst>
                  <a:ext uri="{0D108BD9-81ED-4DB2-BD59-A6C34878D82A}">
                    <a16:rowId xmlns:a16="http://schemas.microsoft.com/office/drawing/2014/main" val="3086088020"/>
                  </a:ext>
                </a:extLst>
              </a:tr>
              <a:tr h="522958">
                <a:tc vMerge="1">
                  <a:txBody>
                    <a:bodyPr/>
                    <a:lstStyle/>
                    <a:p>
                      <a:endParaRPr lang="en-GB"/>
                    </a:p>
                  </a:txBody>
                  <a:tcPr/>
                </a:tc>
                <a:tc>
                  <a:txBody>
                    <a:bodyPr/>
                    <a:lstStyle/>
                    <a:p>
                      <a:pPr>
                        <a:lnSpc>
                          <a:spcPct val="107000"/>
                        </a:lnSpc>
                        <a:spcAft>
                          <a:spcPts val="0"/>
                        </a:spcAft>
                      </a:pPr>
                      <a:r>
                        <a:rPr lang="en-GB" sz="1200" dirty="0">
                          <a:effectLst/>
                        </a:rPr>
                        <a:t>NEW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tc>
                <a:tc>
                  <a:txBody>
                    <a:bodyPr/>
                    <a:lstStyle/>
                    <a:p>
                      <a:pPr>
                        <a:lnSpc>
                          <a:spcPct val="107000"/>
                        </a:lnSpc>
                        <a:spcAft>
                          <a:spcPts val="0"/>
                        </a:spcAft>
                      </a:pPr>
                      <a:r>
                        <a:rPr lang="en-GB" sz="1200" dirty="0">
                          <a:effectLst/>
                        </a:rPr>
                        <a:t>The percentage of patients with schizophrenia, bipolar affective disorder and other psychoses who have a record of blood glucose or HbA1c in the preceding 12 months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tc>
                  <a:txBody>
                    <a:bodyPr/>
                    <a:lstStyle/>
                    <a:p>
                      <a:pPr algn="ctr">
                        <a:lnSpc>
                          <a:spcPct val="107000"/>
                        </a:lnSpc>
                        <a:spcAft>
                          <a:spcPts val="0"/>
                        </a:spcAft>
                      </a:pPr>
                      <a:r>
                        <a:rPr lang="en-GB" sz="1200" dirty="0">
                          <a:effectLst/>
                        </a:rPr>
                        <a:t>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tc>
                  <a:txBody>
                    <a:bodyPr/>
                    <a:lstStyle/>
                    <a:p>
                      <a:pPr algn="ctr">
                        <a:lnSpc>
                          <a:spcPct val="107000"/>
                        </a:lnSpc>
                        <a:spcAft>
                          <a:spcPts val="0"/>
                        </a:spcAft>
                      </a:pPr>
                      <a:r>
                        <a:rPr lang="en-GB" sz="1200" dirty="0">
                          <a:effectLst/>
                        </a:rPr>
                        <a:t>50-90%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extLst>
                  <a:ext uri="{0D108BD9-81ED-4DB2-BD59-A6C34878D82A}">
                    <a16:rowId xmlns:a16="http://schemas.microsoft.com/office/drawing/2014/main" val="2153591337"/>
                  </a:ext>
                </a:extLst>
              </a:tr>
              <a:tr h="522958">
                <a:tc rowSpan="2">
                  <a:txBody>
                    <a:bodyPr/>
                    <a:lstStyle/>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Cancer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tc>
                <a:tc>
                  <a:txBody>
                    <a:bodyPr/>
                    <a:lstStyle/>
                    <a:p>
                      <a:pPr>
                        <a:lnSpc>
                          <a:spcPct val="107000"/>
                        </a:lnSpc>
                        <a:spcAft>
                          <a:spcPts val="0"/>
                        </a:spcAft>
                      </a:pPr>
                      <a:r>
                        <a:rPr lang="en-GB" sz="1200" dirty="0">
                          <a:effectLst/>
                        </a:rPr>
                        <a:t>NEW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tc>
                <a:tc>
                  <a:txBody>
                    <a:bodyPr/>
                    <a:lstStyle/>
                    <a:p>
                      <a:pPr>
                        <a:lnSpc>
                          <a:spcPct val="107000"/>
                        </a:lnSpc>
                        <a:spcAft>
                          <a:spcPts val="0"/>
                        </a:spcAft>
                      </a:pPr>
                      <a:r>
                        <a:rPr lang="en-GB" sz="1200" dirty="0">
                          <a:effectLst/>
                        </a:rPr>
                        <a:t>The percentage of patients with cancer, diagnosed within the preceding 12 months, who have had the opportunity for a discussion and informed of the support available from primary care, within 3 months of diagnosis.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tc>
                  <a:txBody>
                    <a:bodyPr/>
                    <a:lstStyle/>
                    <a:p>
                      <a:pPr algn="ctr">
                        <a:lnSpc>
                          <a:spcPct val="107000"/>
                        </a:lnSpc>
                        <a:spcAft>
                          <a:spcPts val="0"/>
                        </a:spcAft>
                      </a:pPr>
                      <a:r>
                        <a:rPr lang="en-GB" sz="1200" dirty="0">
                          <a:effectLst/>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tc>
                  <a:txBody>
                    <a:bodyPr/>
                    <a:lstStyle/>
                    <a:p>
                      <a:pPr algn="ctr">
                        <a:lnSpc>
                          <a:spcPct val="107000"/>
                        </a:lnSpc>
                        <a:spcAft>
                          <a:spcPts val="0"/>
                        </a:spcAft>
                      </a:pPr>
                      <a:r>
                        <a:rPr lang="en-GB" sz="1200" dirty="0">
                          <a:effectLst/>
                        </a:rPr>
                        <a:t>70-90%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extLst>
                  <a:ext uri="{0D108BD9-81ED-4DB2-BD59-A6C34878D82A}">
                    <a16:rowId xmlns:a16="http://schemas.microsoft.com/office/drawing/2014/main" val="3939166629"/>
                  </a:ext>
                </a:extLst>
              </a:tr>
              <a:tr h="522958">
                <a:tc vMerge="1">
                  <a:txBody>
                    <a:bodyPr/>
                    <a:lstStyle/>
                    <a:p>
                      <a:endParaRPr lang="en-GB"/>
                    </a:p>
                  </a:txBody>
                  <a:tcPr/>
                </a:tc>
                <a:tc>
                  <a:txBody>
                    <a:bodyPr/>
                    <a:lstStyle/>
                    <a:p>
                      <a:pPr>
                        <a:lnSpc>
                          <a:spcPct val="107000"/>
                        </a:lnSpc>
                        <a:spcAft>
                          <a:spcPts val="0"/>
                        </a:spcAft>
                      </a:pPr>
                      <a:r>
                        <a:rPr lang="en-GB" sz="1200" dirty="0">
                          <a:effectLst/>
                        </a:rPr>
                        <a:t>CAN003 amended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tc>
                <a:tc>
                  <a:txBody>
                    <a:bodyPr/>
                    <a:lstStyle/>
                    <a:p>
                      <a:pPr>
                        <a:lnSpc>
                          <a:spcPct val="107000"/>
                        </a:lnSpc>
                        <a:spcAft>
                          <a:spcPts val="0"/>
                        </a:spcAft>
                      </a:pPr>
                      <a:r>
                        <a:rPr lang="en-GB" sz="1200" dirty="0">
                          <a:effectLst/>
                        </a:rPr>
                        <a:t>The percentage of patients with cancer, diagnosed within the preceding 24 months, who have a patient Cancer Care Review using a structured template within 12 months of diagnosis.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tc>
                  <a:txBody>
                    <a:bodyPr/>
                    <a:lstStyle/>
                    <a:p>
                      <a:pPr algn="ctr">
                        <a:lnSpc>
                          <a:spcPct val="107000"/>
                        </a:lnSpc>
                        <a:spcAft>
                          <a:spcPts val="0"/>
                        </a:spcAft>
                      </a:pPr>
                      <a:r>
                        <a:rPr lang="en-GB" sz="1200" dirty="0">
                          <a:effectLst/>
                        </a:rPr>
                        <a:t>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tc>
                  <a:txBody>
                    <a:bodyPr/>
                    <a:lstStyle/>
                    <a:p>
                      <a:pPr algn="ctr">
                        <a:lnSpc>
                          <a:spcPct val="107000"/>
                        </a:lnSpc>
                        <a:spcAft>
                          <a:spcPts val="0"/>
                        </a:spcAft>
                      </a:pPr>
                      <a:r>
                        <a:rPr lang="en-GB" sz="1200" dirty="0">
                          <a:effectLst/>
                        </a:rPr>
                        <a:t>50-90%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2498" marR="22498" marT="0" marB="0" anchor="ctr"/>
                </a:tc>
                <a:extLst>
                  <a:ext uri="{0D108BD9-81ED-4DB2-BD59-A6C34878D82A}">
                    <a16:rowId xmlns:a16="http://schemas.microsoft.com/office/drawing/2014/main" val="450139017"/>
                  </a:ext>
                </a:extLst>
              </a:tr>
            </a:tbl>
          </a:graphicData>
        </a:graphic>
      </p:graphicFrame>
      <p:sp>
        <p:nvSpPr>
          <p:cNvPr id="4" name="Date Placeholder 3">
            <a:extLst>
              <a:ext uri="{FF2B5EF4-FFF2-40B4-BE49-F238E27FC236}">
                <a16:creationId xmlns:a16="http://schemas.microsoft.com/office/drawing/2014/main" id="{F63009C4-653C-430C-98D5-19D1185A152A}"/>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A3715510-F89A-43DE-B9CF-20EDFB96080C}"/>
              </a:ext>
            </a:extLst>
          </p:cNvPr>
          <p:cNvSpPr>
            <a:spLocks noGrp="1"/>
          </p:cNvSpPr>
          <p:nvPr>
            <p:ph type="sldNum" sz="quarter" idx="4"/>
          </p:nvPr>
        </p:nvSpPr>
        <p:spPr/>
        <p:txBody>
          <a:bodyPr/>
          <a:lstStyle/>
          <a:p>
            <a:fld id="{E4E00EF0-048C-114D-ADD5-1D5ACA69D45F}" type="slidenum">
              <a:rPr lang="en-GB" smtClean="0"/>
              <a:pPr/>
              <a:t>6</a:t>
            </a:fld>
            <a:endParaRPr lang="en-GB" dirty="0"/>
          </a:p>
        </p:txBody>
      </p:sp>
    </p:spTree>
    <p:extLst>
      <p:ext uri="{BB962C8B-B14F-4D97-AF65-F5344CB8AC3E}">
        <p14:creationId xmlns:p14="http://schemas.microsoft.com/office/powerpoint/2010/main" val="97705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Light" panose="020F0302020204030204" pitchFamily="34" charset="0"/>
                <a:cs typeface="Calibri Light" panose="020F0302020204030204" pitchFamily="34" charset="0"/>
              </a:rPr>
              <a:t>Vaccinations &amp; Immunisations </a:t>
            </a:r>
          </a:p>
        </p:txBody>
      </p:sp>
      <p:sp>
        <p:nvSpPr>
          <p:cNvPr id="3" name="Content Placeholder 2"/>
          <p:cNvSpPr>
            <a:spLocks noGrp="1"/>
          </p:cNvSpPr>
          <p:nvPr>
            <p:ph idx="1"/>
          </p:nvPr>
        </p:nvSpPr>
        <p:spPr>
          <a:xfrm>
            <a:off x="388043" y="820738"/>
            <a:ext cx="8584507" cy="3348018"/>
          </a:xfrm>
        </p:spPr>
        <p:txBody>
          <a:bodyPr vert="horz" lIns="0" tIns="0" rIns="0" bIns="0" rtlCol="0" anchor="t">
            <a:noAutofit/>
          </a:bodyPr>
          <a:lstStyle/>
          <a:p>
            <a:pPr marL="285750" indent="-285750">
              <a:lnSpc>
                <a:spcPct val="100000"/>
              </a:lnSpc>
              <a:buFont typeface="Arial" panose="020B0604020202020204" pitchFamily="34" charset="0"/>
              <a:buChar char="•"/>
            </a:pPr>
            <a:r>
              <a:rPr lang="en-US" sz="1600" dirty="0">
                <a:solidFill>
                  <a:srgbClr val="002060"/>
                </a:solidFill>
                <a:latin typeface="Calibri Light" panose="020F0302020204030204" pitchFamily="34" charset="0"/>
                <a:cs typeface="Calibri Light" panose="020F0302020204030204" pitchFamily="34" charset="0"/>
              </a:rPr>
              <a:t>Funding within global sum has been fully retained and will be used for call/recall, administration associated with V&amp;I and outbreaks (major and national outbreaks will be agreed separately on an ad hoc basis)</a:t>
            </a:r>
            <a:br>
              <a:rPr lang="en-US" sz="1600" dirty="0">
                <a:solidFill>
                  <a:srgbClr val="002060"/>
                </a:solidFill>
                <a:latin typeface="Calibri Light" panose="020F0302020204030204" pitchFamily="34" charset="0"/>
                <a:cs typeface="Calibri Light" panose="020F0302020204030204" pitchFamily="34" charset="0"/>
              </a:rPr>
            </a:br>
            <a:endParaRPr lang="en-US" sz="1600" dirty="0">
              <a:solidFill>
                <a:srgbClr val="002060"/>
              </a:solidFill>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r>
              <a:rPr lang="en-US" sz="1600" dirty="0">
                <a:solidFill>
                  <a:srgbClr val="002060"/>
                </a:solidFill>
                <a:latin typeface="Calibri Light" panose="020F0302020204030204" pitchFamily="34" charset="0"/>
                <a:cs typeface="Calibri Light" panose="020F0302020204030204" pitchFamily="34" charset="0"/>
              </a:rPr>
              <a:t>Significant reform to payment mechanism and incentives to increase vaccine coverage and population outcomes for childhood immunisations</a:t>
            </a:r>
          </a:p>
          <a:p>
            <a:pPr marL="518795" lvl="2" indent="-285750">
              <a:lnSpc>
                <a:spcPct val="100000"/>
              </a:lnSpc>
              <a:buFontTx/>
              <a:buChar char="-"/>
            </a:pPr>
            <a:r>
              <a:rPr lang="en-US" sz="1400" dirty="0">
                <a:solidFill>
                  <a:srgbClr val="002060"/>
                </a:solidFill>
                <a:latin typeface="Calibri Light"/>
                <a:cs typeface="Calibri Light"/>
              </a:rPr>
              <a:t>Phased approach began 2020/21 and completed 2021/22</a:t>
            </a:r>
          </a:p>
          <a:p>
            <a:pPr marL="518795" lvl="2" indent="-285750">
              <a:lnSpc>
                <a:spcPct val="100000"/>
              </a:lnSpc>
              <a:buFontTx/>
              <a:buChar char="-"/>
            </a:pPr>
            <a:r>
              <a:rPr lang="en-US" sz="1400" dirty="0">
                <a:solidFill>
                  <a:srgbClr val="002060"/>
                </a:solidFill>
                <a:latin typeface="Calibri Light"/>
                <a:cs typeface="Calibri Light"/>
              </a:rPr>
              <a:t>Initially MMR in 2020/21, and from 2021/22 for all other individual </a:t>
            </a:r>
            <a:r>
              <a:rPr lang="en-US" sz="1400" b="1" dirty="0">
                <a:solidFill>
                  <a:srgbClr val="002060"/>
                </a:solidFill>
                <a:latin typeface="Calibri Light"/>
                <a:cs typeface="Calibri Light"/>
              </a:rPr>
              <a:t>childhood immunisations</a:t>
            </a:r>
            <a:r>
              <a:rPr lang="en-US" sz="1400" dirty="0">
                <a:solidFill>
                  <a:srgbClr val="002060"/>
                </a:solidFill>
                <a:latin typeface="Calibri Light"/>
                <a:cs typeface="Calibri Light"/>
              </a:rPr>
              <a:t>, will attract a £10.06 item of service fee (IOS)</a:t>
            </a:r>
          </a:p>
          <a:p>
            <a:pPr marL="518795" lvl="2" indent="-285750">
              <a:lnSpc>
                <a:spcPct val="100000"/>
              </a:lnSpc>
              <a:buFontTx/>
              <a:buChar char="-"/>
            </a:pPr>
            <a:r>
              <a:rPr lang="en-US" sz="1400" dirty="0">
                <a:solidFill>
                  <a:srgbClr val="002060"/>
                </a:solidFill>
                <a:latin typeface="Calibri Light"/>
                <a:cs typeface="Calibri Light"/>
              </a:rPr>
              <a:t>Practices achieving less than 80% of their target cohort will not receive payment for the first 50% of their cohort, but will receive IOS for each immunisation administered above the 50%</a:t>
            </a:r>
          </a:p>
          <a:p>
            <a:pPr marL="518795" lvl="2" indent="-285750">
              <a:lnSpc>
                <a:spcPct val="100000"/>
              </a:lnSpc>
              <a:buFontTx/>
              <a:buChar char="-"/>
            </a:pPr>
            <a:r>
              <a:rPr lang="en-US" sz="1400" dirty="0">
                <a:solidFill>
                  <a:srgbClr val="002060"/>
                </a:solidFill>
                <a:latin typeface="Calibri Light"/>
                <a:cs typeface="Calibri Light"/>
              </a:rPr>
              <a:t>Those achieving over 80% of their target cohort will receive the IOS for each immunisation administered </a:t>
            </a:r>
          </a:p>
          <a:p>
            <a:pPr marL="518795" lvl="2" indent="-285750">
              <a:lnSpc>
                <a:spcPct val="100000"/>
              </a:lnSpc>
              <a:buFontTx/>
              <a:buChar char="-"/>
            </a:pPr>
            <a:r>
              <a:rPr lang="en-US" sz="1400" dirty="0">
                <a:solidFill>
                  <a:srgbClr val="002060"/>
                </a:solidFill>
                <a:latin typeface="Calibri Light"/>
                <a:cs typeface="Calibri Light"/>
              </a:rPr>
              <a:t>In limited circumstances practices may be able to retain the full payment when </a:t>
            </a:r>
            <a:r>
              <a:rPr lang="en-GB" sz="1400" dirty="0">
                <a:solidFill>
                  <a:srgbClr val="002060"/>
                </a:solidFill>
                <a:latin typeface="Calibri Light"/>
                <a:cs typeface="Calibri Light"/>
              </a:rPr>
              <a:t>coverage remains low as a result of patient or practice list demographics</a:t>
            </a:r>
          </a:p>
          <a:p>
            <a:pPr marL="518795" lvl="2" indent="-285750">
              <a:lnSpc>
                <a:spcPct val="100000"/>
              </a:lnSpc>
              <a:buFontTx/>
              <a:buChar char="-"/>
            </a:pPr>
            <a:endParaRPr lang="en-US" sz="1550" dirty="0">
              <a:solidFill>
                <a:srgbClr val="002060"/>
              </a:solidFill>
              <a:latin typeface="Calibri Light" panose="020F0302020204030204" pitchFamily="34" charset="0"/>
              <a:cs typeface="Calibri Light" panose="020F0302020204030204" pitchFamily="34" charset="0"/>
            </a:endParaRPr>
          </a:p>
          <a:p>
            <a:pPr marL="233045" lvl="2" indent="0">
              <a:lnSpc>
                <a:spcPct val="100000"/>
              </a:lnSpc>
              <a:buNone/>
            </a:pPr>
            <a:endParaRPr lang="en-US" sz="1600" dirty="0">
              <a:solidFill>
                <a:srgbClr val="002060"/>
              </a:solidFill>
              <a:latin typeface="Calibri Light" panose="020F0302020204030204" pitchFamily="34" charset="0"/>
              <a:cs typeface="Calibri Light" panose="020F0302020204030204" pitchFamily="34" charset="0"/>
            </a:endParaRPr>
          </a:p>
          <a:p>
            <a:pPr marL="285750" indent="-285750">
              <a:lnSpc>
                <a:spcPct val="100000"/>
              </a:lnSpc>
              <a:buFont typeface="Arial" panose="020B0604020202020204" pitchFamily="34" charset="0"/>
              <a:buChar char="•"/>
            </a:pPr>
            <a:endParaRPr lang="en-US" sz="1600" dirty="0">
              <a:solidFill>
                <a:srgbClr val="002060"/>
              </a:solidFill>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latin typeface="Calibri Light" panose="020F0302020204030204" pitchFamily="34" charset="0"/>
                <a:cs typeface="Calibri Light" panose="020F0302020204030204" pitchFamily="34" charset="0"/>
              </a:rPr>
              <a:t>25 March, 2021</a:t>
            </a:fld>
            <a:endParaRPr lang="en-US" dirty="0">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Calibri Light" panose="020F0302020204030204" pitchFamily="34" charset="0"/>
                <a:cs typeface="Calibri Light" panose="020F0302020204030204" pitchFamily="34" charset="0"/>
              </a:rPr>
              <a:pPr/>
              <a:t>7</a:t>
            </a:fld>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5992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3" y="319775"/>
            <a:ext cx="7068923" cy="493819"/>
          </a:xfrm>
        </p:spPr>
        <p:txBody>
          <a:bodyPr/>
          <a:lstStyle/>
          <a:p>
            <a:r>
              <a:rPr lang="en-GB" b="1" dirty="0">
                <a:latin typeface="Calibri Light" panose="020F0302020204030204" pitchFamily="34" charset="0"/>
                <a:cs typeface="Calibri Light" panose="020F0302020204030204" pitchFamily="34" charset="0"/>
              </a:rPr>
              <a:t>Vaccinations &amp; Immunisations (2) </a:t>
            </a:r>
          </a:p>
        </p:txBody>
      </p:sp>
      <p:sp>
        <p:nvSpPr>
          <p:cNvPr id="3" name="Content Placeholder 2"/>
          <p:cNvSpPr>
            <a:spLocks noGrp="1"/>
          </p:cNvSpPr>
          <p:nvPr>
            <p:ph idx="1"/>
          </p:nvPr>
        </p:nvSpPr>
        <p:spPr>
          <a:xfrm>
            <a:off x="387535" y="1096160"/>
            <a:ext cx="8357405" cy="3044040"/>
          </a:xfrm>
        </p:spPr>
        <p:txBody>
          <a:bodyPr vert="horz" lIns="0" tIns="0" rIns="0" bIns="0" rtlCol="0" anchor="t">
            <a:noAutofit/>
          </a:bodyPr>
          <a:lstStyle/>
          <a:p>
            <a:pPr marL="342900" lvl="1" indent="-342900">
              <a:lnSpc>
                <a:spcPct val="100000"/>
              </a:lnSpc>
              <a:buFont typeface="Arial" panose="020B0604020202020204" pitchFamily="34" charset="0"/>
              <a:buChar char="•"/>
            </a:pPr>
            <a:r>
              <a:rPr lang="en-US" sz="1800" dirty="0">
                <a:solidFill>
                  <a:srgbClr val="002060"/>
                </a:solidFill>
                <a:latin typeface="Calibri Light"/>
                <a:cs typeface="Calibri Light"/>
              </a:rPr>
              <a:t>70%/90% cliff-edge childhood immunisation DES targets will be removed from 2021/22</a:t>
            </a:r>
          </a:p>
          <a:p>
            <a:pPr marL="342900" lvl="1" indent="-342900">
              <a:lnSpc>
                <a:spcPct val="100000"/>
              </a:lnSpc>
              <a:buFont typeface="Arial" panose="020B0604020202020204" pitchFamily="34" charset="0"/>
              <a:buChar char="•"/>
            </a:pPr>
            <a:endParaRPr lang="en-US" sz="1800" dirty="0">
              <a:solidFill>
                <a:srgbClr val="002060"/>
              </a:solidFill>
              <a:latin typeface="Calibri Light"/>
              <a:cs typeface="Calibri Light"/>
            </a:endParaRPr>
          </a:p>
          <a:p>
            <a:pPr marL="342900" lvl="1" indent="-342900">
              <a:lnSpc>
                <a:spcPct val="100000"/>
              </a:lnSpc>
              <a:buFont typeface="Arial" panose="020B0604020202020204" pitchFamily="34" charset="0"/>
              <a:buChar char="•"/>
            </a:pPr>
            <a:r>
              <a:rPr lang="en-US" sz="1800" dirty="0">
                <a:solidFill>
                  <a:srgbClr val="002060"/>
                </a:solidFill>
                <a:latin typeface="Calibri Light"/>
                <a:cs typeface="Calibri Light"/>
              </a:rPr>
              <a:t>Practices will receive a monthly ‘aspiration payment’ similar to QOF, based on previous achievement, which will be reconciled at year-end</a:t>
            </a:r>
          </a:p>
          <a:p>
            <a:pPr marL="342900" lvl="1" indent="-342900">
              <a:lnSpc>
                <a:spcPct val="100000"/>
              </a:lnSpc>
              <a:buFont typeface="Arial" panose="020B0604020202020204" pitchFamily="34" charset="0"/>
              <a:buChar char="•"/>
            </a:pPr>
            <a:endParaRPr lang="en-US" sz="1800" dirty="0">
              <a:solidFill>
                <a:srgbClr val="002060"/>
              </a:solidFill>
              <a:latin typeface="Calibri Light"/>
              <a:cs typeface="Calibri Light"/>
            </a:endParaRPr>
          </a:p>
          <a:p>
            <a:pPr marL="342900" lvl="1" indent="-342900">
              <a:lnSpc>
                <a:spcPct val="100000"/>
              </a:lnSpc>
              <a:buFont typeface="Arial" panose="020B0604020202020204" pitchFamily="34" charset="0"/>
              <a:buChar char="•"/>
            </a:pPr>
            <a:r>
              <a:rPr lang="en-GB" sz="1800" dirty="0">
                <a:solidFill>
                  <a:schemeClr val="tx1">
                    <a:lumMod val="75000"/>
                  </a:schemeClr>
                </a:solidFill>
                <a:latin typeface="+mj-lt"/>
              </a:rPr>
              <a:t>Additional investment means significant majority of practices should gain from the new arrangements</a:t>
            </a:r>
          </a:p>
          <a:p>
            <a:pPr marL="342900" lvl="1" indent="-342900">
              <a:lnSpc>
                <a:spcPct val="100000"/>
              </a:lnSpc>
              <a:buFont typeface="Arial" panose="020B0604020202020204" pitchFamily="34" charset="0"/>
              <a:buChar char="•"/>
            </a:pPr>
            <a:endParaRPr lang="en-GB" sz="1800" dirty="0">
              <a:solidFill>
                <a:schemeClr val="tx1">
                  <a:lumMod val="75000"/>
                </a:schemeClr>
              </a:solidFill>
              <a:latin typeface="+mj-lt"/>
            </a:endParaRPr>
          </a:p>
          <a:p>
            <a:pPr marL="342900" lvl="1" indent="-342900">
              <a:lnSpc>
                <a:spcPct val="100000"/>
              </a:lnSpc>
              <a:buFont typeface="Arial" panose="020B0604020202020204" pitchFamily="34" charset="0"/>
              <a:buChar char="•"/>
            </a:pPr>
            <a:r>
              <a:rPr lang="en-US" sz="1800" dirty="0">
                <a:solidFill>
                  <a:srgbClr val="002060"/>
                </a:solidFill>
                <a:latin typeface="Calibri Light"/>
                <a:cs typeface="Calibri Light"/>
              </a:rPr>
              <a:t>IIF funding  will also encourage influenza uptake at PCN level</a:t>
            </a:r>
            <a:endParaRPr lang="en-US" sz="1800" dirty="0">
              <a:solidFill>
                <a:srgbClr val="002060"/>
              </a:solidFill>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latin typeface="Calibri Light" panose="020F0302020204030204" pitchFamily="34" charset="0"/>
                <a:cs typeface="Calibri Light" panose="020F0302020204030204" pitchFamily="34" charset="0"/>
              </a:rPr>
              <a:t>25 March, 2021</a:t>
            </a:fld>
            <a:endParaRPr lang="en-US" dirty="0">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4"/>
          </p:nvPr>
        </p:nvSpPr>
        <p:spPr/>
        <p:txBody>
          <a:bodyPr/>
          <a:lstStyle/>
          <a:p>
            <a:fld id="{E4E00EF0-048C-114D-ADD5-1D5ACA69D45F}" type="slidenum">
              <a:rPr lang="en-GB" smtClean="0">
                <a:latin typeface="Calibri Light" panose="020F0302020204030204" pitchFamily="34" charset="0"/>
                <a:cs typeface="Calibri Light" panose="020F0302020204030204" pitchFamily="34" charset="0"/>
              </a:rPr>
              <a:pPr/>
              <a:t>8</a:t>
            </a:fld>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2800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5B0C-8F9A-4819-967B-989CEF43A820}"/>
              </a:ext>
            </a:extLst>
          </p:cNvPr>
          <p:cNvSpPr>
            <a:spLocks noGrp="1"/>
          </p:cNvSpPr>
          <p:nvPr>
            <p:ph type="title"/>
          </p:nvPr>
        </p:nvSpPr>
        <p:spPr/>
        <p:txBody>
          <a:bodyPr/>
          <a:lstStyle/>
          <a:p>
            <a:r>
              <a:rPr lang="en-GB" dirty="0"/>
              <a:t>New Vaccination and Immunisation Domain</a:t>
            </a:r>
          </a:p>
        </p:txBody>
      </p:sp>
      <p:graphicFrame>
        <p:nvGraphicFramePr>
          <p:cNvPr id="6" name="Content Placeholder 5">
            <a:extLst>
              <a:ext uri="{FF2B5EF4-FFF2-40B4-BE49-F238E27FC236}">
                <a16:creationId xmlns:a16="http://schemas.microsoft.com/office/drawing/2014/main" id="{722CEC3A-A392-434E-BCC2-B26489F215DF}"/>
              </a:ext>
            </a:extLst>
          </p:cNvPr>
          <p:cNvGraphicFramePr>
            <a:graphicFrameLocks noGrp="1"/>
          </p:cNvGraphicFramePr>
          <p:nvPr>
            <p:ph idx="1"/>
            <p:extLst>
              <p:ext uri="{D42A27DB-BD31-4B8C-83A1-F6EECF244321}">
                <p14:modId xmlns:p14="http://schemas.microsoft.com/office/powerpoint/2010/main" val="94702285"/>
              </p:ext>
            </p:extLst>
          </p:nvPr>
        </p:nvGraphicFramePr>
        <p:xfrm>
          <a:off x="657284" y="998220"/>
          <a:ext cx="7068922" cy="3371657"/>
        </p:xfrm>
        <a:graphic>
          <a:graphicData uri="http://schemas.openxmlformats.org/drawingml/2006/table">
            <a:tbl>
              <a:tblPr firstRow="1" firstCol="1" bandRow="1">
                <a:tableStyleId>{5C22544A-7EE6-4342-B048-85BDC9FD1C3A}</a:tableStyleId>
              </a:tblPr>
              <a:tblGrid>
                <a:gridCol w="719045">
                  <a:extLst>
                    <a:ext uri="{9D8B030D-6E8A-4147-A177-3AD203B41FA5}">
                      <a16:colId xmlns:a16="http://schemas.microsoft.com/office/drawing/2014/main" val="640580619"/>
                    </a:ext>
                  </a:extLst>
                </a:gridCol>
                <a:gridCol w="4023165">
                  <a:extLst>
                    <a:ext uri="{9D8B030D-6E8A-4147-A177-3AD203B41FA5}">
                      <a16:colId xmlns:a16="http://schemas.microsoft.com/office/drawing/2014/main" val="3381721758"/>
                    </a:ext>
                  </a:extLst>
                </a:gridCol>
                <a:gridCol w="661551">
                  <a:extLst>
                    <a:ext uri="{9D8B030D-6E8A-4147-A177-3AD203B41FA5}">
                      <a16:colId xmlns:a16="http://schemas.microsoft.com/office/drawing/2014/main" val="1514685183"/>
                    </a:ext>
                  </a:extLst>
                </a:gridCol>
                <a:gridCol w="861691">
                  <a:extLst>
                    <a:ext uri="{9D8B030D-6E8A-4147-A177-3AD203B41FA5}">
                      <a16:colId xmlns:a16="http://schemas.microsoft.com/office/drawing/2014/main" val="3327577385"/>
                    </a:ext>
                  </a:extLst>
                </a:gridCol>
                <a:gridCol w="803470">
                  <a:extLst>
                    <a:ext uri="{9D8B030D-6E8A-4147-A177-3AD203B41FA5}">
                      <a16:colId xmlns:a16="http://schemas.microsoft.com/office/drawing/2014/main" val="3068428350"/>
                    </a:ext>
                  </a:extLst>
                </a:gridCol>
              </a:tblGrid>
              <a:tr h="666303">
                <a:tc>
                  <a:txBody>
                    <a:bodyPr/>
                    <a:lstStyle/>
                    <a:p>
                      <a:pPr>
                        <a:lnSpc>
                          <a:spcPct val="107000"/>
                        </a:lnSpc>
                        <a:spcAft>
                          <a:spcPts val="0"/>
                        </a:spcAft>
                      </a:pPr>
                      <a:r>
                        <a:rPr lang="en-GB" sz="1200" dirty="0">
                          <a:effectLst/>
                        </a:rPr>
                        <a:t>Indicator ID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nSpc>
                          <a:spcPct val="107000"/>
                        </a:lnSpc>
                        <a:spcAft>
                          <a:spcPts val="0"/>
                        </a:spcAft>
                      </a:pPr>
                      <a:r>
                        <a:rPr lang="en-GB" sz="1200" dirty="0">
                          <a:effectLst/>
                        </a:rPr>
                        <a:t>Indicator wording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Points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Payment thresholds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Points at lower threshold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extLst>
                  <a:ext uri="{0D108BD9-81ED-4DB2-BD59-A6C34878D82A}">
                    <a16:rowId xmlns:a16="http://schemas.microsoft.com/office/drawing/2014/main" val="234139741"/>
                  </a:ext>
                </a:extLst>
              </a:tr>
              <a:tr h="666303">
                <a:tc>
                  <a:txBody>
                    <a:bodyPr/>
                    <a:lstStyle/>
                    <a:p>
                      <a:pPr>
                        <a:lnSpc>
                          <a:spcPct val="107000"/>
                        </a:lnSpc>
                        <a:spcAft>
                          <a:spcPts val="0"/>
                        </a:spcAft>
                      </a:pPr>
                      <a:r>
                        <a:rPr lang="en-GB" sz="1200" dirty="0">
                          <a:effectLst/>
                        </a:rPr>
                        <a:t>NM197 (adapted)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nSpc>
                          <a:spcPct val="107000"/>
                        </a:lnSpc>
                        <a:spcAft>
                          <a:spcPts val="0"/>
                        </a:spcAft>
                      </a:pPr>
                      <a:r>
                        <a:rPr lang="en-GB" sz="1200" dirty="0">
                          <a:effectLst/>
                        </a:rPr>
                        <a:t>The percentage of babies who reached 8 months old in the preceding 12 months, who have received at least 3 doses of a diphtheria, tetanus and pertussis containing vaccine before the age of 8 months.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90-95%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extLst>
                  <a:ext uri="{0D108BD9-81ED-4DB2-BD59-A6C34878D82A}">
                    <a16:rowId xmlns:a16="http://schemas.microsoft.com/office/drawing/2014/main" val="2294473898"/>
                  </a:ext>
                </a:extLst>
              </a:tr>
              <a:tr h="531689">
                <a:tc>
                  <a:txBody>
                    <a:bodyPr/>
                    <a:lstStyle/>
                    <a:p>
                      <a:pPr>
                        <a:lnSpc>
                          <a:spcPct val="107000"/>
                        </a:lnSpc>
                        <a:spcAft>
                          <a:spcPts val="0"/>
                        </a:spcAft>
                      </a:pPr>
                      <a:r>
                        <a:rPr lang="en-GB" sz="1200" dirty="0">
                          <a:effectLst/>
                        </a:rPr>
                        <a:t>NM198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nSpc>
                          <a:spcPct val="107000"/>
                        </a:lnSpc>
                        <a:spcAft>
                          <a:spcPts val="0"/>
                        </a:spcAft>
                      </a:pPr>
                      <a:r>
                        <a:rPr lang="en-GB" sz="1200" dirty="0">
                          <a:effectLst/>
                        </a:rPr>
                        <a:t>The percentage of children who reached 18 months old in the preceding 12 months, who have received at least 1 dose of MMR between the ages of 12 and 18 months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90-95%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extLst>
                  <a:ext uri="{0D108BD9-81ED-4DB2-BD59-A6C34878D82A}">
                    <a16:rowId xmlns:a16="http://schemas.microsoft.com/office/drawing/2014/main" val="2065606015"/>
                  </a:ext>
                </a:extLst>
              </a:tr>
              <a:tr h="666303">
                <a:tc>
                  <a:txBody>
                    <a:bodyPr/>
                    <a:lstStyle/>
                    <a:p>
                      <a:pPr>
                        <a:lnSpc>
                          <a:spcPct val="107000"/>
                        </a:lnSpc>
                        <a:spcAft>
                          <a:spcPts val="0"/>
                        </a:spcAft>
                      </a:pPr>
                      <a:r>
                        <a:rPr lang="en-GB" sz="1200" dirty="0">
                          <a:effectLst/>
                        </a:rPr>
                        <a:t>NM199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nSpc>
                          <a:spcPct val="107000"/>
                        </a:lnSpc>
                        <a:spcAft>
                          <a:spcPts val="0"/>
                        </a:spcAft>
                      </a:pPr>
                      <a:r>
                        <a:rPr lang="en-GB" sz="1200" dirty="0">
                          <a:effectLst/>
                        </a:rPr>
                        <a:t>The percentage of children who reached 5 years old in the preceding 12 months, who have received a reinforcing dose of DTaP/IPV and at least 2 doses of MMR between the ages of 1 and 5 years.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87-95%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extLst>
                  <a:ext uri="{0D108BD9-81ED-4DB2-BD59-A6C34878D82A}">
                    <a16:rowId xmlns:a16="http://schemas.microsoft.com/office/drawing/2014/main" val="2041993145"/>
                  </a:ext>
                </a:extLst>
              </a:tr>
              <a:tr h="531689">
                <a:tc>
                  <a:txBody>
                    <a:bodyPr/>
                    <a:lstStyle/>
                    <a:p>
                      <a:pPr>
                        <a:lnSpc>
                          <a:spcPct val="107000"/>
                        </a:lnSpc>
                        <a:spcAft>
                          <a:spcPts val="0"/>
                        </a:spcAft>
                      </a:pPr>
                      <a:r>
                        <a:rPr lang="en-GB" sz="1200" dirty="0">
                          <a:effectLst/>
                        </a:rPr>
                        <a:t>NM201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nSpc>
                          <a:spcPct val="107000"/>
                        </a:lnSpc>
                        <a:spcAft>
                          <a:spcPts val="0"/>
                        </a:spcAft>
                      </a:pPr>
                      <a:r>
                        <a:rPr lang="en-GB" sz="1200" dirty="0">
                          <a:effectLst/>
                        </a:rPr>
                        <a:t>The percentage of patients who reached 80 years old in the preceding 12 months, who have received a shingles vaccine between the ages of 70 and 79 years.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50-60%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tc>
                  <a:txBody>
                    <a:bodyPr/>
                    <a:lstStyle/>
                    <a:p>
                      <a:pPr algn="ctr">
                        <a:lnSpc>
                          <a:spcPct val="107000"/>
                        </a:lnSpc>
                        <a:spcAft>
                          <a:spcPts val="0"/>
                        </a:spcAft>
                      </a:pPr>
                      <a:r>
                        <a:rPr lang="en-GB"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72" marR="47172" marT="0" marB="0"/>
                </a:tc>
                <a:extLst>
                  <a:ext uri="{0D108BD9-81ED-4DB2-BD59-A6C34878D82A}">
                    <a16:rowId xmlns:a16="http://schemas.microsoft.com/office/drawing/2014/main" val="665280594"/>
                  </a:ext>
                </a:extLst>
              </a:tr>
            </a:tbl>
          </a:graphicData>
        </a:graphic>
      </p:graphicFrame>
      <p:sp>
        <p:nvSpPr>
          <p:cNvPr id="4" name="Date Placeholder 3">
            <a:extLst>
              <a:ext uri="{FF2B5EF4-FFF2-40B4-BE49-F238E27FC236}">
                <a16:creationId xmlns:a16="http://schemas.microsoft.com/office/drawing/2014/main" id="{4D7C6B7A-27DD-4058-9E0C-DBA2DA3204FA}"/>
              </a:ext>
            </a:extLst>
          </p:cNvPr>
          <p:cNvSpPr>
            <a:spLocks noGrp="1"/>
          </p:cNvSpPr>
          <p:nvPr>
            <p:ph type="dt" sz="half" idx="2"/>
          </p:nvPr>
        </p:nvSpPr>
        <p:spPr/>
        <p:txBody>
          <a:bodyPr/>
          <a:lstStyle/>
          <a:p>
            <a:fld id="{3FFC9BE3-63B7-8B4B-8F7F-E2147C04187A}" type="datetime3">
              <a:rPr lang="en-GB" smtClean="0"/>
              <a:t>25 March, 2021</a:t>
            </a:fld>
            <a:endParaRPr lang="en-US" dirty="0"/>
          </a:p>
        </p:txBody>
      </p:sp>
      <p:sp>
        <p:nvSpPr>
          <p:cNvPr id="5" name="Slide Number Placeholder 4">
            <a:extLst>
              <a:ext uri="{FF2B5EF4-FFF2-40B4-BE49-F238E27FC236}">
                <a16:creationId xmlns:a16="http://schemas.microsoft.com/office/drawing/2014/main" id="{D593637A-1D48-4AE2-B964-51FD25E42E2C}"/>
              </a:ext>
            </a:extLst>
          </p:cNvPr>
          <p:cNvSpPr>
            <a:spLocks noGrp="1"/>
          </p:cNvSpPr>
          <p:nvPr>
            <p:ph type="sldNum" sz="quarter" idx="4"/>
          </p:nvPr>
        </p:nvSpPr>
        <p:spPr/>
        <p:txBody>
          <a:bodyPr/>
          <a:lstStyle/>
          <a:p>
            <a:fld id="{E4E00EF0-048C-114D-ADD5-1D5ACA69D45F}" type="slidenum">
              <a:rPr lang="en-GB" smtClean="0"/>
              <a:pPr/>
              <a:t>9</a:t>
            </a:fld>
            <a:endParaRPr lang="en-GB" dirty="0"/>
          </a:p>
        </p:txBody>
      </p:sp>
    </p:spTree>
    <p:extLst>
      <p:ext uri="{BB962C8B-B14F-4D97-AF65-F5344CB8AC3E}">
        <p14:creationId xmlns:p14="http://schemas.microsoft.com/office/powerpoint/2010/main" val="2734763135"/>
      </p:ext>
    </p:extLst>
  </p:cSld>
  <p:clrMapOvr>
    <a:masterClrMapping/>
  </p:clrMapOvr>
</p:sld>
</file>

<file path=ppt/theme/theme1.xml><?xml version="1.0" encoding="utf-8"?>
<a:theme xmlns:a="http://schemas.openxmlformats.org/drawingml/2006/main" name="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4E362B91-6033-4B3B-A8F6-6759D843D269}"/>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B48BD74A-CC33-475A-82BF-B50F267D5623}"/>
    </a:ext>
  </a:extLst>
</a:theme>
</file>

<file path=ppt/theme/theme4.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F9E97739-4B91-46AD-A4F1-9C8BAFA1D0D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851484221BE741974F109C9520E26D" ma:contentTypeVersion="12" ma:contentTypeDescription="Create a new document." ma:contentTypeScope="" ma:versionID="b7c86bed8e2db920d6720f85e02022b8">
  <xsd:schema xmlns:xsd="http://www.w3.org/2001/XMLSchema" xmlns:xs="http://www.w3.org/2001/XMLSchema" xmlns:p="http://schemas.microsoft.com/office/2006/metadata/properties" xmlns:ns2="c34441a9-60d1-4554-964e-66fde1c7266e" xmlns:ns3="75849e05-f0d2-4313-af25-172e9fff2c54" targetNamespace="http://schemas.microsoft.com/office/2006/metadata/properties" ma:root="true" ma:fieldsID="5f225db4b2adce7da8eef035a53f9024" ns2:_="" ns3:_="">
    <xsd:import namespace="c34441a9-60d1-4554-964e-66fde1c7266e"/>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441a9-60d1-4554-964e-66fde1c72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B1193E-AD68-492D-B9DC-B4943DD2F0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441a9-60d1-4554-964e-66fde1c7266e"/>
    <ds:schemaRef ds:uri="75849e05-f0d2-4313-af25-172e9fff2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8CD812-25DF-4CC5-8B44-64A270DA70B6}">
  <ds:schemaRefs>
    <ds:schemaRef ds:uri="http://schemas.microsoft.com/sharepoint/v3/contenttype/forms"/>
  </ds:schemaRefs>
</ds:datastoreItem>
</file>

<file path=customXml/itemProps3.xml><?xml version="1.0" encoding="utf-8"?>
<ds:datastoreItem xmlns:ds="http://schemas.openxmlformats.org/officeDocument/2006/customXml" ds:itemID="{38CBC0D8-501E-48B6-B908-85E8A50E0BB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template BMA</Template>
  <TotalTime>33</TotalTime>
  <Words>3373</Words>
  <Application>Microsoft Office PowerPoint</Application>
  <PresentationFormat>On-screen Show (16:9)</PresentationFormat>
  <Paragraphs>378</Paragraphs>
  <Slides>30</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30</vt:i4>
      </vt:variant>
    </vt:vector>
  </HeadingPairs>
  <TitlesOfParts>
    <vt:vector size="38" baseType="lpstr">
      <vt:lpstr>Arial</vt:lpstr>
      <vt:lpstr>Calibri</vt:lpstr>
      <vt:lpstr>Calibri Light</vt:lpstr>
      <vt:lpstr>Lucida Grande</vt:lpstr>
      <vt:lpstr>PowerPoint template</vt:lpstr>
      <vt:lpstr>BMA Theme Blue Titles</vt:lpstr>
      <vt:lpstr>BMA Theme White Titles</vt:lpstr>
      <vt:lpstr>BMA Theme Divider Slide</vt:lpstr>
      <vt:lpstr>GP contract 2021/22 update</vt:lpstr>
      <vt:lpstr>Overview of agreement for 2021/22</vt:lpstr>
      <vt:lpstr>Practice level funding increase</vt:lpstr>
      <vt:lpstr>Global Sum, OOH% and QOF point value </vt:lpstr>
      <vt:lpstr>QOF overview </vt:lpstr>
      <vt:lpstr>Serious mental health and cancer QOF indicators</vt:lpstr>
      <vt:lpstr>Vaccinations &amp; Immunisations </vt:lpstr>
      <vt:lpstr>Vaccinations &amp; Immunisations (2) </vt:lpstr>
      <vt:lpstr>New Vaccination and Immunisation Domain</vt:lpstr>
      <vt:lpstr>Enhanced service on obesity and weight management</vt:lpstr>
      <vt:lpstr>PowerPoint Presentation</vt:lpstr>
      <vt:lpstr>PCN DES ballot</vt:lpstr>
      <vt:lpstr>PCN DES - funding</vt:lpstr>
      <vt:lpstr>PCN DES 2021/22: overview</vt:lpstr>
      <vt:lpstr>PCN DES: Paramedics </vt:lpstr>
      <vt:lpstr>PCN DES: Advanced Practitioners</vt:lpstr>
      <vt:lpstr>PCN DES: Mental Health Practitioners</vt:lpstr>
      <vt:lpstr>PCN DES: Clinical Pharmacists</vt:lpstr>
      <vt:lpstr>PCN DES: Inner and outer London weighting</vt:lpstr>
      <vt:lpstr>PCN DES – services</vt:lpstr>
      <vt:lpstr>PCN DES – new services</vt:lpstr>
      <vt:lpstr>PCN DES – Investment and Impact Fund</vt:lpstr>
      <vt:lpstr>PCN DES – Investment and Impact Fund 2021/22</vt:lpstr>
      <vt:lpstr>PCN DES – combining and simplifying access schemes</vt:lpstr>
      <vt:lpstr>GP workforce terms and conditions</vt:lpstr>
      <vt:lpstr>GP practice core digital requirements</vt:lpstr>
      <vt:lpstr>Other items</vt:lpstr>
      <vt:lpstr>Supporting pandemic response and COVID vaccination programme</vt:lpstr>
      <vt:lpstr>Contract Summary</vt:lpstr>
      <vt:lpstr>PowerPoint Presentation</vt:lpstr>
    </vt:vector>
  </TitlesOfParts>
  <Company>BMA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update for GPC England</dc:title>
  <dc:creator>Daniel Hodgson</dc:creator>
  <cp:lastModifiedBy>Charlotte Woods</cp:lastModifiedBy>
  <cp:revision>77</cp:revision>
  <cp:lastPrinted>2015-11-10T14:11:33Z</cp:lastPrinted>
  <dcterms:created xsi:type="dcterms:W3CDTF">2020-12-15T09:41:21Z</dcterms:created>
  <dcterms:modified xsi:type="dcterms:W3CDTF">2021-03-25T12:45:00Z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0x010100CC851484221BE741974F109C9520E26D</vt:lpwstr>
  </property>
</Properties>
</file>