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4"/>
  </p:notesMasterIdLst>
  <p:sldIdLst>
    <p:sldId id="258" r:id="rId5"/>
    <p:sldId id="259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57" d="100"/>
          <a:sy n="57" d="100"/>
        </p:scale>
        <p:origin x="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Shuker" userId="5beb434e-6cb4-4bd3-8b98-199df203cd48" providerId="ADAL" clId="{28D2CD17-8E53-4939-9E08-69A6B0ABAC68}"/>
    <pc:docChg chg="undo custSel addSld modSld">
      <pc:chgData name="Helen Shuker" userId="5beb434e-6cb4-4bd3-8b98-199df203cd48" providerId="ADAL" clId="{28D2CD17-8E53-4939-9E08-69A6B0ABAC68}" dt="2021-03-08T11:25:22.318" v="28" actId="6549"/>
      <pc:docMkLst>
        <pc:docMk/>
      </pc:docMkLst>
      <pc:sldChg chg="modSp mod">
        <pc:chgData name="Helen Shuker" userId="5beb434e-6cb4-4bd3-8b98-199df203cd48" providerId="ADAL" clId="{28D2CD17-8E53-4939-9E08-69A6B0ABAC68}" dt="2021-03-08T11:24:01.565" v="8"/>
        <pc:sldMkLst>
          <pc:docMk/>
          <pc:sldMk cId="822363048" sldId="261"/>
        </pc:sldMkLst>
        <pc:spChg chg="mod">
          <ac:chgData name="Helen Shuker" userId="5beb434e-6cb4-4bd3-8b98-199df203cd48" providerId="ADAL" clId="{28D2CD17-8E53-4939-9E08-69A6B0ABAC68}" dt="2021-03-08T11:24:01.565" v="8"/>
          <ac:spMkLst>
            <pc:docMk/>
            <pc:sldMk cId="822363048" sldId="261"/>
            <ac:spMk id="3" creationId="{00000000-0000-0000-0000-000000000000}"/>
          </ac:spMkLst>
        </pc:spChg>
      </pc:sldChg>
      <pc:sldChg chg="addSp delSp modSp add mod setBg">
        <pc:chgData name="Helen Shuker" userId="5beb434e-6cb4-4bd3-8b98-199df203cd48" providerId="ADAL" clId="{28D2CD17-8E53-4939-9E08-69A6B0ABAC68}" dt="2021-03-08T11:25:22.318" v="28" actId="6549"/>
        <pc:sldMkLst>
          <pc:docMk/>
          <pc:sldMk cId="436496407" sldId="267"/>
        </pc:sldMkLst>
        <pc:spChg chg="mod">
          <ac:chgData name="Helen Shuker" userId="5beb434e-6cb4-4bd3-8b98-199df203cd48" providerId="ADAL" clId="{28D2CD17-8E53-4939-9E08-69A6B0ABAC68}" dt="2021-03-08T11:24:48.013" v="18" actId="26606"/>
          <ac:spMkLst>
            <pc:docMk/>
            <pc:sldMk cId="436496407" sldId="267"/>
            <ac:spMk id="2" creationId="{00000000-0000-0000-0000-000000000000}"/>
          </ac:spMkLst>
        </pc:spChg>
        <pc:spChg chg="mod">
          <ac:chgData name="Helen Shuker" userId="5beb434e-6cb4-4bd3-8b98-199df203cd48" providerId="ADAL" clId="{28D2CD17-8E53-4939-9E08-69A6B0ABAC68}" dt="2021-03-08T11:25:22.318" v="28" actId="6549"/>
          <ac:spMkLst>
            <pc:docMk/>
            <pc:sldMk cId="436496407" sldId="267"/>
            <ac:spMk id="3" creationId="{00000000-0000-0000-0000-000000000000}"/>
          </ac:spMkLst>
        </pc:spChg>
        <pc:spChg chg="del">
          <ac:chgData name="Helen Shuker" userId="5beb434e-6cb4-4bd3-8b98-199df203cd48" providerId="ADAL" clId="{28D2CD17-8E53-4939-9E08-69A6B0ABAC68}" dt="2021-03-08T11:24:48.013" v="18" actId="26606"/>
          <ac:spMkLst>
            <pc:docMk/>
            <pc:sldMk cId="436496407" sldId="267"/>
            <ac:spMk id="18" creationId="{1660E788-AFA9-4A1B-9991-6AA74632A15B}"/>
          </ac:spMkLst>
        </pc:spChg>
        <pc:spChg chg="del">
          <ac:chgData name="Helen Shuker" userId="5beb434e-6cb4-4bd3-8b98-199df203cd48" providerId="ADAL" clId="{28D2CD17-8E53-4939-9E08-69A6B0ABAC68}" dt="2021-03-08T11:24:48.013" v="18" actId="26606"/>
          <ac:spMkLst>
            <pc:docMk/>
            <pc:sldMk cId="436496407" sldId="267"/>
            <ac:spMk id="20" creationId="{867D4867-5BA7-4462-B2F6-A23F4A622AA7}"/>
          </ac:spMkLst>
        </pc:spChg>
        <pc:spChg chg="add">
          <ac:chgData name="Helen Shuker" userId="5beb434e-6cb4-4bd3-8b98-199df203cd48" providerId="ADAL" clId="{28D2CD17-8E53-4939-9E08-69A6B0ABAC68}" dt="2021-03-08T11:24:48.013" v="18" actId="26606"/>
          <ac:spMkLst>
            <pc:docMk/>
            <pc:sldMk cId="436496407" sldId="267"/>
            <ac:spMk id="25" creationId="{2AEFFFF2-9EB4-4B6C-B9F8-2BA3EF89A21C}"/>
          </ac:spMkLst>
        </pc:spChg>
        <pc:spChg chg="add">
          <ac:chgData name="Helen Shuker" userId="5beb434e-6cb4-4bd3-8b98-199df203cd48" providerId="ADAL" clId="{28D2CD17-8E53-4939-9E08-69A6B0ABAC68}" dt="2021-03-08T11:24:48.013" v="18" actId="26606"/>
          <ac:spMkLst>
            <pc:docMk/>
            <pc:sldMk cId="436496407" sldId="267"/>
            <ac:spMk id="27" creationId="{0D65299F-028F-4AFC-B46A-8DB33E20FE4A}"/>
          </ac:spMkLst>
        </pc:spChg>
        <pc:spChg chg="add">
          <ac:chgData name="Helen Shuker" userId="5beb434e-6cb4-4bd3-8b98-199df203cd48" providerId="ADAL" clId="{28D2CD17-8E53-4939-9E08-69A6B0ABAC68}" dt="2021-03-08T11:24:48.013" v="18" actId="26606"/>
          <ac:spMkLst>
            <pc:docMk/>
            <pc:sldMk cId="436496407" sldId="267"/>
            <ac:spMk id="29" creationId="{BAC87F6E-526A-49B5-995D-42DB656594C9}"/>
          </ac:spMkLst>
        </pc:spChg>
        <pc:graphicFrameChg chg="del modGraphic">
          <ac:chgData name="Helen Shuker" userId="5beb434e-6cb4-4bd3-8b98-199df203cd48" providerId="ADAL" clId="{28D2CD17-8E53-4939-9E08-69A6B0ABAC68}" dt="2021-03-08T11:24:40.421" v="17" actId="478"/>
          <ac:graphicFrameMkLst>
            <pc:docMk/>
            <pc:sldMk cId="436496407" sldId="267"/>
            <ac:graphicFrameMk id="7" creationId="{674C46D4-BA9D-4D61-BA31-85F52A9BEB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9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4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8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23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3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58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0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0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15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1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8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3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mcbuyinggroups.co.uk/member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mcbuyinggroups.co.uk/" TargetMode="External"/><Relationship Id="rId4" Type="http://schemas.openxmlformats.org/officeDocument/2006/relationships/hyperlink" Target="mailto:info@lmcbuyinggroups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</p:spPr>
        <p:txBody>
          <a:bodyPr>
            <a:normAutofit/>
          </a:bodyPr>
          <a:lstStyle/>
          <a:p>
            <a:r>
              <a:rPr lang="en-US" sz="3200" dirty="0"/>
              <a:t>Flu vaccinations – 2021-22 season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endParaRPr lang="en-GB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A5344598-3E69-42ED-9FC8-2C477E871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68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dirty="0"/>
              <a:t>Which vaccines are reimbursable next season?</a:t>
            </a:r>
          </a:p>
          <a:p>
            <a:r>
              <a:rPr lang="en-US" dirty="0"/>
              <a:t>Which cohort should be given which vaccine?</a:t>
            </a:r>
          </a:p>
          <a:p>
            <a:r>
              <a:rPr lang="en-US" dirty="0"/>
              <a:t>Ordering vaccines</a:t>
            </a:r>
          </a:p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08826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Which vaccines are reimbursable?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NHS England released its annual flu letter on 3 February.  The letter outlined the cohorts and vaccines available for the 2021-22 flu season.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aQIV is a new vaccine for the 2021-22 season and is only manufactured by Seqirus. The QIVc is also only produced by Seqirus. 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MASTA, Sanofi and Viatris (formerly Mylan) only offer the QIVe vaccine.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final decisions on additional cohorts or available additional Flu vaccines have been made at this time.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4C46D4-BA9D-4D61-BA31-85F52A9BE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34111"/>
              </p:ext>
            </p:extLst>
          </p:nvPr>
        </p:nvGraphicFramePr>
        <p:xfrm>
          <a:off x="5297763" y="1570729"/>
          <a:ext cx="6250770" cy="3911438"/>
        </p:xfrm>
        <a:graphic>
          <a:graphicData uri="http://schemas.openxmlformats.org/drawingml/2006/table">
            <a:tbl>
              <a:tblPr firstRow="1" firstCol="1" bandRow="1"/>
              <a:tblGrid>
                <a:gridCol w="3024980">
                  <a:extLst>
                    <a:ext uri="{9D8B030D-6E8A-4147-A177-3AD203B41FA5}">
                      <a16:colId xmlns:a16="http://schemas.microsoft.com/office/drawing/2014/main" val="3444997623"/>
                    </a:ext>
                  </a:extLst>
                </a:gridCol>
                <a:gridCol w="3225790">
                  <a:extLst>
                    <a:ext uri="{9D8B030D-6E8A-4147-A177-3AD203B41FA5}">
                      <a16:colId xmlns:a16="http://schemas.microsoft.com/office/drawing/2014/main" val="1852477228"/>
                    </a:ext>
                  </a:extLst>
                </a:gridCol>
              </a:tblGrid>
              <a:tr h="1777838"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Those aged 65 years and over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0486" marR="120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At-risk adults, including pregnant women, aged 18 to less than 65 years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0486" marR="120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398092"/>
                  </a:ext>
                </a:extLst>
              </a:tr>
              <a:tr h="1777838">
                <a:tc>
                  <a:txBody>
                    <a:bodyPr/>
                    <a:lstStyle/>
                    <a:p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aQIV </a:t>
                      </a:r>
                    </a:p>
                    <a:p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QIVc (where aQIV is not available)</a:t>
                      </a:r>
                    </a:p>
                    <a:p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20486" marR="120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QIVc</a:t>
                      </a:r>
                    </a:p>
                    <a:p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QIVe (where QIVc is not available)</a:t>
                      </a:r>
                    </a:p>
                  </a:txBody>
                  <a:tcPr marL="120486" marR="120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08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6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>
                <a:solidFill>
                  <a:srgbClr val="FFFFFF"/>
                </a:solidFill>
              </a:rPr>
              <a:t>Which vaccines are reimbursable?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NHS England and NHS Improvement have now confirmed that, given that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QIVe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still recommended for the 18-64 at risk cohort, practices should feel confident that they will be reimbursed for any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QIVe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administered to this group over the 21/22 season if unable to change their 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9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FLU VACCINES -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Influenza vaccines for eligible children are centrally procured by Public Health England and are supplied free of charge via ImmForm.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vaccines will NOT be reimbursed as part of the NHS Annual Influenza Vaccination Programme.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2D08A3-40F7-43AF-901C-5FACC89C8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94602"/>
              </p:ext>
            </p:extLst>
          </p:nvPr>
        </p:nvGraphicFramePr>
        <p:xfrm>
          <a:off x="5297763" y="1818333"/>
          <a:ext cx="6250770" cy="3060469"/>
        </p:xfrm>
        <a:graphic>
          <a:graphicData uri="http://schemas.openxmlformats.org/drawingml/2006/table">
            <a:tbl>
              <a:tblPr firstRow="1" firstCol="1" bandRow="1"/>
              <a:tblGrid>
                <a:gridCol w="3373032">
                  <a:extLst>
                    <a:ext uri="{9D8B030D-6E8A-4147-A177-3AD203B41FA5}">
                      <a16:colId xmlns:a16="http://schemas.microsoft.com/office/drawing/2014/main" val="4206743518"/>
                    </a:ext>
                  </a:extLst>
                </a:gridCol>
                <a:gridCol w="2877738">
                  <a:extLst>
                    <a:ext uri="{9D8B030D-6E8A-4147-A177-3AD203B41FA5}">
                      <a16:colId xmlns:a16="http://schemas.microsoft.com/office/drawing/2014/main" val="3783587935"/>
                    </a:ext>
                  </a:extLst>
                </a:gridCol>
              </a:tblGrid>
              <a:tr h="1506098">
                <a:tc>
                  <a:txBody>
                    <a:bodyPr/>
                    <a:lstStyle/>
                    <a:p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children aged from 2 years old to those in school year 6, and children in clinical risk groups aged 2 to &lt;18 years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613" marR="108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Children aged 6 months to less than 2 years in clinical risk groups (for whom LAIV and QIVc are not licensed)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613" marR="108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875679"/>
                  </a:ext>
                </a:extLst>
              </a:tr>
              <a:tr h="1554371">
                <a:tc>
                  <a:txBody>
                    <a:bodyPr/>
                    <a:lstStyle/>
                    <a:p>
                      <a:r>
                        <a:rPr lang="en-GB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LAIV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QIVc (if contraindicated to LAIV)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613" marR="108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QIVe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8613" marR="108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804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15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ORDERING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480182" y="836342"/>
            <a:ext cx="5320696" cy="4986082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summer, the LMC Buying Group talk to all vaccine suppliers about the next season to understand about changes to vaccines and early discussions about terms and conditions.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 Oct/Nov each year, the Buying Group will release its annual letter about which vaccines are available and any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favourable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terms and conditions available to member practices.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Companies prefer early orders to help them plan their manufacturing and ordering early means early delivery slots.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difficult to order with confidence when NHSE don’t confirm details until Christmas or later!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6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ORDERING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480182" y="836342"/>
            <a:ext cx="5320696" cy="4986082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Ensure you are signed up to receive Buying Group mailings – you can do this via our website:</a:t>
            </a:r>
          </a:p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https://www.lmcbuyinggroups.co.uk/members/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When you are placing orders for next year, make sure you know what conditions are in place re: ordering deadlines and amending orders.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you have any questions, you can call, email or live chat with the Buying Group during normal office hours.</a:t>
            </a:r>
          </a:p>
        </p:txBody>
      </p:sp>
    </p:spTree>
    <p:extLst>
      <p:ext uri="{BB962C8B-B14F-4D97-AF65-F5344CB8AC3E}">
        <p14:creationId xmlns:p14="http://schemas.microsoft.com/office/powerpoint/2010/main" val="237973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Many question marks on black background">
            <a:extLst>
              <a:ext uri="{FF2B5EF4-FFF2-40B4-BE49-F238E27FC236}">
                <a16:creationId xmlns:a16="http://schemas.microsoft.com/office/drawing/2014/main" id="{4F0281F2-88E4-4242-B1FF-78FA71F49A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7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prstGeom prst="ellipse">
            <a:avLst/>
          </a:prstGeo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23084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1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prstGeom prst="ellipse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/>
              <a:t>Contact us</a:t>
            </a:r>
          </a:p>
        </p:txBody>
      </p:sp>
      <p:sp>
        <p:nvSpPr>
          <p:cNvPr id="58" name="Rectangle 53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hape, circle&#10;&#10;Description automatically generated">
            <a:extLst>
              <a:ext uri="{FF2B5EF4-FFF2-40B4-BE49-F238E27FC236}">
                <a16:creationId xmlns:a16="http://schemas.microsoft.com/office/drawing/2014/main" id="{E609369B-3C60-4B2C-A1EA-E52469E144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10" r="5195" b="-3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LMC Buying Group </a:t>
            </a:r>
          </a:p>
          <a:p>
            <a:pPr marL="0" indent="0">
              <a:buNone/>
            </a:pP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Tel: 0115 979 6910 </a:t>
            </a:r>
          </a:p>
          <a:p>
            <a:pPr marL="0" indent="0">
              <a:buNone/>
            </a:pP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info@lmcbuyinggroups.co.uk</a:t>
            </a:r>
            <a:endParaRPr lang="en-GB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 Chat: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https://www.lmcbuyinggroups.co.uk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667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51C8ACEBD07749B1BE44686E2D0C47" ma:contentTypeVersion="12" ma:contentTypeDescription="Create a new document." ma:contentTypeScope="" ma:versionID="ef3d07fc00a7081c10a062af804a2d4f">
  <xsd:schema xmlns:xsd="http://www.w3.org/2001/XMLSchema" xmlns:xs="http://www.w3.org/2001/XMLSchema" xmlns:p="http://schemas.microsoft.com/office/2006/metadata/properties" xmlns:ns2="4ae6cdc1-eb0a-4b52-a2b6-e1b2a5fd334b" xmlns:ns3="5dd2a274-287a-444e-a222-9081e34d05b1" targetNamespace="http://schemas.microsoft.com/office/2006/metadata/properties" ma:root="true" ma:fieldsID="8ce809510cd8e3d3c4da4e969325a99d" ns2:_="" ns3:_="">
    <xsd:import namespace="4ae6cdc1-eb0a-4b52-a2b6-e1b2a5fd334b"/>
    <xsd:import namespace="5dd2a274-287a-444e-a222-9081e34d05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6cdc1-eb0a-4b52-a2b6-e1b2a5fd33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2a274-287a-444e-a222-9081e34d05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69411A-FDA4-4DE6-ACCF-00C63EA6CFE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3A90D5-948E-4283-BBD7-D9A356F94D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0107BA-0888-4EFB-A273-242D10F9CA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e6cdc1-eb0a-4b52-a2b6-e1b2a5fd334b"/>
    <ds:schemaRef ds:uri="5dd2a274-287a-444e-a222-9081e34d0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Web3D7A</Template>
  <TotalTime>250</TotalTime>
  <Words>529</Words>
  <Application>Microsoft Office PowerPoint</Application>
  <PresentationFormat>Widescreen</PresentationFormat>
  <Paragraphs>67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Parcel</vt:lpstr>
      <vt:lpstr>Flu vaccinations – 2021-22 season</vt:lpstr>
      <vt:lpstr>Contents</vt:lpstr>
      <vt:lpstr>Which vaccines are reimbursable?</vt:lpstr>
      <vt:lpstr>Which vaccines are reimbursable?</vt:lpstr>
      <vt:lpstr>FLU VACCINES - CHILDREN</vt:lpstr>
      <vt:lpstr>ORDERING VACCINES</vt:lpstr>
      <vt:lpstr>ORDERING VACCINES</vt:lpstr>
      <vt:lpstr>Questions?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vaccinations – 2021-22 season</dc:title>
  <dc:creator>Helen Shuker</dc:creator>
  <cp:lastModifiedBy>Helen Shuker</cp:lastModifiedBy>
  <cp:revision>5</cp:revision>
  <dcterms:created xsi:type="dcterms:W3CDTF">2021-03-03T08:57:58Z</dcterms:created>
  <dcterms:modified xsi:type="dcterms:W3CDTF">2021-03-08T11:25:32Z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0x010100A351C8ACEBD07749B1BE44686E2D0C47</vt:lpwstr>
  </property>
</Properties>
</file>