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  <p:sldMasterId id="2147483655" r:id="rId6"/>
    <p:sldMasterId id="2147483665" r:id="rId7"/>
  </p:sldMasterIdLst>
  <p:notesMasterIdLst>
    <p:notesMasterId r:id="rId26"/>
  </p:notesMasterIdLst>
  <p:handoutMasterIdLst>
    <p:handoutMasterId r:id="rId27"/>
  </p:handoutMasterIdLst>
  <p:sldIdLst>
    <p:sldId id="257" r:id="rId8"/>
    <p:sldId id="296" r:id="rId9"/>
    <p:sldId id="337" r:id="rId10"/>
    <p:sldId id="283" r:id="rId11"/>
    <p:sldId id="275" r:id="rId12"/>
    <p:sldId id="312" r:id="rId13"/>
    <p:sldId id="317" r:id="rId14"/>
    <p:sldId id="335" r:id="rId15"/>
    <p:sldId id="318" r:id="rId16"/>
    <p:sldId id="319" r:id="rId17"/>
    <p:sldId id="328" r:id="rId18"/>
    <p:sldId id="313" r:id="rId19"/>
    <p:sldId id="332" r:id="rId20"/>
    <p:sldId id="323" r:id="rId21"/>
    <p:sldId id="336" r:id="rId22"/>
    <p:sldId id="327" r:id="rId23"/>
    <p:sldId id="326" r:id="rId24"/>
    <p:sldId id="338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6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pos="364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3A955C-ED24-0BA9-967A-E6D7AF928207}" name="David Wrigley" initials="DW" userId="S::dwrigley@bma.org.uk::3762e884-42b1-4806-ac3c-ddf9507fda23" providerId="AD"/>
  <p188:author id="{D5404D8F-6CCD-1986-8C68-4584CC4EA528}" name="Richard van Mellaerts" initials="RM" userId="S::rvanmellaerts@bma.org.uk::64f07d78-7d79-4f84-8ae0-5218c7714a0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Bannon" initials="CB" lastIdx="3" clrIdx="0">
    <p:extLst>
      <p:ext uri="{19B8F6BF-5375-455C-9EA6-DF929625EA0E}">
        <p15:presenceInfo xmlns:p15="http://schemas.microsoft.com/office/powerpoint/2012/main" userId="S::CBannon@bma.org.uk::d12fb543-bbc0-417f-a81e-3c5976fc7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35A"/>
    <a:srgbClr val="00A3E0"/>
    <a:srgbClr val="48A2DE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26338-7C83-432A-B7F1-6092A2CFC92A}" v="2" dt="2023-03-23T14:18:41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92" y="40"/>
      </p:cViewPr>
      <p:guideLst>
        <p:guide orient="horz" pos="946"/>
        <p:guide orient="horz" pos="1620"/>
        <p:guide orient="horz" pos="517"/>
        <p:guide pos="36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A49AA-F82B-7F43-97F9-2E361A3A5817}" type="datetimeFigureOut">
              <a:rPr lang="en-US" smtClean="0"/>
              <a:t>3/28/2023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9F81-D0BF-BA44-BB47-A409B24A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2033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03147-221E-DF4C-8FB5-DFBB07EB4721}" type="datetimeFigureOut">
              <a:rPr lang="en-US" smtClean="0"/>
              <a:t>3/28/2023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44F72-B667-724A-817B-C8D52BA16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6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661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8 </a:t>
            </a:r>
            <a:r>
              <a:rPr lang="en-GB" sz="1200">
                <a:solidFill>
                  <a:srgbClr val="00B050"/>
                </a:solidFill>
                <a:latin typeface="+mj-lt"/>
                <a:cs typeface="Calibri Light" panose="020F0302020204030204" pitchFamily="34" charset="0"/>
              </a:rPr>
              <a:t>To devise and agree for inclusion in</a:t>
            </a:r>
            <a:r>
              <a:rPr lang="en-GB" sz="1100" b="0" i="0" u="none" strike="noStrike" baseline="0">
                <a:solidFill>
                  <a:srgbClr val="00B050"/>
                </a:solidFill>
                <a:latin typeface="+mj-lt"/>
              </a:rPr>
              <a:t> 2024/25 contract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9 DW P</a:t>
            </a:r>
            <a:r>
              <a:rPr lang="en-GB" sz="1200" b="0" i="0" u="none" strike="noStrike" baseline="0">
                <a:solidFill>
                  <a:srgbClr val="00B0F0"/>
                </a:solidFill>
                <a:latin typeface="+mj-lt"/>
              </a:rPr>
              <a:t>ractices will be required to procure their telephony solutions from the Digital Care Services Cloud telephony framework (once their current telephony contracts expire)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10 </a:t>
            </a:r>
            <a:r>
              <a:rPr lang="en-GB" sz="1200">
                <a:solidFill>
                  <a:srgbClr val="00B0F0"/>
                </a:solidFill>
                <a:latin typeface="+mj-lt"/>
                <a:cs typeface="Calibri Light" panose="020F0302020204030204" pitchFamily="34" charset="0"/>
              </a:rPr>
              <a:t>Minor changes to HPV and Shingles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11</a:t>
            </a:r>
            <a:r>
              <a:rPr lang="en-GB" sz="1200">
                <a:solidFill>
                  <a:srgbClr val="00B050"/>
                </a:solidFill>
                <a:latin typeface="+mj-lt"/>
                <a:ea typeface="+mn-lt"/>
                <a:cs typeface="Calibri Light" panose="020F0302020204030204" pitchFamily="34" charset="0"/>
              </a:rPr>
              <a:t>T</a:t>
            </a:r>
            <a:r>
              <a:rPr lang="en-GB" sz="1200" u="none" strike="noStrike" baseline="0">
                <a:solidFill>
                  <a:srgbClr val="00B050"/>
                </a:solidFill>
                <a:latin typeface="+mj-lt"/>
              </a:rPr>
              <a:t>he 4 session cap will be removed permanently. </a:t>
            </a:r>
            <a:r>
              <a:rPr lang="en-GB" sz="1200">
                <a:solidFill>
                  <a:srgbClr val="00B0F0"/>
                </a:solidFill>
                <a:latin typeface="+mj-lt"/>
                <a:ea typeface="+mn-lt"/>
                <a:cs typeface="Calibri Light" panose="020F0302020204030204" pitchFamily="34" charset="0"/>
              </a:rPr>
              <a:t>NHSE is conducting a review of all recruitment and retention initiatives – still waiting for further information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12 </a:t>
            </a:r>
            <a:r>
              <a:rPr lang="en-GB" sz="1200">
                <a:solidFill>
                  <a:srgbClr val="00B0F0"/>
                </a:solidFill>
                <a:latin typeface="+mj-lt"/>
                <a:ea typeface="+mn-lt"/>
                <a:cs typeface="Calibri Light" panose="020F0302020204030204" pitchFamily="34" charset="0"/>
              </a:rPr>
              <a:t>NHSE will make regs changes to move towards universal digitisation</a:t>
            </a:r>
            <a:endParaRPr lang="en-GB"/>
          </a:p>
          <a:p>
            <a:r>
              <a:rPr lang="en-GB"/>
              <a:t>13 </a:t>
            </a:r>
            <a:r>
              <a:rPr lang="en-GB" sz="1200" b="0" i="0" u="none" strike="noStrike" baseline="0">
                <a:solidFill>
                  <a:srgbClr val="00B050"/>
                </a:solidFill>
                <a:latin typeface="+mj-lt"/>
              </a:rPr>
              <a:t>Will continue into 2023/24, retaining the £11.50 referral payment.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926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69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DW</a:t>
            </a:r>
          </a:p>
          <a:p>
            <a:r>
              <a:rPr lang="en-GB"/>
              <a:t>GPs need to be a BMA member to vote in any future ballot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290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DW</a:t>
            </a:r>
          </a:p>
          <a:p>
            <a:r>
              <a:rPr lang="en-GB"/>
              <a:t>GPs need to be a BMA member to vote in any future ballot</a:t>
            </a:r>
          </a:p>
          <a:p>
            <a:endParaRPr lang="en-GB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FF0000"/>
                </a:solidFill>
                <a:latin typeface="Calibri Light"/>
                <a:cs typeface="Calibri Light"/>
              </a:rPr>
              <a:t>Invite attendees to comment at this point but be clear we will take those away to look at and analyse, not respond here and now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88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34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71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434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50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9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3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1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312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0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/>
            <a:r>
              <a:rPr lang="en-GB" b="1">
                <a:solidFill>
                  <a:srgbClr val="FF0000"/>
                </a:solidFill>
                <a:highlight>
                  <a:srgbClr val="FFFF00"/>
                </a:highlight>
              </a:rPr>
              <a:t>*Reorder slides so each only has one officer speaking to it*</a:t>
            </a:r>
          </a:p>
          <a:p>
            <a:pPr marL="457200"/>
            <a:endParaRPr lang="en-GB"/>
          </a:p>
          <a:p>
            <a:pPr marL="457200"/>
            <a:r>
              <a:rPr lang="en-GB"/>
              <a:t>1, 2 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9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3-KS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8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4- RVM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0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5,6,7-DW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8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388044" y="256365"/>
            <a:ext cx="5393632" cy="1245410"/>
          </a:xfrm>
        </p:spPr>
        <p:txBody>
          <a:bodyPr>
            <a:noAutofit/>
          </a:bodyPr>
          <a:lstStyle>
            <a:lvl1pPr>
              <a:lnSpc>
                <a:spcPts val="4800"/>
              </a:lnSpc>
              <a:defRPr sz="46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99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054748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679798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33913" y="1289050"/>
            <a:ext cx="4137025" cy="304958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 smtClean="0"/>
              <a:t>28 March, 2023</a:t>
            </a:fld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41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7076012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77235" y="1251100"/>
            <a:ext cx="8393704" cy="308753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 smtClean="0"/>
              <a:t>28 March, 2023</a:t>
            </a:fld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20"/>
            <a:ext cx="7061835" cy="484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377235" y="917893"/>
            <a:ext cx="8393704" cy="350811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4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20B5B47-3CF9-9543-849A-170F8D3A42D1}" type="datetime3">
              <a:rPr lang="en-GB" smtClean="0"/>
              <a:t>28 March,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Eng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43665" cy="13897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E872B90C-1F9A-2342-AE32-F7306AED6DDC}" type="datetime3">
              <a:rPr lang="en-GB" smtClean="0"/>
              <a:t>28 March,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2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N Ire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1122931" cy="108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F64BB13B-7A7E-DE4C-A2BD-1E91A116B696}" type="datetime3">
              <a:rPr lang="en-GB" smtClean="0"/>
              <a:t>28 March,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Sco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74141" cy="108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4269046F-C088-4549-BFC8-FFDEDAB9BF01}" type="datetime3">
              <a:rPr lang="en-GB" smtClean="0"/>
              <a:t>28 March,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75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W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882000" cy="140546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5DE1E4C-A7D4-5A4A-A2E2-4D937AB3C1C8}" type="datetime3">
              <a:rPr lang="en-GB" smtClean="0"/>
              <a:t>28 March,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03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88F69CEE-CB96-4542-834A-2FD2AEBF297D}" type="datetime3">
              <a:rPr lang="en-GB" smtClean="0"/>
              <a:t>28 March,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9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Eng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5" y="1205473"/>
            <a:ext cx="543662" cy="13897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FA73FBD-7BDC-5D4C-91BB-C53BD4B10D20}" type="datetime3">
              <a:rPr lang="en-GB" smtClean="0"/>
              <a:t>28 March,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3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068923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spcAft>
                <a:spcPts val="600"/>
              </a:spcAft>
              <a:defRPr sz="2800"/>
            </a:lvl1pPr>
            <a:lvl2pPr>
              <a:lnSpc>
                <a:spcPct val="80000"/>
              </a:lnSpc>
              <a:spcAft>
                <a:spcPts val="600"/>
              </a:spcAft>
              <a:defRPr sz="2400">
                <a:latin typeface="Calibri"/>
                <a:cs typeface="Calibri"/>
              </a:defRPr>
            </a:lvl2pPr>
            <a:lvl3pPr>
              <a:lnSpc>
                <a:spcPct val="80000"/>
              </a:lnSpc>
              <a:spcAft>
                <a:spcPts val="600"/>
              </a:spcAft>
              <a:defRPr sz="2000">
                <a:latin typeface="Calibri"/>
                <a:cs typeface="Calibri"/>
              </a:defRPr>
            </a:lvl3pPr>
            <a:lvl4pPr>
              <a:lnSpc>
                <a:spcPct val="80000"/>
              </a:lnSpc>
              <a:spcAft>
                <a:spcPts val="600"/>
              </a:spcAft>
              <a:defRPr sz="2000">
                <a:latin typeface="Calibri"/>
                <a:cs typeface="Calibri"/>
              </a:defRPr>
            </a:lvl4pPr>
            <a:lvl5pPr>
              <a:lnSpc>
                <a:spcPct val="80000"/>
              </a:lnSpc>
              <a:spcAft>
                <a:spcPts val="600"/>
              </a:spcAft>
              <a:defRPr sz="20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 smtClean="0"/>
              <a:t>28 March, 2023</a:t>
            </a:fld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4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N Ire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93" y="1205473"/>
            <a:ext cx="1122913" cy="108000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64061F8B-B6B2-3A47-887C-1E7776ECF711}" type="datetime3">
              <a:rPr lang="en-GB" smtClean="0"/>
              <a:t>28 March,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3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Sco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74141" cy="107999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003262BE-F2FD-5F47-8BCF-42170FCA248B}" type="datetime3">
              <a:rPr lang="en-GB" smtClean="0"/>
              <a:t>28 March,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W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0" y="1205473"/>
            <a:ext cx="878947" cy="14054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9B358B89-FA03-894B-9B34-3AD1A40A9F87}" type="datetime3">
              <a:rPr lang="en-GB" smtClean="0"/>
              <a:t>28 March,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14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45ED1E8-6960-3D47-90C4-16534FF1BC65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930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B5BA1073-7662-6F40-AE28-55ABC5DA8CD7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72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AFDC32B0-FC21-164D-B2AE-427EDF0A5E43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54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E7A7341-6E70-D44C-941B-80C4EBDDABB7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717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A26A3F8-7E36-7142-AB35-4ABC934D5DC4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7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20"/>
            <a:ext cx="7068923" cy="4938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defRPr sz="2800"/>
            </a:lvl1pPr>
            <a:lvl2pPr>
              <a:lnSpc>
                <a:spcPct val="80000"/>
              </a:lnSpc>
              <a:defRPr sz="2400"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28 March, 2023</a:t>
            </a:fld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9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20"/>
            <a:ext cx="7068923" cy="4938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400"/>
              </a:lnSpc>
              <a:buFont typeface="Calibri" panose="020F0502020204030204" pitchFamily="34" charset="0"/>
              <a:buNone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2400"/>
              </a:lnSpc>
              <a:defRPr/>
            </a:lvl2pPr>
            <a:lvl3pPr marL="715963" indent="-354013">
              <a:lnSpc>
                <a:spcPts val="2000"/>
              </a:lnSpc>
              <a:tabLst/>
              <a:defRPr lang="en-US" sz="2400" b="0" kern="1200" spc="-5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000"/>
              </a:lnSpc>
              <a:defRPr/>
            </a:lvl4pPr>
            <a:lvl5pPr marL="1077913" indent="-361950">
              <a:lnSpc>
                <a:spcPts val="2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28 March, 2023</a:t>
            </a:fld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2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2" y="326919"/>
            <a:ext cx="7037185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390586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034642" y="1256734"/>
            <a:ext cx="3390586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 smtClean="0"/>
              <a:t>28 March, 2023</a:t>
            </a:fld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3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2" y="326919"/>
            <a:ext cx="7035143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7047716" cy="3062391"/>
          </a:xfrm>
        </p:spPr>
        <p:txBody>
          <a:bodyPr numCol="2" spcCol="288000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 smtClean="0"/>
              <a:t>28 March, 2023</a:t>
            </a:fld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7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7047658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679798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39981" y="1295399"/>
            <a:ext cx="4124607" cy="30488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 smtClean="0"/>
              <a:t>28 March, 2023</a:t>
            </a:fld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6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5393631" cy="49381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257" y="1295399"/>
            <a:ext cx="8361331" cy="30488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33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95752"/>
            <a:ext cx="9144000" cy="547748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5393631" cy="49381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701"/>
            <a:ext cx="463550" cy="165731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 smtClean="0"/>
              <a:t>28 March, 2023</a:t>
            </a:fld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257" y="1295399"/>
            <a:ext cx="8361331" cy="3048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8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595752"/>
            <a:ext cx="9144000" cy="547748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2" y="326919"/>
            <a:ext cx="7065029" cy="92868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1256734"/>
            <a:ext cx="7081498" cy="306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537"/>
            <a:ext cx="463550" cy="1660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2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 smtClean="0"/>
              <a:t>28 March,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4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50" r:id="rId3"/>
    <p:sldLayoutId id="2147483682" r:id="rId4"/>
    <p:sldLayoutId id="2147483673" r:id="rId5"/>
    <p:sldLayoutId id="2147483680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200" kern="1200" spc="-50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2"/>
          </a:solidFill>
          <a:latin typeface="Calibri"/>
          <a:ea typeface="+mn-ea"/>
          <a:cs typeface="Calibri"/>
        </a:defRPr>
      </a:lvl2pPr>
      <a:lvl3pPr marL="233363" indent="-233363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Lucida Grande"/>
        <a:buChar char="–"/>
        <a:tabLst/>
        <a:defRPr sz="2000" kern="1200" spc="-20">
          <a:solidFill>
            <a:schemeClr val="tx2"/>
          </a:solidFill>
          <a:latin typeface="Calibri"/>
          <a:ea typeface="+mn-ea"/>
          <a:cs typeface="Calibri"/>
        </a:defRPr>
      </a:lvl3pPr>
      <a:lvl4pPr marL="473075" indent="-228600" algn="l" defTabSz="541338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Lucida Grande"/>
        <a:buChar char="–"/>
        <a:tabLst/>
        <a:defRPr sz="2000" kern="1200" spc="-20">
          <a:solidFill>
            <a:schemeClr val="tx2"/>
          </a:solidFill>
          <a:latin typeface="Calibri"/>
          <a:ea typeface="+mn-ea"/>
          <a:cs typeface="Calibri"/>
        </a:defRPr>
      </a:lvl4pPr>
      <a:lvl5pPr marL="692150" indent="-230188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Lucida Grande"/>
        <a:buChar char="–"/>
        <a:defRPr sz="2000" kern="1200" spc="-2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2328407"/>
            <a:ext cx="5232745" cy="1977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53" y="382030"/>
            <a:ext cx="1067981" cy="381831"/>
          </a:xfrm>
          <a:prstGeom prst="rect">
            <a:avLst/>
          </a:prstGeom>
        </p:spPr>
      </p:pic>
      <p:pic>
        <p:nvPicPr>
          <p:cNvPr id="12" name="Picture 11" descr="logoH.emf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55" y="4144435"/>
            <a:ext cx="473891" cy="473891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56FEBB99-03FC-C74A-B7BF-B5627E0A13F5}" type="datetime3">
              <a:rPr lang="en-GB" smtClean="0"/>
              <a:t>28 March, 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186938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59" r:id="rId4"/>
    <p:sldLayoutId id="2147483660" r:id="rId5"/>
  </p:sldLayoutIdLst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rgbClr val="FFFFFF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bg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bg1"/>
          </a:solidFill>
          <a:latin typeface="Calibri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Arial"/>
        <a:buChar char="•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Arial"/>
        <a:buChar char="–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80995"/>
            <a:ext cx="9144000" cy="76250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2328407"/>
            <a:ext cx="5232745" cy="1977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05" y="382030"/>
            <a:ext cx="1065877" cy="381831"/>
          </a:xfrm>
          <a:prstGeom prst="rect">
            <a:avLst/>
          </a:prstGeom>
        </p:spPr>
      </p:pic>
      <p:pic>
        <p:nvPicPr>
          <p:cNvPr id="13" name="Picture 12" descr="logoH.emf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55" y="4144435"/>
            <a:ext cx="473891" cy="473891"/>
          </a:xfrm>
          <a:prstGeom prst="rect">
            <a:avLst/>
          </a:prstGeom>
        </p:spPr>
      </p:pic>
      <p:sp>
        <p:nvSpPr>
          <p:cNvPr id="14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203FB0CC-8AF4-BA4B-B36A-B43D25A23C26}" type="datetime3">
              <a:rPr lang="en-GB" smtClean="0"/>
              <a:t>28 March, 2023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85073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  <p:sldLayoutId id="2147483663" r:id="rId4"/>
    <p:sldLayoutId id="2147483664" r:id="rId5"/>
  </p:sldLayoutIdLst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1"/>
          </a:solidFill>
          <a:latin typeface="Calibri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230188" algn="l" defTabSz="457200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701"/>
            <a:ext cx="463550" cy="16573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0ABF9059-2BCA-7548-ABD1-121CD61CD08A}" type="datetime3">
              <a:rPr lang="en-GB" smtClean="0"/>
              <a:t>28 March, 2023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287271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chemeClr val="bg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Calibri"/>
        </a:defRPr>
      </a:lvl1pPr>
      <a:lvl2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Arial"/>
        <a:buChar char="•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Arial"/>
        <a:buChar char="–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a.org.uk/join-u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feedback.gpcontractimposition@bma.org.u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LLR LMC</a:t>
            </a:r>
          </a:p>
          <a:p>
            <a:r>
              <a:rPr lang="en-GB" dirty="0"/>
              <a:t>March 2023</a:t>
            </a:r>
          </a:p>
          <a:p>
            <a:endParaRPr lang="en-GB" dirty="0"/>
          </a:p>
          <a:p>
            <a:r>
              <a:rPr lang="en-GB" dirty="0"/>
              <a:t>@kieranlincsgp</a:t>
            </a:r>
          </a:p>
          <a:p>
            <a:r>
              <a:rPr lang="en-GB" dirty="0"/>
              <a:t>@bma_gp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273" y="256365"/>
            <a:ext cx="6580915" cy="1246495"/>
          </a:xfrm>
        </p:spPr>
        <p:txBody>
          <a:bodyPr/>
          <a:lstStyle/>
          <a:p>
            <a:r>
              <a:rPr lang="en-GB" dirty="0"/>
              <a:t>2023/24 GP contract update webinar – where next?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CA246D6-0145-8F42-988A-D1647772ACB2}" type="datetime3">
              <a:rPr lang="en-GB" smtClean="0"/>
              <a:t>28 March, 2023</a:t>
            </a:fld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42E834-236C-2F71-310D-FAF0D6C39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"/>
    </mc:Choice>
    <mc:Fallback xmlns="">
      <p:transition spd="slow" advTm="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570-278A-4083-A6FC-AAE200BA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2" y="326919"/>
            <a:ext cx="7765931" cy="493819"/>
          </a:xfrm>
        </p:spPr>
        <p:txBody>
          <a:bodyPr/>
          <a:lstStyle/>
          <a:p>
            <a:r>
              <a:rPr lang="en-GB" sz="2800" b="1">
                <a:latin typeface="+mj-lt"/>
                <a:cs typeface="Calibri Light"/>
              </a:rPr>
              <a:t>The profession’s asks vs the DHSC/NHSE mandate (5)</a:t>
            </a:r>
            <a:endParaRPr lang="en-GB" sz="280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975CC-E32C-45EB-4CF3-0E6CFD7D5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1" y="1354347"/>
            <a:ext cx="7108314" cy="2525200"/>
          </a:xfrm>
        </p:spPr>
        <p:txBody>
          <a:bodyPr/>
          <a:lstStyle/>
          <a:p>
            <a:pPr marL="179388" algn="l">
              <a:lnSpc>
                <a:spcPct val="100000"/>
              </a:lnSpc>
              <a:spcAft>
                <a:spcPts val="1200"/>
              </a:spcAft>
            </a:pPr>
            <a:r>
              <a:rPr lang="en-GB" sz="180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8</a:t>
            </a:r>
            <a:r>
              <a:rPr lang="en-GB" sz="1800" b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. </a:t>
            </a:r>
            <a:r>
              <a:rPr lang="en-GB" sz="1800">
                <a:latin typeface="+mj-lt"/>
                <a:cs typeface="Calibri Light" panose="020F0302020204030204" pitchFamily="34" charset="0"/>
              </a:rPr>
              <a:t>Dispensing fee scale methodology review - Yes, for 2024/25</a:t>
            </a:r>
          </a:p>
          <a:p>
            <a:pPr marL="179388" algn="l">
              <a:lnSpc>
                <a:spcPct val="100000"/>
              </a:lnSpc>
              <a:spcAft>
                <a:spcPts val="1200"/>
              </a:spcAft>
            </a:pPr>
            <a:r>
              <a:rPr lang="en-GB" sz="1800">
                <a:latin typeface="+mj-lt"/>
                <a:cs typeface="Calibri Light" panose="020F0302020204030204" pitchFamily="34" charset="0"/>
              </a:rPr>
              <a:t>9. Cloud based telephony</a:t>
            </a:r>
          </a:p>
          <a:p>
            <a:pPr marL="179388">
              <a:lnSpc>
                <a:spcPct val="100000"/>
              </a:lnSpc>
              <a:spcAft>
                <a:spcPts val="1200"/>
              </a:spcAft>
            </a:pPr>
            <a:r>
              <a:rPr lang="en-GB" sz="1800">
                <a:latin typeface="+mj-lt"/>
                <a:cs typeface="Calibri Light" panose="020F0302020204030204" pitchFamily="34" charset="0"/>
              </a:rPr>
              <a:t>10. </a:t>
            </a:r>
            <a:r>
              <a:rPr lang="en-GB" sz="1800" err="1">
                <a:latin typeface="+mj-lt"/>
                <a:cs typeface="Calibri Light" panose="020F0302020204030204" pitchFamily="34" charset="0"/>
              </a:rPr>
              <a:t>Vaccs</a:t>
            </a:r>
            <a:r>
              <a:rPr lang="en-GB" sz="1800">
                <a:latin typeface="+mj-lt"/>
                <a:cs typeface="Calibri Light" panose="020F0302020204030204" pitchFamily="34" charset="0"/>
              </a:rPr>
              <a:t> and </a:t>
            </a:r>
            <a:r>
              <a:rPr lang="en-GB" sz="1800" err="1">
                <a:latin typeface="+mj-lt"/>
                <a:cs typeface="Calibri Light" panose="020F0302020204030204" pitchFamily="34" charset="0"/>
              </a:rPr>
              <a:t>Imms</a:t>
            </a:r>
            <a:r>
              <a:rPr lang="en-GB" sz="1800">
                <a:latin typeface="+mj-lt"/>
                <a:cs typeface="Calibri Light" panose="020F0302020204030204" pitchFamily="34" charset="0"/>
              </a:rPr>
              <a:t> changes in line with JCVI recommendations</a:t>
            </a:r>
          </a:p>
          <a:p>
            <a:pPr marL="179388">
              <a:lnSpc>
                <a:spcPct val="100000"/>
              </a:lnSpc>
              <a:spcAft>
                <a:spcPts val="1200"/>
              </a:spcAft>
            </a:pPr>
            <a:r>
              <a:rPr lang="en-GB" sz="1800">
                <a:latin typeface="+mj-lt"/>
                <a:ea typeface="+mn-lt"/>
                <a:cs typeface="Calibri Light" panose="020F0302020204030204" pitchFamily="34" charset="0"/>
              </a:rPr>
              <a:t>11. GP retention scheme</a:t>
            </a:r>
          </a:p>
          <a:p>
            <a:pPr marL="179388">
              <a:lnSpc>
                <a:spcPct val="100000"/>
              </a:lnSpc>
              <a:spcAft>
                <a:spcPts val="1200"/>
              </a:spcAft>
            </a:pPr>
            <a:r>
              <a:rPr lang="en-GB" sz="1800">
                <a:latin typeface="+mj-lt"/>
                <a:ea typeface="+mn-lt"/>
                <a:cs typeface="Calibri Light" panose="020F0302020204030204" pitchFamily="34" charset="0"/>
              </a:rPr>
              <a:t>12. Patient medical card</a:t>
            </a:r>
          </a:p>
          <a:p>
            <a:pPr marL="179388"/>
            <a:r>
              <a:rPr lang="en-GB" sz="1800">
                <a:latin typeface="+mj-lt"/>
                <a:ea typeface="+mn-lt"/>
                <a:cs typeface="Calibri Light" panose="020F0302020204030204" pitchFamily="34" charset="0"/>
              </a:rPr>
              <a:t>13. Weight management Enhanced Service</a:t>
            </a:r>
            <a:endParaRPr lang="en-GB" sz="1600">
              <a:latin typeface="+mj-lt"/>
            </a:endParaRPr>
          </a:p>
          <a:p>
            <a:pPr marL="179388"/>
            <a:endParaRPr lang="en-GB" sz="1800" b="1">
              <a:latin typeface="+mj-lt"/>
              <a:ea typeface="+mn-lt"/>
              <a:cs typeface="Calibri Light" panose="020F0302020204030204" pitchFamily="34" charset="0"/>
            </a:endParaRPr>
          </a:p>
          <a:p>
            <a:pPr marL="179388"/>
            <a:endParaRPr lang="en-GB" sz="1800" b="1">
              <a:latin typeface="+mj-lt"/>
              <a:ea typeface="+mn-lt"/>
              <a:cs typeface="Calibri Light" panose="020F0302020204030204" pitchFamily="34" charset="0"/>
            </a:endParaRPr>
          </a:p>
          <a:p>
            <a:pPr marL="179388"/>
            <a:endParaRPr lang="en-US" sz="1800">
              <a:solidFill>
                <a:srgbClr val="00B0F0"/>
              </a:solidFill>
              <a:latin typeface="+mj-lt"/>
              <a:ea typeface="+mn-lt"/>
              <a:cs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D7CD6-CD11-A9A3-3F03-6B4EC00A69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/>
              <a:t>28 March,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F7746-5FDD-0121-165C-82F490C4C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09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068923" cy="464370"/>
          </a:xfrm>
        </p:spPr>
        <p:txBody>
          <a:bodyPr/>
          <a:lstStyle/>
          <a:p>
            <a:r>
              <a:rPr lang="en-GB" b="1">
                <a:latin typeface="+mj-lt"/>
              </a:rPr>
              <a:t>Post GPCE rejection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43" y="968651"/>
            <a:ext cx="8432914" cy="3062953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>
                <a:latin typeface="+mj-lt"/>
              </a:rPr>
              <a:t>Despite </a:t>
            </a:r>
            <a:r>
              <a:rPr lang="en-GB" sz="1800" b="1">
                <a:latin typeface="+mj-lt"/>
              </a:rPr>
              <a:t>feedback from NHSE </a:t>
            </a:r>
            <a:r>
              <a:rPr lang="en-GB" sz="1800">
                <a:latin typeface="+mj-lt"/>
              </a:rPr>
              <a:t>being positive, Ministers continue to refuse changes to help and support the profession at a time of crisis</a:t>
            </a:r>
            <a:endParaRPr lang="en-GB"/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13316E"/>
                </a:solidFill>
                <a:latin typeface="+mj-lt"/>
              </a:rPr>
              <a:t>GPCE met with Sec of State and health Minister O’Brien - no movement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13316E"/>
                </a:solidFill>
                <a:latin typeface="+mj-lt"/>
              </a:rPr>
              <a:t>Ongoing discussions have not resulted in an improved or amended offer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13316E"/>
                </a:solidFill>
                <a:latin typeface="+mj-lt"/>
              </a:rPr>
              <a:t>This is where we are now and an emergency GPCE meeting is in place in April to discuss next steps for the profession</a:t>
            </a:r>
          </a:p>
          <a:p>
            <a:pPr>
              <a:lnSpc>
                <a:spcPct val="100000"/>
              </a:lnSpc>
            </a:pPr>
            <a:endParaRPr lang="en-GB" sz="2200">
              <a:solidFill>
                <a:srgbClr val="002060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7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>
                <a:cs typeface="Calibri Light"/>
              </a:rPr>
              <a:t>Next steps </a:t>
            </a:r>
            <a:endParaRPr lang="en-US" sz="280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1B39E-03D3-6A91-F97C-C1A4F8496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69" y="980003"/>
            <a:ext cx="8173746" cy="3183493"/>
          </a:xfrm>
        </p:spPr>
        <p:txBody>
          <a:bodyPr vert="horz" lIns="0" tIns="0" rIns="0" bIns="0" rtlCol="0" anchor="t">
            <a:noAutofit/>
          </a:bodyPr>
          <a:lstStyle/>
          <a:p>
            <a:pPr marL="269875" indent="-2698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GPs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have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act together in unison to secure positive change and safer care</a:t>
            </a:r>
          </a:p>
          <a:p>
            <a:pPr marL="269875" indent="-2698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Balloting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subsequent action are tools to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 about collective success</a:t>
            </a:r>
            <a:endParaRPr lang="en-GB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We will </a:t>
            </a:r>
            <a:r>
              <a:rPr lang="en-GB" sz="2000" b="0" i="0" u="none" strike="noStrike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consider:</a:t>
            </a:r>
          </a:p>
          <a:p>
            <a:pPr marL="809625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What trade dispute to establish – this is legally required by legislation</a:t>
            </a:r>
          </a:p>
          <a:p>
            <a:pPr marL="809625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b="1" i="0" u="none" strike="noStrike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What outcome we want to achieve</a:t>
            </a:r>
            <a:r>
              <a:rPr lang="en-GB" sz="2000" b="0" i="0" u="none" strike="noStrike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0" i="0" u="none" strike="noStrike" baseline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GB" sz="2000" b="0" i="0" u="none" strike="noStrike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 action that leads to a fit for purpose contract </a:t>
            </a:r>
          </a:p>
          <a:p>
            <a:pPr marL="809625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What BMA members are likely to be prepared to vote for in a ballot and prepared to undertake to achieve the desired outcomes</a:t>
            </a:r>
            <a:endParaRPr lang="en-GB" sz="20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3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>
                <a:cs typeface="Calibri Light"/>
              </a:rPr>
              <a:t>What BMA &amp; GPC leadership need to do</a:t>
            </a:r>
            <a:endParaRPr lang="en-US" sz="280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1B39E-03D3-6A91-F97C-C1A4F8496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69" y="1076780"/>
            <a:ext cx="8173746" cy="3183493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i="0" u="none" strike="noStrike" baseline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i="0" u="none" strike="noStrike" baseline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i="0" u="none" strike="noStrike" baseline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89A37-0412-9B78-CFA7-51C847DEA46B}"/>
              </a:ext>
            </a:extLst>
          </p:cNvPr>
          <p:cNvSpPr txBox="1">
            <a:spLocks/>
          </p:cNvSpPr>
          <p:nvPr/>
        </p:nvSpPr>
        <p:spPr>
          <a:xfrm>
            <a:off x="388043" y="979798"/>
            <a:ext cx="8161172" cy="34352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/>
              </a:defRPr>
            </a:lvl2pPr>
            <a:lvl3pPr marL="233363" indent="-233363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/>
              </a:defRPr>
            </a:lvl3pPr>
            <a:lvl4pPr marL="473075" indent="-228600" algn="l" defTabSz="54133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692150" indent="-230188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‘If we don’t act, patient care will worsen &amp; patients will come to further harm’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Widespread engagement with GPs / LMCs to discuss potential next steps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Wording for potential ballot sheet to be finalised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If supported, move to ballot at the </a:t>
            </a:r>
            <a:r>
              <a:rPr lang="en-GB" sz="1800" i="1" u="sng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moment to maximise impact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BMA/profession to set narrative in order to gain much needed negotiating outcomes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GPC to work with wider BMA to ensure cross profession coordination of balloting/action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Ensure optimal use of BMA / Defence Fund resources for maximum impact for GPs, practice staff and patients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0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4D4A-DB50-8356-ACF2-ECAA6A64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Potential options for action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70CCB-1ACC-09A6-3684-F638ACDE9F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/>
              <a:t>28 March,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FA849-5E39-F229-7B41-738667E76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030B17-6E39-1144-9796-7A071060938F}"/>
              </a:ext>
            </a:extLst>
          </p:cNvPr>
          <p:cNvSpPr txBox="1">
            <a:spLocks/>
          </p:cNvSpPr>
          <p:nvPr/>
        </p:nvSpPr>
        <p:spPr>
          <a:xfrm>
            <a:off x="388043" y="979798"/>
            <a:ext cx="8161172" cy="34352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/>
              </a:defRPr>
            </a:lvl2pPr>
            <a:lvl3pPr marL="233363" indent="-233363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/>
              </a:defRPr>
            </a:lvl3pPr>
            <a:lvl4pPr marL="473075" indent="-228600" algn="l" defTabSz="54133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692150" indent="-230188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We need to re-establish safe patient care via sufficient Government resourcing for general practice and prevent further loss of GPs. Trust us to care for our patients.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The various permutations of the following actions are currently under consideration and you will be provided with extensive information before any ballot:</a:t>
            </a:r>
          </a:p>
          <a:p>
            <a:pPr marL="804863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Full practice closures for a day</a:t>
            </a:r>
            <a:endParaRPr lang="en-GB" sz="16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4863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Closure of patient lists</a:t>
            </a:r>
            <a:endParaRPr lang="en-GB" sz="16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4863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Establishing lengthy GP consultation patient waiting lists (akin to secondary care)</a:t>
            </a:r>
          </a:p>
          <a:p>
            <a:pPr marL="804863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Severe capping of daily consultations per GP to safe/sustainable levels </a:t>
            </a:r>
          </a:p>
          <a:p>
            <a:pPr marL="804863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Submitting undated contract resignations</a:t>
            </a:r>
          </a:p>
        </p:txBody>
      </p:sp>
    </p:spTree>
    <p:extLst>
      <p:ext uri="{BB962C8B-B14F-4D97-AF65-F5344CB8AC3E}">
        <p14:creationId xmlns:p14="http://schemas.microsoft.com/office/powerpoint/2010/main" val="227805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4D4A-DB50-8356-ACF2-ECAA6A64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In the meantime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70CCB-1ACC-09A6-3684-F638ACDE9F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/>
              <a:t>28 March,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FA849-5E39-F229-7B41-738667E76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030B17-6E39-1144-9796-7A071060938F}"/>
              </a:ext>
            </a:extLst>
          </p:cNvPr>
          <p:cNvSpPr txBox="1">
            <a:spLocks/>
          </p:cNvSpPr>
          <p:nvPr/>
        </p:nvSpPr>
        <p:spPr>
          <a:xfrm>
            <a:off x="388043" y="979798"/>
            <a:ext cx="8161172" cy="34352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/>
              </a:defRPr>
            </a:lvl2pPr>
            <a:lvl3pPr marL="233363" indent="-233363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/>
              </a:defRPr>
            </a:lvl3pPr>
            <a:lvl4pPr marL="473075" indent="-228600" algn="l" defTabSz="54133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692150" indent="-230188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Practices/GPs have to protect themselves from burnout</a:t>
            </a:r>
          </a:p>
          <a:p>
            <a:pPr marL="576263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/>
                </a:solidFill>
                <a:cs typeface="Calibri" panose="020F0502020204030204" pitchFamily="34" charset="0"/>
              </a:rPr>
              <a:t>Look at the £££ value of Enhanced Services including PCN DES - opt out window in April 2023</a:t>
            </a:r>
          </a:p>
          <a:p>
            <a:pPr marL="576263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GPCE safe working guidance </a:t>
            </a:r>
          </a:p>
          <a:p>
            <a:pPr marL="576263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/>
                </a:solidFill>
                <a:cs typeface="Calibri" panose="020F0502020204030204" pitchFamily="34" charset="0"/>
              </a:rPr>
              <a:t>Work with LMCs and ICBs to develop OPEL/GPAS and escalation plans</a:t>
            </a: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work</a:t>
            </a:r>
          </a:p>
          <a:p>
            <a:pPr marL="576263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/>
                </a:solidFill>
                <a:cs typeface="Calibri" panose="020F0502020204030204" pitchFamily="34" charset="0"/>
              </a:rPr>
              <a:t>Workload, appointment data, working hours</a:t>
            </a:r>
            <a:endParaRPr lang="en-GB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6263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/>
                </a:solidFill>
                <a:cs typeface="Calibri" panose="020F0502020204030204" pitchFamily="34" charset="0"/>
              </a:rPr>
              <a:t>Access targets</a:t>
            </a:r>
          </a:p>
          <a:p>
            <a:pPr marL="576263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examiners</a:t>
            </a:r>
          </a:p>
          <a:p>
            <a:pPr marL="576263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/>
                </a:solidFill>
                <a:cs typeface="Calibri" panose="020F0502020204030204" pitchFamily="34" charset="0"/>
              </a:rPr>
              <a:t>Pay declaration</a:t>
            </a:r>
            <a:endParaRPr lang="en-GB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2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6D0F-E700-C92B-578D-9F26DC39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Summary of next steps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DA6A6-510E-71FD-EEF4-517FB1E4E6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/>
              <a:t>28 March,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0025D-B868-EBF3-C018-E10CB5CE6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8DB530-147C-DDBA-F5A1-0CF2333E18AF}"/>
              </a:ext>
            </a:extLst>
          </p:cNvPr>
          <p:cNvSpPr txBox="1">
            <a:spLocks/>
          </p:cNvSpPr>
          <p:nvPr/>
        </p:nvSpPr>
        <p:spPr>
          <a:xfrm>
            <a:off x="388043" y="979798"/>
            <a:ext cx="8161172" cy="34352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 spc="-2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/>
              </a:defRPr>
            </a:lvl2pPr>
            <a:lvl3pPr marL="233363" indent="-233363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/>
              </a:defRPr>
            </a:lvl3pPr>
            <a:lvl4pPr marL="473075" indent="-228600" algn="l" defTabSz="54133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tabLst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4pPr>
            <a:lvl5pPr marL="692150" indent="-230188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2000" kern="1200" spc="-2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Engagement and communication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Guidance and advice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Better data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GPCE define the timeline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Continue engagement with NHSE and DHSC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Collectivity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and courage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Join the BMA to ensure your vote in any potential future ballot of GPs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52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FB86-AB29-C3B8-1CEA-900A22BF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Join the BMA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1C5C-4A02-65D9-CC9D-840CCEDCA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69" y="1256734"/>
            <a:ext cx="7917631" cy="3062391"/>
          </a:xfrm>
        </p:spPr>
        <p:txBody>
          <a:bodyPr/>
          <a:lstStyle/>
          <a:p>
            <a:r>
              <a:rPr lang="en-GB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Help the BMA’s GP committees fight for fair terms and conditions for working doctors, practice staff and patients</a:t>
            </a:r>
          </a:p>
          <a:p>
            <a:r>
              <a:rPr lang="en-GB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https://www.bma.org.uk/join-us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Send further feedback and questions for us to answer to </a:t>
            </a:r>
            <a:r>
              <a:rPr lang="en-GB" dirty="0">
                <a:solidFill>
                  <a:srgbClr val="FF0000"/>
                </a:solidFill>
                <a:hlinkClick r:id="rId4"/>
              </a:rPr>
              <a:t>feedback.gpcontractimposition@bma.org.uk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4A934-982B-F10B-E4D3-24077B0FFA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/>
              <a:t>28 March,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71BCC-0901-EF74-B627-411E2FC5F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08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20713" y="1582805"/>
            <a:ext cx="5232745" cy="1977890"/>
          </a:xfrm>
        </p:spPr>
        <p:txBody>
          <a:bodyPr/>
          <a:lstStyle/>
          <a:p>
            <a:endParaRPr lang="en-GB" dirty="0"/>
          </a:p>
          <a:p>
            <a:pPr algn="ctr"/>
            <a:r>
              <a:rPr lang="en-GB" dirty="0"/>
              <a:t>@kieranlincsgp</a:t>
            </a:r>
          </a:p>
          <a:p>
            <a:pPr algn="ctr"/>
            <a:r>
              <a:rPr lang="en-GB" dirty="0"/>
              <a:t>@bma_gp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6627" y="1214154"/>
            <a:ext cx="6580915" cy="1246495"/>
          </a:xfrm>
        </p:spPr>
        <p:txBody>
          <a:bodyPr/>
          <a:lstStyle/>
          <a:p>
            <a:pPr algn="ctr"/>
            <a:r>
              <a:rPr lang="en-GB" dirty="0"/>
              <a:t>Q&amp;A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CA246D6-0145-8F42-988A-D1647772ACB2}" type="datetime3">
              <a:rPr lang="en-GB" smtClean="0"/>
              <a:t>28 March, 2023</a:t>
            </a:fld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42E834-236C-2F71-310D-FAF0D6C39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"/>
    </mc:Choice>
    <mc:Fallback xmlns="">
      <p:transition spd="slow" advTm="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068923" cy="464370"/>
          </a:xfrm>
        </p:spPr>
        <p:txBody>
          <a:bodyPr/>
          <a:lstStyle/>
          <a:p>
            <a:r>
              <a:rPr lang="en-GB" b="1" dirty="0">
                <a:latin typeface="+mj-lt"/>
              </a:rPr>
              <a:t>LLR LMC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43" y="791289"/>
            <a:ext cx="8432914" cy="3062953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Contract imposition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Next steps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Q&amp;A</a:t>
            </a:r>
          </a:p>
          <a:p>
            <a:pPr>
              <a:lnSpc>
                <a:spcPct val="100000"/>
              </a:lnSpc>
            </a:pPr>
            <a:endParaRPr lang="en-GB" sz="2200" dirty="0">
              <a:solidFill>
                <a:srgbClr val="002060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7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068923" cy="464370"/>
          </a:xfrm>
        </p:spPr>
        <p:txBody>
          <a:bodyPr/>
          <a:lstStyle/>
          <a:p>
            <a:r>
              <a:rPr lang="en-GB" b="1">
                <a:latin typeface="+mj-lt"/>
              </a:rPr>
              <a:t>Context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43" y="791289"/>
            <a:ext cx="8432914" cy="3062953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>
                <a:latin typeface="+mj-lt"/>
              </a:rPr>
              <a:t>Negotiating the final year of the </a:t>
            </a:r>
            <a:r>
              <a:rPr lang="en-GB" sz="1800" b="1">
                <a:latin typeface="+mj-lt"/>
              </a:rPr>
              <a:t>five-year (2019-24) contract </a:t>
            </a:r>
            <a:r>
              <a:rPr lang="en-GB" sz="1800">
                <a:latin typeface="+mj-lt"/>
              </a:rPr>
              <a:t>framework agreed in 2018/19 – pre-pandemic and extreme inflation</a:t>
            </a:r>
            <a:endParaRPr lang="en-GB" sz="1800">
              <a:solidFill>
                <a:srgbClr val="002060"/>
              </a:solidFill>
              <a:latin typeface="+mj-lt"/>
              <a:cs typeface="Calibri Light"/>
            </a:endParaRP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GPCE provided DHSC/NHSE with </a:t>
            </a:r>
            <a:r>
              <a:rPr lang="en-GB" sz="1800" b="1">
                <a:solidFill>
                  <a:srgbClr val="002060"/>
                </a:solidFill>
                <a:latin typeface="+mj-lt"/>
                <a:cs typeface="Calibri Light"/>
              </a:rPr>
              <a:t>evidence-based positive proposals</a:t>
            </a: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, which were realistic/reasonable</a:t>
            </a:r>
            <a:endParaRPr lang="en-US" sz="1800">
              <a:solidFill>
                <a:srgbClr val="13316E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1">
                <a:solidFill>
                  <a:srgbClr val="002060"/>
                </a:solidFill>
                <a:latin typeface="+mj-lt"/>
                <a:cs typeface="Calibri Light"/>
              </a:rPr>
              <a:t>Government not supporting public sector </a:t>
            </a: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in the face of actual / likely industrial action by many professions across the workforce</a:t>
            </a:r>
            <a:endParaRPr lang="en-GB" sz="1800">
              <a:solidFill>
                <a:srgbClr val="002060"/>
              </a:solidFill>
              <a:latin typeface="+mj-lt"/>
              <a:cs typeface="Calibri Light" panose="020F030202020403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Many years of </a:t>
            </a:r>
            <a:r>
              <a:rPr lang="en-GB" sz="1800" b="1">
                <a:solidFill>
                  <a:srgbClr val="002060"/>
                </a:solidFill>
                <a:latin typeface="+mj-lt"/>
                <a:cs typeface="Calibri Light"/>
              </a:rPr>
              <a:t>real terms cuts to public sector budgets</a:t>
            </a:r>
            <a:endParaRPr lang="en-GB" sz="1800" b="1"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1">
                <a:solidFill>
                  <a:srgbClr val="002060"/>
                </a:solidFill>
                <a:latin typeface="+mj-lt"/>
                <a:cs typeface="Calibri Light"/>
              </a:rPr>
              <a:t>Political perception </a:t>
            </a: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of GPs partly driven by negative media narrative</a:t>
            </a:r>
            <a:endParaRPr lang="en-GB" sz="1800">
              <a:latin typeface="+mj-lt"/>
            </a:endParaRP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Urgent and Emergency Care Recovery Plan</a:t>
            </a:r>
            <a:endParaRPr lang="en-GB" sz="1800">
              <a:solidFill>
                <a:srgbClr val="13316E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GP / Primary Care Access Recovery Plan</a:t>
            </a:r>
            <a:endParaRPr lang="en-GB" sz="1800">
              <a:latin typeface="+mj-lt"/>
            </a:endParaRPr>
          </a:p>
          <a:p>
            <a:pPr>
              <a:lnSpc>
                <a:spcPct val="100000"/>
              </a:lnSpc>
            </a:pPr>
            <a:endParaRPr lang="en-GB" sz="2200">
              <a:solidFill>
                <a:srgbClr val="002060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8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068923" cy="506236"/>
          </a:xfrm>
        </p:spPr>
        <p:txBody>
          <a:bodyPr/>
          <a:lstStyle/>
          <a:p>
            <a:r>
              <a:rPr lang="en-GB" b="1">
                <a:latin typeface="+mj-lt"/>
              </a:rPr>
              <a:t>“Engagement and consultation”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43" y="1163569"/>
            <a:ext cx="8566221" cy="3062953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Char char="•"/>
            </a:pPr>
            <a:r>
              <a:rPr lang="en-GB" sz="1600">
                <a:solidFill>
                  <a:srgbClr val="002060"/>
                </a:solidFill>
                <a:latin typeface="+mj-lt"/>
                <a:cs typeface="Calibri Light"/>
              </a:rPr>
              <a:t>Due to political turmoil significant delays in starting negotiations </a:t>
            </a:r>
            <a:endParaRPr lang="en-US" sz="1600">
              <a:solidFill>
                <a:srgbClr val="002060"/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Char char="•"/>
            </a:pPr>
            <a:r>
              <a:rPr lang="en-GB" sz="1600">
                <a:solidFill>
                  <a:srgbClr val="002060"/>
                </a:solidFill>
                <a:latin typeface="+mj-lt"/>
                <a:cs typeface="Calibri Light"/>
              </a:rPr>
              <a:t>They were pushed back several times – traditionally, they would last three to four months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Char char="•"/>
            </a:pPr>
            <a:r>
              <a:rPr lang="en-GB" sz="1600">
                <a:solidFill>
                  <a:srgbClr val="002060"/>
                </a:solidFill>
                <a:latin typeface="+mj-lt"/>
              </a:rPr>
              <a:t>DHSC/NHSE mandate finally shared with GPCE at 4.30pm on the Friday before Christmas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Char char="•"/>
            </a:pPr>
            <a:r>
              <a:rPr lang="en-GB" sz="1600">
                <a:solidFill>
                  <a:srgbClr val="002060"/>
                </a:solidFill>
                <a:latin typeface="+mj-lt"/>
              </a:rPr>
              <a:t>Formal discussions began in first week of January 2023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Char char="•"/>
            </a:pPr>
            <a:r>
              <a:rPr lang="en-GB" sz="1600">
                <a:solidFill>
                  <a:srgbClr val="002060"/>
                </a:solidFill>
                <a:latin typeface="+mj-lt"/>
                <a:cs typeface="Calibri Light"/>
              </a:rPr>
              <a:t>Throughout January 2023, intense period of two full days of meetings every week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Char char="•"/>
            </a:pPr>
            <a:r>
              <a:rPr lang="en-GB" sz="1600">
                <a:solidFill>
                  <a:srgbClr val="002060"/>
                </a:solidFill>
                <a:latin typeface="+mj-lt"/>
                <a:cs typeface="Calibri Light"/>
              </a:rPr>
              <a:t>Detailed proposal papers produced by both parties (particularly GPCE)</a:t>
            </a:r>
            <a:endParaRPr lang="en-GB" sz="1600">
              <a:latin typeface="+mj-lt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Char char="•"/>
            </a:pPr>
            <a:r>
              <a:rPr lang="en-GB" sz="1600">
                <a:solidFill>
                  <a:srgbClr val="002060"/>
                </a:solidFill>
                <a:latin typeface="+mj-lt"/>
                <a:cs typeface="Calibri Light"/>
              </a:rPr>
              <a:t>Last meeting on 1 Feb 2023 – NHSE shared draft of the contract change offer summary the same day</a:t>
            </a: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GB" sz="1600">
                <a:latin typeface="+mj-lt"/>
              </a:rPr>
              <a:t>GPCE met to consider contract change offer (2 Feb) – overwhelmingly rejected by committee vote</a:t>
            </a:r>
          </a:p>
          <a:p>
            <a:pPr>
              <a:lnSpc>
                <a:spcPct val="100000"/>
              </a:lnSpc>
            </a:pPr>
            <a:endParaRPr lang="en-GB" sz="1600">
              <a:solidFill>
                <a:srgbClr val="002060"/>
              </a:solidFill>
              <a:latin typeface="+mj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2200">
              <a:solidFill>
                <a:srgbClr val="002060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06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>
                <a:latin typeface="+mj-lt"/>
                <a:cs typeface="Calibri" panose="020F0502020204030204" pitchFamily="34" charset="0"/>
              </a:rPr>
              <a:t>The profession’s asks</a:t>
            </a:r>
            <a:endParaRPr lang="en-US" sz="280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41" y="1040554"/>
            <a:ext cx="7572617" cy="346997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180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Reduced bureaucracy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1800" err="1">
                <a:solidFill>
                  <a:srgbClr val="002060"/>
                </a:solidFill>
                <a:latin typeface="+mj-lt"/>
              </a:rPr>
              <a:t>Imms</a:t>
            </a:r>
            <a:r>
              <a:rPr lang="en-GB" sz="1800">
                <a:solidFill>
                  <a:srgbClr val="002060"/>
                </a:solidFill>
                <a:latin typeface="+mj-lt"/>
              </a:rPr>
              <a:t> and Vaccs updates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180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Support with spiralling costs of running practices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180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PCNs and ARRS - all funds to be moved to global sum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180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Removal of April 2023 GP pay reporting requirements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180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Access to records – phased, safe roll out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180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Continuation of SAR funding / New 2 Partnership Scheme</a:t>
            </a:r>
          </a:p>
          <a:p>
            <a:pPr marL="514350" indent="-514350">
              <a:buFont typeface="+mj-lt"/>
              <a:buAutoNum type="arabicPeriod"/>
            </a:pPr>
            <a:endParaRPr lang="en-GB" sz="1400" b="1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64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1" y="358892"/>
            <a:ext cx="7387797" cy="493819"/>
          </a:xfrm>
        </p:spPr>
        <p:txBody>
          <a:bodyPr/>
          <a:lstStyle/>
          <a:p>
            <a:r>
              <a:rPr lang="en-GB" sz="2800" b="1">
                <a:cs typeface="Calibri Light"/>
              </a:rPr>
              <a:t>The profession’s asks vs the DHSC/NHSE mandate (1)</a:t>
            </a:r>
            <a:endParaRPr lang="en-US" sz="280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41" y="733534"/>
            <a:ext cx="7972188" cy="3842845"/>
          </a:xfrm>
        </p:spPr>
        <p:txBody>
          <a:bodyPr vert="horz" lIns="0" tIns="0" rIns="0" bIns="0" rtlCol="0" anchor="t">
            <a:noAutofit/>
          </a:bodyPr>
          <a:lstStyle/>
          <a:p>
            <a:pPr marL="179070">
              <a:lnSpc>
                <a:spcPct val="100000"/>
              </a:lnSpc>
              <a:spcAft>
                <a:spcPts val="1200"/>
              </a:spcAft>
            </a:pPr>
            <a:r>
              <a:rPr lang="en-GB" sz="1800" b="1">
                <a:solidFill>
                  <a:srgbClr val="002060"/>
                </a:solidFill>
                <a:latin typeface="+mj-lt"/>
                <a:cs typeface="Calibri Light"/>
              </a:rPr>
              <a:t>1. </a:t>
            </a: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Reduced bureaucracy</a:t>
            </a:r>
            <a:endParaRPr lang="en-US">
              <a:cs typeface="Calibri Light"/>
            </a:endParaRPr>
          </a:p>
          <a:p>
            <a:pPr marL="742950" lvl="2" indent="-224155">
              <a:lnSpc>
                <a:spcPct val="100000"/>
              </a:lnSpc>
              <a:spcAft>
                <a:spcPts val="1200"/>
              </a:spcAft>
            </a:pP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QOF - </a:t>
            </a:r>
            <a:r>
              <a:rPr lang="en-GB" sz="1800">
                <a:solidFill>
                  <a:srgbClr val="FFC000"/>
                </a:solidFill>
                <a:latin typeface="+mj-lt"/>
                <a:cs typeface="Calibri Light"/>
              </a:rPr>
              <a:t>some reduction in targets and income protection of disease registers -</a:t>
            </a: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, </a:t>
            </a:r>
            <a:r>
              <a:rPr lang="en-GB" sz="1800">
                <a:solidFill>
                  <a:srgbClr val="FF0000"/>
                </a:solidFill>
                <a:latin typeface="+mj-lt"/>
                <a:cs typeface="Calibri Light"/>
              </a:rPr>
              <a:t>additional targets re cholesterol x</a:t>
            </a:r>
          </a:p>
          <a:p>
            <a:pPr marL="742950" lvl="2" indent="-224155">
              <a:lnSpc>
                <a:spcPct val="100000"/>
              </a:lnSpc>
              <a:spcAft>
                <a:spcPts val="1200"/>
              </a:spcAft>
            </a:pP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IIF - </a:t>
            </a:r>
            <a:r>
              <a:rPr lang="en-GB" sz="1800">
                <a:solidFill>
                  <a:schemeClr val="accent3"/>
                </a:solidFill>
                <a:latin typeface="+mj-lt"/>
                <a:cs typeface="Calibri Light"/>
              </a:rPr>
              <a:t>targets reduced to 5+ </a:t>
            </a:r>
            <a:r>
              <a:rPr lang="en-GB" sz="1800">
                <a:solidFill>
                  <a:srgbClr val="FFC000"/>
                </a:solidFill>
                <a:latin typeface="+mj-lt"/>
                <a:cs typeface="Calibri Light"/>
              </a:rPr>
              <a:t>but one about access 70/30-</a:t>
            </a:r>
            <a:r>
              <a:rPr lang="en-GB" sz="1800">
                <a:solidFill>
                  <a:srgbClr val="FF0000"/>
                </a:solidFill>
                <a:latin typeface="+mj-lt"/>
                <a:cs typeface="Calibri Light"/>
              </a:rPr>
              <a:t> </a:t>
            </a:r>
            <a:r>
              <a:rPr lang="en-GB" sz="1800">
                <a:solidFill>
                  <a:schemeClr val="tx1"/>
                </a:solidFill>
                <a:latin typeface="+mj-lt"/>
                <a:cs typeface="Calibri Light"/>
              </a:rPr>
              <a:t>(c£3pp/c£1.30pp)</a:t>
            </a:r>
          </a:p>
          <a:p>
            <a:pPr marL="742950" lvl="2" indent="-224155">
              <a:lnSpc>
                <a:spcPct val="100000"/>
              </a:lnSpc>
              <a:spcAft>
                <a:spcPts val="1200"/>
              </a:spcAft>
            </a:pP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Access - </a:t>
            </a:r>
            <a:r>
              <a:rPr lang="en-GB" sz="1800">
                <a:solidFill>
                  <a:srgbClr val="FF0000"/>
                </a:solidFill>
                <a:latin typeface="+mj-lt"/>
                <a:cs typeface="Calibri Light"/>
              </a:rPr>
              <a:t>QOF and IIF targets x, GMS changes x</a:t>
            </a:r>
          </a:p>
          <a:p>
            <a:pPr marL="52197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en-GB" sz="1800" err="1">
                <a:solidFill>
                  <a:srgbClr val="002060"/>
                </a:solidFill>
                <a:latin typeface="+mj-lt"/>
                <a:cs typeface="Calibri Light"/>
              </a:rPr>
              <a:t>Imms</a:t>
            </a: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 and vaccs</a:t>
            </a:r>
          </a:p>
          <a:p>
            <a:pPr marL="800100" lvl="2" indent="-281305">
              <a:spcAft>
                <a:spcPts val="1200"/>
              </a:spcAft>
            </a:pP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Removal of clawback – </a:t>
            </a:r>
            <a:r>
              <a:rPr lang="en-GB" sz="1800">
                <a:solidFill>
                  <a:srgbClr val="00B050"/>
                </a:solidFill>
                <a:latin typeface="+mj-lt"/>
                <a:cs typeface="Calibri Light"/>
              </a:rPr>
              <a:t>Yes +</a:t>
            </a:r>
            <a:endParaRPr lang="en-GB" sz="1800">
              <a:solidFill>
                <a:srgbClr val="00B050"/>
              </a:solidFill>
              <a:latin typeface="+mj-lt"/>
              <a:cs typeface="Calibri Light" panose="020F0302020204030204" pitchFamily="34" charset="0"/>
            </a:endParaRPr>
          </a:p>
          <a:p>
            <a:pPr marL="800100" lvl="2" indent="-281305">
              <a:spcAft>
                <a:spcPts val="1200"/>
              </a:spcAft>
            </a:pP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Removal of unachievable targets - </a:t>
            </a:r>
            <a:r>
              <a:rPr lang="en-GB" sz="1800">
                <a:solidFill>
                  <a:srgbClr val="FFC000"/>
                </a:solidFill>
                <a:latin typeface="+mj-lt"/>
                <a:cs typeface="Calibri Light"/>
              </a:rPr>
              <a:t>minor amendments-</a:t>
            </a:r>
            <a:endParaRPr lang="en-GB" sz="1800">
              <a:solidFill>
                <a:srgbClr val="FFC000"/>
              </a:solidFill>
              <a:latin typeface="+mj-lt"/>
              <a:cs typeface="Calibri Light" panose="020F0302020204030204" pitchFamily="34" charset="0"/>
            </a:endParaRPr>
          </a:p>
          <a:p>
            <a:pPr marL="800100" lvl="2" indent="-281305">
              <a:lnSpc>
                <a:spcPct val="100000"/>
              </a:lnSpc>
              <a:spcAft>
                <a:spcPts val="0"/>
              </a:spcAft>
            </a:pPr>
            <a:r>
              <a:rPr lang="en-GB" sz="1800">
                <a:solidFill>
                  <a:schemeClr val="tx1"/>
                </a:solidFill>
                <a:latin typeface="+mj-lt"/>
                <a:cs typeface="Calibri Light"/>
              </a:rPr>
              <a:t>PCA for individuals not suitable - </a:t>
            </a:r>
            <a:r>
              <a:rPr lang="en-GB" sz="1800">
                <a:solidFill>
                  <a:srgbClr val="FFC000"/>
                </a:solidFill>
                <a:latin typeface="+mj-lt"/>
                <a:cs typeface="Calibri Light"/>
              </a:rPr>
              <a:t>PCA for individuals who fall outside vaccine schedule-</a:t>
            </a:r>
          </a:p>
          <a:p>
            <a:pPr marL="509270" lvl="1" indent="-224155">
              <a:lnSpc>
                <a:spcPct val="100000"/>
              </a:lnSpc>
              <a:spcAft>
                <a:spcPts val="1200"/>
              </a:spcAft>
            </a:pPr>
            <a:endParaRPr lang="en-GB" sz="2200">
              <a:solidFill>
                <a:srgbClr val="FF0000"/>
              </a:solidFill>
              <a:latin typeface="+mj-lt"/>
              <a:cs typeface="Calibri Light"/>
            </a:endParaRPr>
          </a:p>
          <a:p>
            <a:pPr marL="179070">
              <a:lnSpc>
                <a:spcPct val="100000"/>
              </a:lnSpc>
              <a:spcAft>
                <a:spcPts val="1200"/>
              </a:spcAft>
            </a:pPr>
            <a:endParaRPr lang="en-GB" sz="1200">
              <a:solidFill>
                <a:schemeClr val="accent3"/>
              </a:solidFill>
              <a:latin typeface="Calibri"/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/>
              <a:t>28 March,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74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0D5-1404-6BA2-CD4E-73E0D03C6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2" y="326919"/>
            <a:ext cx="7332794" cy="493819"/>
          </a:xfrm>
        </p:spPr>
        <p:txBody>
          <a:bodyPr/>
          <a:lstStyle/>
          <a:p>
            <a:r>
              <a:rPr lang="en-GB" sz="2800" b="1">
                <a:latin typeface="+mj-lt"/>
                <a:cs typeface="Calibri Light"/>
              </a:rPr>
              <a:t>The profession’s asks vs the DHSC/NHSE mandate (2)</a:t>
            </a:r>
            <a:endParaRPr lang="en-GB" sz="280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00E5-394F-A857-C9F6-2BC7C174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2" y="1024403"/>
            <a:ext cx="7623542" cy="3246596"/>
          </a:xfrm>
        </p:spPr>
        <p:txBody>
          <a:bodyPr vert="horz" lIns="0" tIns="0" rIns="0" bIns="0" rtlCol="0" anchor="t">
            <a:noAutofit/>
          </a:bodyPr>
          <a:lstStyle/>
          <a:p>
            <a:pPr marL="179070">
              <a:spcAft>
                <a:spcPts val="1200"/>
              </a:spcAft>
            </a:pPr>
            <a:r>
              <a:rPr lang="en-GB" sz="1800" b="1">
                <a:solidFill>
                  <a:srgbClr val="002060"/>
                </a:solidFill>
                <a:latin typeface="+mj-lt"/>
                <a:cs typeface="Calibri Light"/>
              </a:rPr>
              <a:t>3. </a:t>
            </a: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Support with spiralling costs of running practices</a:t>
            </a:r>
            <a:endParaRPr lang="en-US">
              <a:cs typeface="Calibri Light"/>
            </a:endParaRPr>
          </a:p>
          <a:p>
            <a:pPr marL="267970" lvl="2" indent="0">
              <a:spcAft>
                <a:spcPts val="1200"/>
              </a:spcAft>
            </a:pP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 Minimum / cost-of-living wage rises – </a:t>
            </a:r>
            <a:r>
              <a:rPr lang="en-GB" sz="1800">
                <a:solidFill>
                  <a:srgbClr val="FF0000"/>
                </a:solidFill>
                <a:latin typeface="+mj-lt"/>
                <a:cs typeface="Calibri Light"/>
              </a:rPr>
              <a:t>No X</a:t>
            </a:r>
          </a:p>
          <a:p>
            <a:pPr marL="267970" lvl="2" indent="0">
              <a:spcAft>
                <a:spcPts val="1200"/>
              </a:spcAft>
            </a:pP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 Inflationary costs – </a:t>
            </a:r>
            <a:r>
              <a:rPr lang="en-GB" sz="1800">
                <a:solidFill>
                  <a:srgbClr val="FF0000"/>
                </a:solidFill>
                <a:latin typeface="+mj-lt"/>
                <a:cs typeface="Calibri Light"/>
              </a:rPr>
              <a:t>No X</a:t>
            </a:r>
          </a:p>
          <a:p>
            <a:pPr marL="267970" lvl="2" indent="0"/>
            <a:r>
              <a:rPr lang="en-GB" sz="1800">
                <a:solidFill>
                  <a:schemeClr val="tx1"/>
                </a:solidFill>
                <a:latin typeface="+mj-lt"/>
                <a:cs typeface="Calibri Light"/>
              </a:rPr>
              <a:t> Balancing mechanism - </a:t>
            </a:r>
            <a:r>
              <a:rPr lang="en-GB" sz="1800">
                <a:solidFill>
                  <a:schemeClr val="accent3"/>
                </a:solidFill>
                <a:latin typeface="+mj-lt"/>
                <a:cs typeface="Calibri Light"/>
              </a:rPr>
              <a:t>Removed permanently +</a:t>
            </a:r>
            <a:endParaRPr lang="en-GB" sz="1800">
              <a:solidFill>
                <a:schemeClr val="accent3"/>
              </a:solidFill>
              <a:latin typeface="+mj-lt"/>
              <a:cs typeface="Calibri Light" panose="020F0302020204030204" pitchFamily="34" charset="0"/>
            </a:endParaRPr>
          </a:p>
          <a:p>
            <a:endParaRPr lang="en-GB" sz="1800">
              <a:solidFill>
                <a:schemeClr val="accent3"/>
              </a:solidFill>
              <a:latin typeface="+mj-lt"/>
              <a:cs typeface="Calibri Light" panose="020F0302020204030204" pitchFamily="34" charset="0"/>
            </a:endParaRPr>
          </a:p>
          <a:p>
            <a:pPr marL="179070"/>
            <a:endParaRPr lang="en-US" sz="1400" b="1">
              <a:solidFill>
                <a:schemeClr val="accent4"/>
              </a:solidFill>
              <a:latin typeface="+mj-lt"/>
            </a:endParaRPr>
          </a:p>
          <a:p>
            <a:pPr marL="285115"/>
            <a:endParaRPr lang="en-GB" sz="2000">
              <a:solidFill>
                <a:schemeClr val="accent3"/>
              </a:solidFill>
              <a:latin typeface="+mj-lt"/>
              <a:cs typeface="Calibri Light"/>
            </a:endParaRPr>
          </a:p>
          <a:p>
            <a:pPr marL="518795" lvl="2" indent="0">
              <a:buNone/>
            </a:pPr>
            <a:endParaRPr lang="en-GB" sz="1200">
              <a:solidFill>
                <a:schemeClr val="accent3"/>
              </a:solidFill>
              <a:latin typeface="+mj-lt"/>
              <a:cs typeface="Calibri Ligh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DEAC1-AD9C-9EB7-0423-A0B198FF97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/>
              <a:t>28 March,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7F750-BD7F-4C26-9217-84E8E90BA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6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0D5-1404-6BA2-CD4E-73E0D03C6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2" y="326919"/>
            <a:ext cx="7332794" cy="493819"/>
          </a:xfrm>
        </p:spPr>
        <p:txBody>
          <a:bodyPr/>
          <a:lstStyle/>
          <a:p>
            <a:r>
              <a:rPr lang="en-GB" sz="2800" b="1">
                <a:latin typeface="+mj-lt"/>
                <a:cs typeface="Calibri Light"/>
              </a:rPr>
              <a:t>The profession’s asks vs the DHSC/NHSE mandate (3)</a:t>
            </a:r>
            <a:endParaRPr lang="en-GB" sz="280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00E5-394F-A857-C9F6-2BC7C174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2" y="1024403"/>
            <a:ext cx="7623542" cy="3246596"/>
          </a:xfrm>
        </p:spPr>
        <p:txBody>
          <a:bodyPr vert="horz" lIns="0" tIns="0" rIns="0" bIns="0" rtlCol="0" anchor="t">
            <a:noAutofit/>
          </a:bodyPr>
          <a:lstStyle/>
          <a:p>
            <a:pPr marL="521970" indent="-342900">
              <a:lnSpc>
                <a:spcPct val="100000"/>
              </a:lnSpc>
              <a:spcAft>
                <a:spcPts val="1200"/>
              </a:spcAft>
              <a:buFont typeface="+mj-lt"/>
              <a:buAutoNum type="arabicPeriod" startAt="4"/>
            </a:pP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PCNs and ARRS (all funds to be moved to global sum)</a:t>
            </a:r>
            <a:endParaRPr lang="en-US">
              <a:cs typeface="Calibri Light"/>
            </a:endParaRPr>
          </a:p>
          <a:p>
            <a:pPr marL="742950" lvl="2" indent="-228600">
              <a:lnSpc>
                <a:spcPct val="100000"/>
              </a:lnSpc>
              <a:spcAft>
                <a:spcPts val="1200"/>
              </a:spcAft>
            </a:pP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Flexibility with ARRS to include retention of GPs and nurses – </a:t>
            </a:r>
            <a:r>
              <a:rPr lang="en-GB" sz="18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Calibri Light"/>
              </a:rPr>
              <a:t>ANPs + </a:t>
            </a:r>
            <a:r>
              <a:rPr lang="en-GB" sz="1800">
                <a:solidFill>
                  <a:srgbClr val="FFC000"/>
                </a:solidFill>
                <a:latin typeface="+mj-lt"/>
                <a:cs typeface="Calibri Light"/>
              </a:rPr>
              <a:t>and - apprentice PAs </a:t>
            </a:r>
            <a:r>
              <a:rPr lang="en-GB" sz="18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Calibri Light"/>
              </a:rPr>
              <a:t>included +</a:t>
            </a: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, </a:t>
            </a:r>
            <a:r>
              <a:rPr lang="en-GB" sz="1800">
                <a:solidFill>
                  <a:srgbClr val="FF0000"/>
                </a:solidFill>
                <a:latin typeface="+mj-lt"/>
                <a:cs typeface="Calibri Light"/>
              </a:rPr>
              <a:t>GPs not X</a:t>
            </a:r>
          </a:p>
          <a:p>
            <a:pPr marL="742950" lvl="2" indent="-228600">
              <a:lnSpc>
                <a:spcPct val="100000"/>
              </a:lnSpc>
              <a:spcAft>
                <a:spcPts val="1200"/>
              </a:spcAft>
            </a:pPr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No new service specs - </a:t>
            </a:r>
            <a:r>
              <a:rPr lang="en-GB" sz="1800">
                <a:solidFill>
                  <a:srgbClr val="FF0000"/>
                </a:solidFill>
                <a:latin typeface="+mj-lt"/>
                <a:cs typeface="Calibri Light"/>
              </a:rPr>
              <a:t>Breast cancer, CVD, Sickle Cell Disease X</a:t>
            </a:r>
          </a:p>
          <a:p>
            <a:pPr marL="742950" lvl="2" indent="-228600"/>
            <a:r>
              <a:rPr lang="en-GB" sz="1800">
                <a:solidFill>
                  <a:srgbClr val="002060"/>
                </a:solidFill>
                <a:latin typeface="+mj-lt"/>
                <a:cs typeface="Calibri Light"/>
              </a:rPr>
              <a:t>Enhanced access flexibility - </a:t>
            </a:r>
            <a:r>
              <a:rPr lang="en-GB" sz="1800">
                <a:solidFill>
                  <a:srgbClr val="FFC000"/>
                </a:solidFill>
                <a:latin typeface="+mj-lt"/>
                <a:cs typeface="Calibri Light"/>
              </a:rPr>
              <a:t>“Local flexibility”-</a:t>
            </a:r>
          </a:p>
          <a:p>
            <a:pPr marL="179070">
              <a:spcAft>
                <a:spcPts val="1200"/>
              </a:spcAft>
            </a:pPr>
            <a:endParaRPr lang="en-GB" sz="1800">
              <a:solidFill>
                <a:schemeClr val="accent3"/>
              </a:solidFill>
              <a:latin typeface="+mj-lt"/>
              <a:cs typeface="Calibri Light" panose="020F0302020204030204" pitchFamily="34" charset="0"/>
            </a:endParaRPr>
          </a:p>
          <a:p>
            <a:pPr marL="179070"/>
            <a:endParaRPr lang="en-US" sz="1400" b="1">
              <a:solidFill>
                <a:schemeClr val="accent4"/>
              </a:solidFill>
              <a:latin typeface="+mj-lt"/>
            </a:endParaRPr>
          </a:p>
          <a:p>
            <a:pPr marL="285115"/>
            <a:endParaRPr lang="en-GB" sz="2000">
              <a:solidFill>
                <a:schemeClr val="accent3"/>
              </a:solidFill>
              <a:latin typeface="+mj-lt"/>
              <a:cs typeface="Calibri Light"/>
            </a:endParaRPr>
          </a:p>
          <a:p>
            <a:pPr marL="518795" lvl="2" indent="0">
              <a:buNone/>
            </a:pPr>
            <a:endParaRPr lang="en-GB" sz="1200">
              <a:solidFill>
                <a:schemeClr val="accent3"/>
              </a:solidFill>
              <a:latin typeface="+mj-lt"/>
              <a:cs typeface="Calibri Ligh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DEAC1-AD9C-9EB7-0423-A0B198FF97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/>
              <a:t>28 March,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7F750-BD7F-4C26-9217-84E8E90BA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8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051C-F876-CB59-8BCC-6F565911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2" y="326919"/>
            <a:ext cx="7634088" cy="493819"/>
          </a:xfrm>
        </p:spPr>
        <p:txBody>
          <a:bodyPr/>
          <a:lstStyle/>
          <a:p>
            <a:r>
              <a:rPr lang="en-GB" sz="2800" b="1">
                <a:latin typeface="+mj-lt"/>
                <a:cs typeface="Calibri Light"/>
              </a:rPr>
              <a:t>The profession’s asks vs the DHSC/NHSE mandate (4)</a:t>
            </a:r>
            <a:endParaRPr lang="en-GB" sz="280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94E80-3FAC-3DDB-1E5A-F02A1EE2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69" y="1390810"/>
            <a:ext cx="7646661" cy="2928315"/>
          </a:xfrm>
        </p:spPr>
        <p:txBody>
          <a:bodyPr vert="horz" lIns="0" tIns="0" rIns="0" bIns="0" rtlCol="0" anchor="t">
            <a:noAutofit/>
          </a:bodyPr>
          <a:lstStyle/>
          <a:p>
            <a:pPr marL="63627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GB" sz="2200">
                <a:latin typeface="+mj-lt"/>
                <a:cs typeface="Calibri Light"/>
              </a:rPr>
              <a:t>Removal of April 2023 GP pay reporting requirements </a:t>
            </a:r>
            <a:r>
              <a:rPr lang="en-GB" sz="2200">
                <a:solidFill>
                  <a:srgbClr val="FFC000"/>
                </a:solidFill>
                <a:latin typeface="+mj-lt"/>
                <a:cs typeface="Calibri Light"/>
              </a:rPr>
              <a:t>– </a:t>
            </a:r>
            <a:r>
              <a:rPr lang="en-GB" sz="2200">
                <a:solidFill>
                  <a:srgbClr val="FF0000"/>
                </a:solidFill>
                <a:latin typeface="+mj-lt"/>
                <a:cs typeface="Calibri Light"/>
              </a:rPr>
              <a:t>No x</a:t>
            </a:r>
            <a:endParaRPr lang="en-US"/>
          </a:p>
          <a:p>
            <a:pPr marL="63627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GB" sz="2200">
                <a:latin typeface="+mj-lt"/>
                <a:cs typeface="Calibri Light"/>
              </a:rPr>
              <a:t>Access to records - phased roll out </a:t>
            </a:r>
            <a:r>
              <a:rPr lang="en-GB" sz="2200">
                <a:solidFill>
                  <a:srgbClr val="FFC000"/>
                </a:solidFill>
                <a:latin typeface="+mj-lt"/>
                <a:cs typeface="Calibri Light"/>
              </a:rPr>
              <a:t>- Delayed until Oct 23 -</a:t>
            </a:r>
            <a:endParaRPr lang="en-GB" sz="2200">
              <a:solidFill>
                <a:srgbClr val="FFC000"/>
              </a:solidFill>
              <a:latin typeface="+mj-lt"/>
              <a:cs typeface="Calibri Light" panose="020F0302020204030204" pitchFamily="34" charset="0"/>
            </a:endParaRPr>
          </a:p>
          <a:p>
            <a:pPr marL="63627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GB" sz="2200">
                <a:latin typeface="+mj-lt"/>
                <a:cs typeface="Calibri Light"/>
              </a:rPr>
              <a:t>Continuation of SAR funding – </a:t>
            </a:r>
            <a:r>
              <a:rPr lang="en-GB" sz="2200">
                <a:solidFill>
                  <a:srgbClr val="FF0000"/>
                </a:solidFill>
                <a:latin typeface="+mj-lt"/>
                <a:cs typeface="Calibri Light"/>
              </a:rPr>
              <a:t>No x</a:t>
            </a:r>
            <a:endParaRPr lang="en-GB" sz="2200">
              <a:latin typeface="+mj-lt"/>
            </a:endParaRPr>
          </a:p>
          <a:p>
            <a:endParaRPr lang="en-GB">
              <a:latin typeface="+mj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B408E-FE66-D58D-6E69-F12250CD95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B62AC-DBC0-F640-92EC-7B48F07DED43}" type="datetime3">
              <a:rPr lang="en-GB" smtClean="0"/>
              <a:t>28 March,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B151B-36A4-1461-6AF4-57BFB072A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4151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A PowerPoint 16_9_v4 [Read-Only]" id="{5F43AD36-4B3D-4770-B509-257D4F0F6367}" vid="{4E362B91-6033-4B3B-A8F6-6759D843D269}"/>
    </a:ext>
  </a:extLst>
</a:theme>
</file>

<file path=ppt/theme/theme2.xml><?xml version="1.0" encoding="utf-8"?>
<a:theme xmlns:a="http://schemas.openxmlformats.org/drawingml/2006/main" name="BMA Theme Blue Titles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A PowerPoint 16_9_v4 [Read-Only]" id="{5F43AD36-4B3D-4770-B509-257D4F0F6367}" vid="{014088F2-B027-4C3D-9408-246B83C838B6}"/>
    </a:ext>
  </a:extLst>
</a:theme>
</file>

<file path=ppt/theme/theme3.xml><?xml version="1.0" encoding="utf-8"?>
<a:theme xmlns:a="http://schemas.openxmlformats.org/drawingml/2006/main" name="BMA Theme White Titles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A PowerPoint 16_9_v4 [Read-Only]" id="{5F43AD36-4B3D-4770-B509-257D4F0F6367}" vid="{B48BD74A-CC33-475A-82BF-B50F267D5623}"/>
    </a:ext>
  </a:extLst>
</a:theme>
</file>

<file path=ppt/theme/theme4.xml><?xml version="1.0" encoding="utf-8"?>
<a:theme xmlns:a="http://schemas.openxmlformats.org/drawingml/2006/main" name="BMA Theme Divider Slid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A PowerPoint 16_9_v4 [Read-Only]" id="{5F43AD36-4B3D-4770-B509-257D4F0F6367}" vid="{F9E97739-4B91-46AD-A4F1-9C8BAFA1D0D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5d60ee9-d342-4d02-af01-8e930092566f">
      <UserInfo>
        <DisplayName>Clare Bannon</DisplayName>
        <AccountId>61</AccountId>
        <AccountType/>
      </UserInfo>
      <UserInfo>
        <DisplayName>Richard van Mellaerts</DisplayName>
        <AccountId>24</AccountId>
        <AccountType/>
      </UserInfo>
      <UserInfo>
        <DisplayName>David Wrigley</DisplayName>
        <AccountId>22</AccountId>
        <AccountType/>
      </UserInfo>
    </SharedWithUsers>
    <_activity xmlns="408030fc-07ce-42ac-91ef-916a20db96c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7BBC5040C394CAA8022FA91A77426" ma:contentTypeVersion="8" ma:contentTypeDescription="Create a new document." ma:contentTypeScope="" ma:versionID="ffefcf79fc1d2dfb85298d688ee1e79e">
  <xsd:schema xmlns:xsd="http://www.w3.org/2001/XMLSchema" xmlns:xs="http://www.w3.org/2001/XMLSchema" xmlns:p="http://schemas.microsoft.com/office/2006/metadata/properties" xmlns:ns3="408030fc-07ce-42ac-91ef-916a20db96c8" xmlns:ns4="75d60ee9-d342-4d02-af01-8e930092566f" targetNamespace="http://schemas.microsoft.com/office/2006/metadata/properties" ma:root="true" ma:fieldsID="ff407f382c513244d057e5be0a1dcc14" ns3:_="" ns4:_="">
    <xsd:import namespace="408030fc-07ce-42ac-91ef-916a20db96c8"/>
    <xsd:import namespace="75d60ee9-d342-4d02-af01-8e93009256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030fc-07ce-42ac-91ef-916a20db96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60ee9-d342-4d02-af01-8e93009256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CA3429-5811-4CCA-8242-1FAD6632E9AE}">
  <ds:schemaRefs>
    <ds:schemaRef ds:uri="http://schemas.microsoft.com/office/2006/documentManagement/types"/>
    <ds:schemaRef ds:uri="75d60ee9-d342-4d02-af01-8e930092566f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08030fc-07ce-42ac-91ef-916a20db96c8"/>
  </ds:schemaRefs>
</ds:datastoreItem>
</file>

<file path=customXml/itemProps2.xml><?xml version="1.0" encoding="utf-8"?>
<ds:datastoreItem xmlns:ds="http://schemas.openxmlformats.org/officeDocument/2006/customXml" ds:itemID="{9C57CD5E-5582-49E8-A6DE-DF6469DA9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660CCA-F1CB-4768-9A6C-65482C412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8030fc-07ce-42ac-91ef-916a20db96c8"/>
    <ds:schemaRef ds:uri="75d60ee9-d342-4d02-af01-8e93009256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BMA</Template>
  <TotalTime>24</TotalTime>
  <Words>1344</Words>
  <Application>Microsoft Office PowerPoint</Application>
  <PresentationFormat>On-screen Show (16:9)</PresentationFormat>
  <Paragraphs>207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Lucida Grande</vt:lpstr>
      <vt:lpstr>PowerPoint template</vt:lpstr>
      <vt:lpstr>BMA Theme Blue Titles</vt:lpstr>
      <vt:lpstr>BMA Theme White Titles</vt:lpstr>
      <vt:lpstr>BMA Theme Divider Slide</vt:lpstr>
      <vt:lpstr>2023/24 GP contract update webinar – where next?</vt:lpstr>
      <vt:lpstr>LLR LMC</vt:lpstr>
      <vt:lpstr>Context </vt:lpstr>
      <vt:lpstr>“Engagement and consultation” process</vt:lpstr>
      <vt:lpstr>The profession’s asks</vt:lpstr>
      <vt:lpstr>The profession’s asks vs the DHSC/NHSE mandate (1)</vt:lpstr>
      <vt:lpstr>The profession’s asks vs the DHSC/NHSE mandate (2)</vt:lpstr>
      <vt:lpstr>The profession’s asks vs the DHSC/NHSE mandate (3)</vt:lpstr>
      <vt:lpstr>The profession’s asks vs the DHSC/NHSE mandate (4)</vt:lpstr>
      <vt:lpstr>The profession’s asks vs the DHSC/NHSE mandate (5)</vt:lpstr>
      <vt:lpstr>Post GPCE rejection</vt:lpstr>
      <vt:lpstr>Next steps </vt:lpstr>
      <vt:lpstr>What BMA &amp; GPC leadership need to do</vt:lpstr>
      <vt:lpstr>Potential options for action</vt:lpstr>
      <vt:lpstr>In the meantime</vt:lpstr>
      <vt:lpstr>Summary of next steps</vt:lpstr>
      <vt:lpstr>Join the BMA</vt:lpstr>
      <vt:lpstr>Q&amp;A</vt:lpstr>
    </vt:vector>
  </TitlesOfParts>
  <Company>BMA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 contract change proposals</dc:title>
  <dc:creator>Daniel Hodgson</dc:creator>
  <cp:lastModifiedBy>Meera Tailor</cp:lastModifiedBy>
  <cp:revision>2</cp:revision>
  <cp:lastPrinted>2015-11-10T14:11:33Z</cp:lastPrinted>
  <dcterms:created xsi:type="dcterms:W3CDTF">2022-02-07T14:14:53Z</dcterms:created>
  <dcterms:modified xsi:type="dcterms:W3CDTF">2023-03-28T10:05:02Z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0x010100E4E7BBC5040C394CAA8022FA91A77426</vt:lpwstr>
  </property>
</Properties>
</file>