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 id="2147483683" r:id="rId8"/>
  </p:sldMasterIdLst>
  <p:notesMasterIdLst>
    <p:notesMasterId r:id="rId23"/>
  </p:notesMasterIdLst>
  <p:handoutMasterIdLst>
    <p:handoutMasterId r:id="rId24"/>
  </p:handoutMasterIdLst>
  <p:sldIdLst>
    <p:sldId id="257" r:id="rId9"/>
    <p:sldId id="275" r:id="rId10"/>
    <p:sldId id="384" r:id="rId11"/>
    <p:sldId id="294" r:id="rId12"/>
    <p:sldId id="284" r:id="rId13"/>
    <p:sldId id="285" r:id="rId14"/>
    <p:sldId id="296" r:id="rId15"/>
    <p:sldId id="279" r:id="rId16"/>
    <p:sldId id="283" r:id="rId17"/>
    <p:sldId id="282" r:id="rId18"/>
    <p:sldId id="280" r:id="rId19"/>
    <p:sldId id="398" r:id="rId20"/>
    <p:sldId id="388" r:id="rId21"/>
    <p:sldId id="38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A79"/>
    <a:srgbClr val="0967B1"/>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8F15C-69EC-4F57-95F5-9CEF8C28DC79}" v="1" dt="2021-11-03T08:54:46.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122" d="100"/>
          <a:sy n="122" d="100"/>
        </p:scale>
        <p:origin x="96" y="224"/>
      </p:cViewPr>
      <p:guideLst>
        <p:guide orient="horz" pos="946"/>
        <p:guide orient="horz" pos="1620"/>
        <p:guide orient="horz" pos="517"/>
        <p:guide pos="3642"/>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9C996-D138-4EE3-AA44-E8AB29A517E6}" type="doc">
      <dgm:prSet loTypeId="urn:microsoft.com/office/officeart/2005/8/layout/vList3" loCatId="list" qsTypeId="urn:microsoft.com/office/officeart/2005/8/quickstyle/simple1" qsCatId="simple" csTypeId="urn:microsoft.com/office/officeart/2005/8/colors/accent1_2" csCatId="accent1" phldr="1"/>
      <dgm:spPr/>
    </dgm:pt>
    <dgm:pt modelId="{F7BBA423-E2DA-4A03-9A55-BF9AA1606110}">
      <dgm:prSet phldrT="[Text]"/>
      <dgm:spPr/>
      <dgm:t>
        <a:bodyPr/>
        <a:lstStyle/>
        <a:p>
          <a:pPr>
            <a:buAutoNum type="arabicParenR"/>
          </a:pPr>
          <a:r>
            <a:rPr lang="en-GB" dirty="0">
              <a:solidFill>
                <a:schemeClr val="bg1"/>
              </a:solidFill>
              <a:latin typeface="Calibri" panose="020F0502020204030204" pitchFamily="34" charset="0"/>
              <a:ea typeface="Calibri" panose="020F0502020204030204" pitchFamily="34" charset="0"/>
              <a:cs typeface="Arial" panose="020B0604020202020204" pitchFamily="34" charset="0"/>
            </a:rPr>
            <a:t>Renew contracts with existing providers without the need for tendering</a:t>
          </a:r>
          <a:endParaRPr lang="en-GB" dirty="0">
            <a:solidFill>
              <a:schemeClr val="bg1"/>
            </a:solidFill>
          </a:endParaRPr>
        </a:p>
      </dgm:t>
    </dgm:pt>
    <dgm:pt modelId="{7BEF7DD0-A54A-4BE3-8E71-F6504B0DFCC1}" type="parTrans" cxnId="{D3C54147-3A9A-4E52-B9A8-8E06F05C6036}">
      <dgm:prSet/>
      <dgm:spPr/>
      <dgm:t>
        <a:bodyPr/>
        <a:lstStyle/>
        <a:p>
          <a:endParaRPr lang="en-GB"/>
        </a:p>
      </dgm:t>
    </dgm:pt>
    <dgm:pt modelId="{837535D6-0DDE-404C-B59F-D11D44D70F24}" type="sibTrans" cxnId="{D3C54147-3A9A-4E52-B9A8-8E06F05C6036}">
      <dgm:prSet/>
      <dgm:spPr/>
      <dgm:t>
        <a:bodyPr/>
        <a:lstStyle/>
        <a:p>
          <a:endParaRPr lang="en-GB"/>
        </a:p>
      </dgm:t>
    </dgm:pt>
    <dgm:pt modelId="{F43D6BCC-D05C-4611-BF2A-F4703B88EB9E}">
      <dgm:prSet phldrT="[Text]"/>
      <dgm:spPr/>
      <dgm:t>
        <a:bodyPr/>
        <a:lstStyle/>
        <a:p>
          <a:pPr>
            <a:buAutoNum type="arabicParenR"/>
          </a:pPr>
          <a:r>
            <a:rPr lang="en-GB" dirty="0">
              <a:solidFill>
                <a:schemeClr val="bg1"/>
              </a:solidFill>
              <a:latin typeface="Calibri" panose="020F0502020204030204" pitchFamily="34" charset="0"/>
              <a:ea typeface="Calibri" panose="020F0502020204030204" pitchFamily="34" charset="0"/>
              <a:cs typeface="Arial" panose="020B0604020202020204" pitchFamily="34" charset="0"/>
            </a:rPr>
            <a:t>Offer new or existing contracts to providers without tendering</a:t>
          </a:r>
          <a:endParaRPr lang="en-GB" dirty="0">
            <a:solidFill>
              <a:schemeClr val="bg1"/>
            </a:solidFill>
          </a:endParaRPr>
        </a:p>
      </dgm:t>
    </dgm:pt>
    <dgm:pt modelId="{F892F97A-E408-4235-9498-A65D4732227C}" type="parTrans" cxnId="{80096A76-ABEF-4005-9090-3C319B830C9E}">
      <dgm:prSet/>
      <dgm:spPr/>
      <dgm:t>
        <a:bodyPr/>
        <a:lstStyle/>
        <a:p>
          <a:endParaRPr lang="en-GB"/>
        </a:p>
      </dgm:t>
    </dgm:pt>
    <dgm:pt modelId="{1E0D8FAC-872B-4FE6-8F52-E00C94F6A12A}" type="sibTrans" cxnId="{80096A76-ABEF-4005-9090-3C319B830C9E}">
      <dgm:prSet/>
      <dgm:spPr/>
      <dgm:t>
        <a:bodyPr/>
        <a:lstStyle/>
        <a:p>
          <a:endParaRPr lang="en-GB"/>
        </a:p>
      </dgm:t>
    </dgm:pt>
    <dgm:pt modelId="{3945FCFB-4B60-45E5-A30E-05FCACF23CD3}">
      <dgm:prSet phldrT="[Text]"/>
      <dgm:spPr/>
      <dgm:t>
        <a:bodyPr/>
        <a:lstStyle/>
        <a:p>
          <a:pPr>
            <a:buAutoNum type="arabicParenR"/>
          </a:pPr>
          <a:r>
            <a:rPr lang="en-GB" dirty="0">
              <a:solidFill>
                <a:schemeClr val="bg1"/>
              </a:solidFill>
              <a:latin typeface="Calibri" panose="020F0502020204030204" pitchFamily="34" charset="0"/>
              <a:ea typeface="Calibri" panose="020F0502020204030204" pitchFamily="34" charset="0"/>
              <a:cs typeface="Arial" panose="020B0604020202020204" pitchFamily="34" charset="0"/>
            </a:rPr>
            <a:t>Launch a competitive tendering process for contracts where appropriate </a:t>
          </a:r>
          <a:endParaRPr lang="en-GB" dirty="0">
            <a:solidFill>
              <a:schemeClr val="bg1"/>
            </a:solidFill>
          </a:endParaRPr>
        </a:p>
      </dgm:t>
    </dgm:pt>
    <dgm:pt modelId="{31013426-5357-4DC3-98E3-B0E16B08C22B}" type="parTrans" cxnId="{EC7D8F33-6EFC-4594-8C7A-76A4A2F9BF16}">
      <dgm:prSet/>
      <dgm:spPr/>
      <dgm:t>
        <a:bodyPr/>
        <a:lstStyle/>
        <a:p>
          <a:endParaRPr lang="en-GB"/>
        </a:p>
      </dgm:t>
    </dgm:pt>
    <dgm:pt modelId="{2D295616-6E34-4763-8AC8-B19CEFD6A3E8}" type="sibTrans" cxnId="{EC7D8F33-6EFC-4594-8C7A-76A4A2F9BF16}">
      <dgm:prSet/>
      <dgm:spPr/>
      <dgm:t>
        <a:bodyPr/>
        <a:lstStyle/>
        <a:p>
          <a:endParaRPr lang="en-GB"/>
        </a:p>
      </dgm:t>
    </dgm:pt>
    <dgm:pt modelId="{4AF07375-7FB2-4597-A17B-5D0D717477A0}" type="pres">
      <dgm:prSet presAssocID="{DC99C996-D138-4EE3-AA44-E8AB29A517E6}" presName="linearFlow" presStyleCnt="0">
        <dgm:presLayoutVars>
          <dgm:dir/>
          <dgm:resizeHandles val="exact"/>
        </dgm:presLayoutVars>
      </dgm:prSet>
      <dgm:spPr/>
    </dgm:pt>
    <dgm:pt modelId="{F9C6B2D6-0F67-4F50-B187-3CC35863C4B5}" type="pres">
      <dgm:prSet presAssocID="{F7BBA423-E2DA-4A03-9A55-BF9AA1606110}" presName="composite" presStyleCnt="0"/>
      <dgm:spPr/>
    </dgm:pt>
    <dgm:pt modelId="{36FBF996-0521-49F7-997C-9FBF933CA17C}" type="pres">
      <dgm:prSet presAssocID="{F7BBA423-E2DA-4A03-9A55-BF9AA160611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a:ext>
      </dgm:extLst>
    </dgm:pt>
    <dgm:pt modelId="{64D622D2-768D-4A4C-B69F-1CC1F0A91D99}" type="pres">
      <dgm:prSet presAssocID="{F7BBA423-E2DA-4A03-9A55-BF9AA1606110}" presName="txShp" presStyleLbl="node1" presStyleIdx="0" presStyleCnt="3">
        <dgm:presLayoutVars>
          <dgm:bulletEnabled val="1"/>
        </dgm:presLayoutVars>
      </dgm:prSet>
      <dgm:spPr/>
    </dgm:pt>
    <dgm:pt modelId="{CF5A776D-0F0C-48C8-9460-8A90FAC26A7A}" type="pres">
      <dgm:prSet presAssocID="{837535D6-0DDE-404C-B59F-D11D44D70F24}" presName="spacing" presStyleCnt="0"/>
      <dgm:spPr/>
    </dgm:pt>
    <dgm:pt modelId="{944A94BD-0F17-4FED-A31C-3F00EFBC603B}" type="pres">
      <dgm:prSet presAssocID="{F43D6BCC-D05C-4611-BF2A-F4703B88EB9E}" presName="composite" presStyleCnt="0"/>
      <dgm:spPr/>
    </dgm:pt>
    <dgm:pt modelId="{3E57C69C-4964-42AC-B716-1848489E0B8E}" type="pres">
      <dgm:prSet presAssocID="{F43D6BCC-D05C-4611-BF2A-F4703B88EB9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ansfer"/>
        </a:ext>
      </dgm:extLst>
    </dgm:pt>
    <dgm:pt modelId="{EDD45C49-7572-4295-B70A-DFC08BC50E59}" type="pres">
      <dgm:prSet presAssocID="{F43D6BCC-D05C-4611-BF2A-F4703B88EB9E}" presName="txShp" presStyleLbl="node1" presStyleIdx="1" presStyleCnt="3">
        <dgm:presLayoutVars>
          <dgm:bulletEnabled val="1"/>
        </dgm:presLayoutVars>
      </dgm:prSet>
      <dgm:spPr/>
    </dgm:pt>
    <dgm:pt modelId="{9973438A-0EBA-49BF-9C61-8A59409F50E8}" type="pres">
      <dgm:prSet presAssocID="{1E0D8FAC-872B-4FE6-8F52-E00C94F6A12A}" presName="spacing" presStyleCnt="0"/>
      <dgm:spPr/>
    </dgm:pt>
    <dgm:pt modelId="{1A790DFC-EB93-41E3-B362-CD4FE5259416}" type="pres">
      <dgm:prSet presAssocID="{3945FCFB-4B60-45E5-A30E-05FCACF23CD3}" presName="composite" presStyleCnt="0"/>
      <dgm:spPr/>
    </dgm:pt>
    <dgm:pt modelId="{333ED160-98FB-4ACA-8116-ABAEFB0620D8}" type="pres">
      <dgm:prSet presAssocID="{3945FCFB-4B60-45E5-A30E-05FCACF23CD3}"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ins"/>
        </a:ext>
      </dgm:extLst>
    </dgm:pt>
    <dgm:pt modelId="{23629DB5-2DA1-42D5-B501-9B81C91305B8}" type="pres">
      <dgm:prSet presAssocID="{3945FCFB-4B60-45E5-A30E-05FCACF23CD3}" presName="txShp" presStyleLbl="node1" presStyleIdx="2" presStyleCnt="3">
        <dgm:presLayoutVars>
          <dgm:bulletEnabled val="1"/>
        </dgm:presLayoutVars>
      </dgm:prSet>
      <dgm:spPr/>
    </dgm:pt>
  </dgm:ptLst>
  <dgm:cxnLst>
    <dgm:cxn modelId="{99F3360C-0265-4A94-8219-1EBF60D78354}" type="presOf" srcId="{3945FCFB-4B60-45E5-A30E-05FCACF23CD3}" destId="{23629DB5-2DA1-42D5-B501-9B81C91305B8}" srcOrd="0" destOrd="0" presId="urn:microsoft.com/office/officeart/2005/8/layout/vList3"/>
    <dgm:cxn modelId="{EC7D8F33-6EFC-4594-8C7A-76A4A2F9BF16}" srcId="{DC99C996-D138-4EE3-AA44-E8AB29A517E6}" destId="{3945FCFB-4B60-45E5-A30E-05FCACF23CD3}" srcOrd="2" destOrd="0" parTransId="{31013426-5357-4DC3-98E3-B0E16B08C22B}" sibTransId="{2D295616-6E34-4763-8AC8-B19CEFD6A3E8}"/>
    <dgm:cxn modelId="{D3C54147-3A9A-4E52-B9A8-8E06F05C6036}" srcId="{DC99C996-D138-4EE3-AA44-E8AB29A517E6}" destId="{F7BBA423-E2DA-4A03-9A55-BF9AA1606110}" srcOrd="0" destOrd="0" parTransId="{7BEF7DD0-A54A-4BE3-8E71-F6504B0DFCC1}" sibTransId="{837535D6-0DDE-404C-B59F-D11D44D70F24}"/>
    <dgm:cxn modelId="{80096A76-ABEF-4005-9090-3C319B830C9E}" srcId="{DC99C996-D138-4EE3-AA44-E8AB29A517E6}" destId="{F43D6BCC-D05C-4611-BF2A-F4703B88EB9E}" srcOrd="1" destOrd="0" parTransId="{F892F97A-E408-4235-9498-A65D4732227C}" sibTransId="{1E0D8FAC-872B-4FE6-8F52-E00C94F6A12A}"/>
    <dgm:cxn modelId="{C78FF1A9-5E0F-47B5-9023-D7E0857699C7}" type="presOf" srcId="{F7BBA423-E2DA-4A03-9A55-BF9AA1606110}" destId="{64D622D2-768D-4A4C-B69F-1CC1F0A91D99}" srcOrd="0" destOrd="0" presId="urn:microsoft.com/office/officeart/2005/8/layout/vList3"/>
    <dgm:cxn modelId="{32246BF4-735E-4157-A380-D0D23E33A8F1}" type="presOf" srcId="{DC99C996-D138-4EE3-AA44-E8AB29A517E6}" destId="{4AF07375-7FB2-4597-A17B-5D0D717477A0}" srcOrd="0" destOrd="0" presId="urn:microsoft.com/office/officeart/2005/8/layout/vList3"/>
    <dgm:cxn modelId="{C1DE43FF-9C90-43ED-9000-A1F392145427}" type="presOf" srcId="{F43D6BCC-D05C-4611-BF2A-F4703B88EB9E}" destId="{EDD45C49-7572-4295-B70A-DFC08BC50E59}" srcOrd="0" destOrd="0" presId="urn:microsoft.com/office/officeart/2005/8/layout/vList3"/>
    <dgm:cxn modelId="{990A079C-2C3B-458B-8E12-3E82A3695F77}" type="presParOf" srcId="{4AF07375-7FB2-4597-A17B-5D0D717477A0}" destId="{F9C6B2D6-0F67-4F50-B187-3CC35863C4B5}" srcOrd="0" destOrd="0" presId="urn:microsoft.com/office/officeart/2005/8/layout/vList3"/>
    <dgm:cxn modelId="{693A0BD9-1309-4354-BB19-BF9A4F9B0A21}" type="presParOf" srcId="{F9C6B2D6-0F67-4F50-B187-3CC35863C4B5}" destId="{36FBF996-0521-49F7-997C-9FBF933CA17C}" srcOrd="0" destOrd="0" presId="urn:microsoft.com/office/officeart/2005/8/layout/vList3"/>
    <dgm:cxn modelId="{812B043C-1E47-422B-9361-3A175925AF43}" type="presParOf" srcId="{F9C6B2D6-0F67-4F50-B187-3CC35863C4B5}" destId="{64D622D2-768D-4A4C-B69F-1CC1F0A91D99}" srcOrd="1" destOrd="0" presId="urn:microsoft.com/office/officeart/2005/8/layout/vList3"/>
    <dgm:cxn modelId="{0809CD14-05A5-4328-97C4-35E4FF55AA16}" type="presParOf" srcId="{4AF07375-7FB2-4597-A17B-5D0D717477A0}" destId="{CF5A776D-0F0C-48C8-9460-8A90FAC26A7A}" srcOrd="1" destOrd="0" presId="urn:microsoft.com/office/officeart/2005/8/layout/vList3"/>
    <dgm:cxn modelId="{5F157F69-2F2E-4E32-9623-D3E198E8C21D}" type="presParOf" srcId="{4AF07375-7FB2-4597-A17B-5D0D717477A0}" destId="{944A94BD-0F17-4FED-A31C-3F00EFBC603B}" srcOrd="2" destOrd="0" presId="urn:microsoft.com/office/officeart/2005/8/layout/vList3"/>
    <dgm:cxn modelId="{903AB0CA-6947-4471-8CBF-746C2641A71F}" type="presParOf" srcId="{944A94BD-0F17-4FED-A31C-3F00EFBC603B}" destId="{3E57C69C-4964-42AC-B716-1848489E0B8E}" srcOrd="0" destOrd="0" presId="urn:microsoft.com/office/officeart/2005/8/layout/vList3"/>
    <dgm:cxn modelId="{D70A9F52-499C-4857-836D-04B3F4AFAB3A}" type="presParOf" srcId="{944A94BD-0F17-4FED-A31C-3F00EFBC603B}" destId="{EDD45C49-7572-4295-B70A-DFC08BC50E59}" srcOrd="1" destOrd="0" presId="urn:microsoft.com/office/officeart/2005/8/layout/vList3"/>
    <dgm:cxn modelId="{D3B21A2B-18C2-4C89-8C4C-6B216C13DC5E}" type="presParOf" srcId="{4AF07375-7FB2-4597-A17B-5D0D717477A0}" destId="{9973438A-0EBA-49BF-9C61-8A59409F50E8}" srcOrd="3" destOrd="0" presId="urn:microsoft.com/office/officeart/2005/8/layout/vList3"/>
    <dgm:cxn modelId="{28531922-B0E6-4FCB-9716-9505DFAC99A7}" type="presParOf" srcId="{4AF07375-7FB2-4597-A17B-5D0D717477A0}" destId="{1A790DFC-EB93-41E3-B362-CD4FE5259416}" srcOrd="4" destOrd="0" presId="urn:microsoft.com/office/officeart/2005/8/layout/vList3"/>
    <dgm:cxn modelId="{51E27563-974C-404E-8A5C-EDAC48194D10}" type="presParOf" srcId="{1A790DFC-EB93-41E3-B362-CD4FE5259416}" destId="{333ED160-98FB-4ACA-8116-ABAEFB0620D8}" srcOrd="0" destOrd="0" presId="urn:microsoft.com/office/officeart/2005/8/layout/vList3"/>
    <dgm:cxn modelId="{4518DB6E-2652-4A6D-9CB5-E2CA16F7DFA9}" type="presParOf" srcId="{1A790DFC-EB93-41E3-B362-CD4FE5259416}" destId="{23629DB5-2DA1-42D5-B501-9B81C91305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622D2-768D-4A4C-B69F-1CC1F0A91D99}">
      <dsp:nvSpPr>
        <dsp:cNvPr id="0" name=""/>
        <dsp:cNvSpPr/>
      </dsp:nvSpPr>
      <dsp:spPr>
        <a:xfrm rot="10800000">
          <a:off x="1606447" y="237"/>
          <a:ext cx="5826892" cy="5550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777"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Calibri" panose="020F0502020204030204" pitchFamily="34" charset="0"/>
              <a:ea typeface="Calibri" panose="020F0502020204030204" pitchFamily="34" charset="0"/>
              <a:cs typeface="Arial" panose="020B0604020202020204" pitchFamily="34" charset="0"/>
            </a:rPr>
            <a:t>Renew contracts with existing providers without the need for tendering</a:t>
          </a:r>
          <a:endParaRPr lang="en-GB" sz="1500" kern="1200" dirty="0">
            <a:solidFill>
              <a:schemeClr val="bg1"/>
            </a:solidFill>
          </a:endParaRPr>
        </a:p>
      </dsp:txBody>
      <dsp:txXfrm rot="10800000">
        <a:off x="1745218" y="237"/>
        <a:ext cx="5688121" cy="555085"/>
      </dsp:txXfrm>
    </dsp:sp>
    <dsp:sp modelId="{36FBF996-0521-49F7-997C-9FBF933CA17C}">
      <dsp:nvSpPr>
        <dsp:cNvPr id="0" name=""/>
        <dsp:cNvSpPr/>
      </dsp:nvSpPr>
      <dsp:spPr>
        <a:xfrm>
          <a:off x="1328904" y="237"/>
          <a:ext cx="555085" cy="55508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D45C49-7572-4295-B70A-DFC08BC50E59}">
      <dsp:nvSpPr>
        <dsp:cNvPr id="0" name=""/>
        <dsp:cNvSpPr/>
      </dsp:nvSpPr>
      <dsp:spPr>
        <a:xfrm rot="10800000">
          <a:off x="1606447" y="694093"/>
          <a:ext cx="5826892" cy="5550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777"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Calibri" panose="020F0502020204030204" pitchFamily="34" charset="0"/>
              <a:ea typeface="Calibri" panose="020F0502020204030204" pitchFamily="34" charset="0"/>
              <a:cs typeface="Arial" panose="020B0604020202020204" pitchFamily="34" charset="0"/>
            </a:rPr>
            <a:t>Offer new or existing contracts to providers without tendering</a:t>
          </a:r>
          <a:endParaRPr lang="en-GB" sz="1500" kern="1200" dirty="0">
            <a:solidFill>
              <a:schemeClr val="bg1"/>
            </a:solidFill>
          </a:endParaRPr>
        </a:p>
      </dsp:txBody>
      <dsp:txXfrm rot="10800000">
        <a:off x="1745218" y="694093"/>
        <a:ext cx="5688121" cy="555085"/>
      </dsp:txXfrm>
    </dsp:sp>
    <dsp:sp modelId="{3E57C69C-4964-42AC-B716-1848489E0B8E}">
      <dsp:nvSpPr>
        <dsp:cNvPr id="0" name=""/>
        <dsp:cNvSpPr/>
      </dsp:nvSpPr>
      <dsp:spPr>
        <a:xfrm>
          <a:off x="1328904" y="694093"/>
          <a:ext cx="555085" cy="55508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29DB5-2DA1-42D5-B501-9B81C91305B8}">
      <dsp:nvSpPr>
        <dsp:cNvPr id="0" name=""/>
        <dsp:cNvSpPr/>
      </dsp:nvSpPr>
      <dsp:spPr>
        <a:xfrm rot="10800000">
          <a:off x="1606447" y="1387950"/>
          <a:ext cx="5826892" cy="5550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777"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Calibri" panose="020F0502020204030204" pitchFamily="34" charset="0"/>
              <a:ea typeface="Calibri" panose="020F0502020204030204" pitchFamily="34" charset="0"/>
              <a:cs typeface="Arial" panose="020B0604020202020204" pitchFamily="34" charset="0"/>
            </a:rPr>
            <a:t>Launch a competitive tendering process for contracts where appropriate </a:t>
          </a:r>
          <a:endParaRPr lang="en-GB" sz="1500" kern="1200" dirty="0">
            <a:solidFill>
              <a:schemeClr val="bg1"/>
            </a:solidFill>
          </a:endParaRPr>
        </a:p>
      </dsp:txBody>
      <dsp:txXfrm rot="10800000">
        <a:off x="1745218" y="1387950"/>
        <a:ext cx="5688121" cy="555085"/>
      </dsp:txXfrm>
    </dsp:sp>
    <dsp:sp modelId="{333ED160-98FB-4ACA-8116-ABAEFB0620D8}">
      <dsp:nvSpPr>
        <dsp:cNvPr id="0" name=""/>
        <dsp:cNvSpPr/>
      </dsp:nvSpPr>
      <dsp:spPr>
        <a:xfrm>
          <a:off x="1328904" y="1387950"/>
          <a:ext cx="555085" cy="55508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11/3/2021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11/3/2021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4</a:t>
            </a:fld>
            <a:endParaRPr lang="en-GB" dirty="0"/>
          </a:p>
        </p:txBody>
      </p:sp>
    </p:spTree>
    <p:extLst>
      <p:ext uri="{BB962C8B-B14F-4D97-AF65-F5344CB8AC3E}">
        <p14:creationId xmlns:p14="http://schemas.microsoft.com/office/powerpoint/2010/main" val="14366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82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18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5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12</a:t>
            </a:fld>
            <a:endParaRPr lang="en-GB"/>
          </a:p>
        </p:txBody>
      </p:sp>
    </p:spTree>
    <p:extLst>
      <p:ext uri="{BB962C8B-B14F-4D97-AF65-F5344CB8AC3E}">
        <p14:creationId xmlns:p14="http://schemas.microsoft.com/office/powerpoint/2010/main" val="416619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3 November, 2021</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3 November, 2021</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3 November, 2021</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3 November, 2021</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3 November, 2021</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3 November, 2021</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3 November, 2021</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3 November, 2021</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3 November, 2021</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3 November, 2021</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6"/>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1192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8923" cy="493819"/>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4557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220756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45" indent="-354005">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886" indent="-361941">
              <a:lnSpc>
                <a:spcPts val="2000"/>
              </a:lnSpc>
              <a:defRPr/>
            </a:lvl5pPr>
          </a:lstStyle>
          <a:p>
            <a:pPr lvl="0"/>
            <a:r>
              <a:rPr lang="en-US"/>
              <a:t>Click to 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30545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37185"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1" y="1256735"/>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034643" y="1256735"/>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3 November,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11893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35143"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1" y="1256735"/>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880989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4765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1" y="1256735"/>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2" y="1295399"/>
            <a:ext cx="4124607" cy="3048873"/>
          </a:xfrm>
        </p:spPr>
        <p:txBody>
          <a:bodyPr/>
          <a:lstStyle/>
          <a:p>
            <a:r>
              <a:rPr lang="en-US"/>
              <a:t>Click icon to add picture</a:t>
            </a:r>
            <a:endParaRPr lang="en-GB" dirty="0"/>
          </a:p>
        </p:txBody>
      </p:sp>
      <p:sp>
        <p:nvSpPr>
          <p:cNvPr id="7"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3 November,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6354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5" y="326920"/>
            <a:ext cx="5393631" cy="493819"/>
          </a:xfrm>
        </p:spPr>
        <p:txBody>
          <a:bodyPr/>
          <a:lstStyle>
            <a:lvl1pPr>
              <a:defRPr sz="4000"/>
            </a:lvl1pPr>
          </a:lstStyle>
          <a:p>
            <a:r>
              <a:rPr lang="en-US"/>
              <a:t>Click to edit Master title style</a:t>
            </a:r>
            <a:endParaRPr lang="en-GB" dirty="0"/>
          </a:p>
        </p:txBody>
      </p:sp>
      <p:sp>
        <p:nvSpPr>
          <p:cNvPr id="6"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8" y="1295399"/>
            <a:ext cx="8361331" cy="3048873"/>
          </a:xfrm>
        </p:spPr>
        <p:txBody>
          <a:bodyPr/>
          <a:lstStyle/>
          <a:p>
            <a:r>
              <a:rPr lang="en-US"/>
              <a:t>Click icon to add picture</a:t>
            </a:r>
            <a:endParaRPr lang="en-GB" dirty="0"/>
          </a:p>
        </p:txBody>
      </p:sp>
    </p:spTree>
    <p:extLst>
      <p:ext uri="{BB962C8B-B14F-4D97-AF65-F5344CB8AC3E}">
        <p14:creationId xmlns:p14="http://schemas.microsoft.com/office/powerpoint/2010/main" val="159686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388045" y="326920"/>
            <a:ext cx="5393631" cy="493819"/>
          </a:xfrm>
        </p:spPr>
        <p:txBody>
          <a:bodyPr/>
          <a:lstStyle>
            <a:lvl1pPr>
              <a:defRPr sz="4000">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2" y="381702"/>
            <a:ext cx="463550" cy="165731"/>
          </a:xfrm>
          <a:prstGeom prst="rect">
            <a:avLst/>
          </a:prstGeom>
        </p:spPr>
      </p:pic>
      <p:sp>
        <p:nvSpPr>
          <p:cNvPr id="15"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3 November,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7"/>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8" y="1295399"/>
            <a:ext cx="8361331" cy="3048873"/>
          </a:xfrm>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2160858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5474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1" y="1256735"/>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4" y="1289051"/>
            <a:ext cx="4137025" cy="3049588"/>
          </a:xfrm>
        </p:spPr>
        <p:txBody>
          <a:bodyPr/>
          <a:lstStyle/>
          <a:p>
            <a:r>
              <a:rPr lang="en-US"/>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630313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5" y="326920"/>
            <a:ext cx="7076012" cy="493819"/>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251101"/>
            <a:ext cx="8393704" cy="3087538"/>
          </a:xfrm>
        </p:spPr>
        <p:txBody>
          <a:bodyPr/>
          <a:lstStyle/>
          <a:p>
            <a:r>
              <a:rPr lang="en-US"/>
              <a:t>Click icon to add chart</a:t>
            </a:r>
            <a:endParaRPr lang="en-GB"/>
          </a:p>
        </p:txBody>
      </p:sp>
      <p:sp>
        <p:nvSpPr>
          <p:cNvPr id="7"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85045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5" y="326921"/>
            <a:ext cx="7061835" cy="484096"/>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US"/>
              <a:t>Click icon to add table</a:t>
            </a:r>
            <a:endParaRPr lang="en-GB"/>
          </a:p>
        </p:txBody>
      </p:sp>
      <p:sp>
        <p:nvSpPr>
          <p:cNvPr id="8" name="Date Placeholder 5"/>
          <p:cNvSpPr>
            <a:spLocks noGrp="1"/>
          </p:cNvSpPr>
          <p:nvPr>
            <p:ph type="dt" sz="half" idx="2"/>
          </p:nvPr>
        </p:nvSpPr>
        <p:spPr>
          <a:xfrm>
            <a:off x="388045"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39701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Click to 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53" y="256377"/>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9" y="4797144"/>
            <a:ext cx="2894509" cy="92333"/>
          </a:xfrm>
          <a:prstGeom prst="rect">
            <a:avLst/>
          </a:prstGeom>
        </p:spPr>
        <p:txBody>
          <a:bodyPr wrap="square" lIns="0" tIns="0" rIns="0" bIns="0" anchor="ctr">
            <a:spAutoFit/>
          </a:bodyPr>
          <a:lstStyle>
            <a:lvl1pPr>
              <a:defRPr lang="en-US" sz="600" b="0" i="0" u="none" strike="noStrike" baseline="0" smtClean="0">
                <a:latin typeface="Calibri"/>
                <a:cs typeface="Calibri"/>
              </a:defRPr>
            </a:lvl1pPr>
          </a:lstStyle>
          <a:p>
            <a:fld id="{88F69CEE-CB96-4542-834A-2FD2AEBF297D}" type="datetime3">
              <a:rPr lang="en-GB">
                <a:solidFill>
                  <a:srgbClr val="13316E"/>
                </a:solidFill>
              </a:rPr>
              <a:pPr/>
              <a:t>3 November, 2021</a:t>
            </a:fld>
            <a:endParaRPr dirty="0">
              <a:solidFill>
                <a:srgbClr val="13316E"/>
              </a:solidFill>
            </a:endParaRPr>
          </a:p>
        </p:txBody>
      </p:sp>
    </p:spTree>
    <p:extLst>
      <p:ext uri="{BB962C8B-B14F-4D97-AF65-F5344CB8AC3E}">
        <p14:creationId xmlns:p14="http://schemas.microsoft.com/office/powerpoint/2010/main" val="250184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3 November,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3 November,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3 November,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3 November,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3 November,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3 November, 2021</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3 November, 2021</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3 November, 2021</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3 November, 2021</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388043" y="326920"/>
            <a:ext cx="7065029" cy="928687"/>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75470" y="1256735"/>
            <a:ext cx="7081498" cy="306239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3102" y="381538"/>
            <a:ext cx="463550" cy="166059"/>
          </a:xfrm>
          <a:prstGeom prst="rect">
            <a:avLst/>
          </a:prstGeom>
        </p:spPr>
      </p:pic>
      <p:sp>
        <p:nvSpPr>
          <p:cNvPr id="9" name="Rectangle 8"/>
          <p:cNvSpPr/>
          <p:nvPr/>
        </p:nvSpPr>
        <p:spPr>
          <a:xfrm>
            <a:off x="388042" y="4920017"/>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189"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3 November, 2021</a:t>
            </a:fld>
            <a:endParaRPr lang="en-US" dirty="0"/>
          </a:p>
        </p:txBody>
      </p:sp>
    </p:spTree>
    <p:extLst>
      <p:ext uri="{BB962C8B-B14F-4D97-AF65-F5344CB8AC3E}">
        <p14:creationId xmlns:p14="http://schemas.microsoft.com/office/powerpoint/2010/main" val="32023780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p:txStyles>
    <p:titleStyle>
      <a:lvl1pPr algn="l" defTabSz="457189"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189"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189"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57" indent="-233357" algn="l" defTabSz="457189"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63" indent="-228594" algn="l" defTabSz="541325"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33" indent="-230183" algn="l" defTabSz="457189"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27791" y="3640641"/>
            <a:ext cx="7560203" cy="726069"/>
          </a:xfrm>
        </p:spPr>
        <p:txBody>
          <a:bodyPr/>
          <a:lstStyle/>
          <a:p>
            <a:r>
              <a:rPr lang="en-GB" dirty="0"/>
              <a:t>Richard Vautrey</a:t>
            </a:r>
          </a:p>
          <a:p>
            <a:r>
              <a:rPr lang="en-GB" dirty="0"/>
              <a:t>Chair, GPC England</a:t>
            </a:r>
          </a:p>
        </p:txBody>
      </p:sp>
      <p:sp>
        <p:nvSpPr>
          <p:cNvPr id="4" name="Title 3"/>
          <p:cNvSpPr>
            <a:spLocks noGrp="1"/>
          </p:cNvSpPr>
          <p:nvPr>
            <p:ph type="title"/>
          </p:nvPr>
        </p:nvSpPr>
        <p:spPr>
          <a:xfrm>
            <a:off x="388043" y="256365"/>
            <a:ext cx="5882127" cy="1246495"/>
          </a:xfrm>
        </p:spPr>
        <p:txBody>
          <a:bodyPr/>
          <a:lstStyle/>
          <a:p>
            <a:r>
              <a:rPr lang="en-GB" dirty="0"/>
              <a:t>Does General Practice have a future in the NHS?</a:t>
            </a:r>
          </a:p>
        </p:txBody>
      </p:sp>
      <p:sp>
        <p:nvSpPr>
          <p:cNvPr id="3" name="Date Placeholder 2"/>
          <p:cNvSpPr>
            <a:spLocks noGrp="1"/>
          </p:cNvSpPr>
          <p:nvPr>
            <p:ph type="dt" sz="half" idx="2"/>
          </p:nvPr>
        </p:nvSpPr>
        <p:spPr/>
        <p:txBody>
          <a:bodyPr/>
          <a:lstStyle/>
          <a:p>
            <a:fld id="{DCA246D6-0145-8F42-988A-D1647772ACB2}" type="datetime3">
              <a:rPr lang="en-GB" smtClean="0"/>
              <a:t>3 November, 2021</a:t>
            </a:fld>
            <a:endParaRPr lang="en-US"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9E71538-89A3-48DB-829D-AC134D823240}"/>
              </a:ext>
            </a:extLst>
          </p:cNvPr>
          <p:cNvSpPr>
            <a:spLocks noGrp="1"/>
          </p:cNvSpPr>
          <p:nvPr>
            <p:ph type="dt" sz="half" idx="2"/>
          </p:nvPr>
        </p:nvSpPr>
        <p:spPr/>
        <p:txBody>
          <a:bodyPr/>
          <a:lstStyle/>
          <a:p>
            <a:pPr defTabSz="457189"/>
            <a:fld id="{746DC858-F03D-564D-B915-4EAA96B26C2B}" type="datetime3">
              <a:rPr lang="en-GB">
                <a:solidFill>
                  <a:srgbClr val="13316E"/>
                </a:solidFill>
              </a:rPr>
              <a:pPr defTabSz="457189"/>
              <a:t>3 November, 2021</a:t>
            </a:fld>
            <a:endParaRPr lang="en-US" dirty="0">
              <a:solidFill>
                <a:srgbClr val="13316E"/>
              </a:solidFill>
            </a:endParaRPr>
          </a:p>
        </p:txBody>
      </p:sp>
      <p:sp>
        <p:nvSpPr>
          <p:cNvPr id="6" name="Slide Number Placeholder 5">
            <a:extLst>
              <a:ext uri="{FF2B5EF4-FFF2-40B4-BE49-F238E27FC236}">
                <a16:creationId xmlns:a16="http://schemas.microsoft.com/office/drawing/2014/main" id="{BB8167E3-80D5-4E25-A105-09EF17447659}"/>
              </a:ext>
            </a:extLst>
          </p:cNvPr>
          <p:cNvSpPr>
            <a:spLocks noGrp="1"/>
          </p:cNvSpPr>
          <p:nvPr>
            <p:ph type="sldNum" sz="quarter" idx="4"/>
          </p:nvPr>
        </p:nvSpPr>
        <p:spPr/>
        <p:txBody>
          <a:bodyPr/>
          <a:lstStyle/>
          <a:p>
            <a:fld id="{E4E00EF0-048C-114D-ADD5-1D5ACA69D45F}" type="slidenum">
              <a:rPr lang="en-GB">
                <a:solidFill>
                  <a:srgbClr val="13316E"/>
                </a:solidFill>
              </a:rPr>
              <a:pPr/>
              <a:t>10</a:t>
            </a:fld>
            <a:endParaRPr lang="en-GB" dirty="0">
              <a:solidFill>
                <a:srgbClr val="13316E"/>
              </a:solidFill>
            </a:endParaRPr>
          </a:p>
        </p:txBody>
      </p:sp>
      <p:pic>
        <p:nvPicPr>
          <p:cNvPr id="10" name="Picture 9" descr="Chart, line chart&#10;&#10;Description automatically generated">
            <a:extLst>
              <a:ext uri="{FF2B5EF4-FFF2-40B4-BE49-F238E27FC236}">
                <a16:creationId xmlns:a16="http://schemas.microsoft.com/office/drawing/2014/main" id="{F351B39B-319B-49C9-8A8C-511E1DB95DF2}"/>
              </a:ext>
            </a:extLst>
          </p:cNvPr>
          <p:cNvPicPr>
            <a:picLocks noChangeAspect="1"/>
          </p:cNvPicPr>
          <p:nvPr/>
        </p:nvPicPr>
        <p:blipFill>
          <a:blip r:embed="rId3"/>
          <a:stretch>
            <a:fillRect/>
          </a:stretch>
        </p:blipFill>
        <p:spPr>
          <a:xfrm>
            <a:off x="533401" y="-27214"/>
            <a:ext cx="7402286" cy="4576830"/>
          </a:xfrm>
          <a:prstGeom prst="rect">
            <a:avLst/>
          </a:prstGeom>
        </p:spPr>
      </p:pic>
    </p:spTree>
    <p:extLst>
      <p:ext uri="{BB962C8B-B14F-4D97-AF65-F5344CB8AC3E}">
        <p14:creationId xmlns:p14="http://schemas.microsoft.com/office/powerpoint/2010/main" val="221369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21/22 funding</a:t>
            </a:r>
          </a:p>
        </p:txBody>
      </p:sp>
      <p:sp>
        <p:nvSpPr>
          <p:cNvPr id="3" name="Content Placeholder 2"/>
          <p:cNvSpPr>
            <a:spLocks noGrp="1"/>
          </p:cNvSpPr>
          <p:nvPr>
            <p:ph idx="1"/>
          </p:nvPr>
        </p:nvSpPr>
        <p:spPr>
          <a:xfrm>
            <a:off x="375468" y="940949"/>
            <a:ext cx="8173747" cy="3261602"/>
          </a:xfrm>
        </p:spPr>
        <p:txBody>
          <a:bodyPr/>
          <a:lstStyle/>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£1.76 per patient Network Participation Funding (to practices)</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£1.50 per patient Core PCN Funding </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£120 per bed for care home premium</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ARRS increased from £430m to £746m</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IIF increased from £24.25m (amended due to pandemic) to £150m</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Additional £43m for PCN leadership and management</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Increase to Clinical Director payment</a:t>
            </a:r>
          </a:p>
          <a:p>
            <a:pPr marL="342900" indent="-3429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Extended access scheme worth £454m (£87m extended hours, £367m extended access) – delayed until 2022/23</a:t>
            </a:r>
          </a:p>
          <a:p>
            <a:pPr marL="457200" indent="-457200">
              <a:lnSpc>
                <a:spcPct val="100000"/>
              </a:lnSpc>
              <a:spcAft>
                <a:spcPts val="1200"/>
              </a:spcAft>
              <a:buFont typeface="Arial" panose="020B0604020202020204" pitchFamily="34" charset="0"/>
              <a:buChar char="•"/>
            </a:pPr>
            <a:endParaRPr lang="en-GB" sz="2000" dirty="0">
              <a:solidFill>
                <a:srgbClr val="002060"/>
              </a:solidFill>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3 November, 2021</a:t>
            </a:fld>
            <a:endParaRPr kumimoji="0" lang="en-US" sz="800"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114744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8116-F9D8-444D-A51D-5B63598870C3}"/>
              </a:ext>
            </a:extLst>
          </p:cNvPr>
          <p:cNvSpPr>
            <a:spLocks noGrp="1"/>
          </p:cNvSpPr>
          <p:nvPr>
            <p:ph type="title"/>
          </p:nvPr>
        </p:nvSpPr>
        <p:spPr>
          <a:xfrm>
            <a:off x="320082" y="116855"/>
            <a:ext cx="7061835" cy="382993"/>
          </a:xfrm>
        </p:spPr>
        <p:txBody>
          <a:bodyPr/>
          <a:lstStyle/>
          <a:p>
            <a:r>
              <a:rPr lang="en-GB" dirty="0"/>
              <a:t>PCN service specifications</a:t>
            </a:r>
          </a:p>
        </p:txBody>
      </p:sp>
      <p:graphicFrame>
        <p:nvGraphicFramePr>
          <p:cNvPr id="6" name="Table 6">
            <a:extLst>
              <a:ext uri="{FF2B5EF4-FFF2-40B4-BE49-F238E27FC236}">
                <a16:creationId xmlns:a16="http://schemas.microsoft.com/office/drawing/2014/main" id="{905917A4-BD70-4886-8C7D-3D633536CA3D}"/>
              </a:ext>
            </a:extLst>
          </p:cNvPr>
          <p:cNvGraphicFramePr>
            <a:graphicFrameLocks noGrp="1"/>
          </p:cNvGraphicFramePr>
          <p:nvPr>
            <p:ph type="tbl" sz="quarter" idx="14"/>
          </p:nvPr>
        </p:nvGraphicFramePr>
        <p:xfrm>
          <a:off x="30892" y="598699"/>
          <a:ext cx="9069564" cy="4100664"/>
        </p:xfrm>
        <a:graphic>
          <a:graphicData uri="http://schemas.openxmlformats.org/drawingml/2006/table">
            <a:tbl>
              <a:tblPr firstRow="1" bandRow="1">
                <a:tableStyleId>{5C22544A-7EE6-4342-B048-85BDC9FD1C3A}</a:tableStyleId>
              </a:tblPr>
              <a:tblGrid>
                <a:gridCol w="1412878">
                  <a:extLst>
                    <a:ext uri="{9D8B030D-6E8A-4147-A177-3AD203B41FA5}">
                      <a16:colId xmlns:a16="http://schemas.microsoft.com/office/drawing/2014/main" val="4156862367"/>
                    </a:ext>
                  </a:extLst>
                </a:gridCol>
                <a:gridCol w="3306997">
                  <a:extLst>
                    <a:ext uri="{9D8B030D-6E8A-4147-A177-3AD203B41FA5}">
                      <a16:colId xmlns:a16="http://schemas.microsoft.com/office/drawing/2014/main" val="3858509167"/>
                    </a:ext>
                  </a:extLst>
                </a:gridCol>
                <a:gridCol w="4349689">
                  <a:extLst>
                    <a:ext uri="{9D8B030D-6E8A-4147-A177-3AD203B41FA5}">
                      <a16:colId xmlns:a16="http://schemas.microsoft.com/office/drawing/2014/main" val="672599604"/>
                    </a:ext>
                  </a:extLst>
                </a:gridCol>
              </a:tblGrid>
              <a:tr h="435228">
                <a:tc>
                  <a:txBody>
                    <a:bodyPr/>
                    <a:lstStyle/>
                    <a:p>
                      <a:endParaRPr lang="en-GB" sz="1200" dirty="0"/>
                    </a:p>
                  </a:txBody>
                  <a:tcPr/>
                </a:tc>
                <a:tc>
                  <a:txBody>
                    <a:bodyPr/>
                    <a:lstStyle/>
                    <a:p>
                      <a:r>
                        <a:rPr lang="en-GB" dirty="0"/>
                        <a:t>Requirements in 2021/22</a:t>
                      </a:r>
                      <a:endParaRPr lang="en-GB" sz="1200" dirty="0"/>
                    </a:p>
                  </a:txBody>
                  <a:tcPr/>
                </a:tc>
                <a:tc>
                  <a:txBody>
                    <a:bodyPr/>
                    <a:lstStyle/>
                    <a:p>
                      <a:r>
                        <a:rPr lang="en-GB" dirty="0"/>
                        <a:t>Requirements in 2022/23</a:t>
                      </a:r>
                      <a:endParaRPr lang="en-GB" sz="1200" dirty="0"/>
                    </a:p>
                  </a:txBody>
                  <a:tcPr/>
                </a:tc>
                <a:extLst>
                  <a:ext uri="{0D108BD9-81ED-4DB2-BD59-A6C34878D82A}">
                    <a16:rowId xmlns:a16="http://schemas.microsoft.com/office/drawing/2014/main" val="4002390474"/>
                  </a:ext>
                </a:extLst>
              </a:tr>
              <a:tr h="811202">
                <a:tc>
                  <a:txBody>
                    <a:bodyPr/>
                    <a:lstStyle/>
                    <a:p>
                      <a:r>
                        <a:rPr lang="en-GB" sz="1200" dirty="0"/>
                        <a:t>Cardiovascular disease (CVD) prevention and diagnosis</a:t>
                      </a:r>
                    </a:p>
                  </a:txBody>
                  <a:tcPr/>
                </a:tc>
                <a:tc>
                  <a:txBody>
                    <a:bodyPr/>
                    <a:lstStyle/>
                    <a:p>
                      <a:r>
                        <a:rPr lang="en-GB" sz="1200" dirty="0"/>
                        <a:t>From October 2021, PCNs will focus solely on improving hypertension case finding and diagnosis, where the greatest reductions in premature mortality can be made.</a:t>
                      </a:r>
                    </a:p>
                  </a:txBody>
                  <a:tcPr/>
                </a:tc>
                <a:tc>
                  <a:txBody>
                    <a:bodyPr/>
                    <a:lstStyle/>
                    <a:p>
                      <a:r>
                        <a:rPr lang="en-GB" sz="1200" dirty="0"/>
                        <a:t>Requirements on PCNs to increase diagnosis of atrial fibrillation, familial hypercholesteremia and heart failure will be introduced from April 2022. </a:t>
                      </a:r>
                    </a:p>
                  </a:txBody>
                  <a:tcPr/>
                </a:tc>
                <a:extLst>
                  <a:ext uri="{0D108BD9-81ED-4DB2-BD59-A6C34878D82A}">
                    <a16:rowId xmlns:a16="http://schemas.microsoft.com/office/drawing/2014/main" val="1982342507"/>
                  </a:ext>
                </a:extLst>
              </a:tr>
              <a:tr h="1006056">
                <a:tc>
                  <a:txBody>
                    <a:bodyPr/>
                    <a:lstStyle/>
                    <a:p>
                      <a:r>
                        <a:rPr lang="en-GB" sz="1200" dirty="0"/>
                        <a:t>Tackling neighbourhood health inequalities</a:t>
                      </a:r>
                    </a:p>
                  </a:txBody>
                  <a:tcPr/>
                </a:tc>
                <a:tc>
                  <a:txBody>
                    <a:bodyPr/>
                    <a:lstStyle/>
                    <a:p>
                      <a:r>
                        <a:rPr lang="en-GB" sz="1200" dirty="0"/>
                        <a:t>From October 2021 engage a population experiencing health inequalities within PCN area, and to codesign an intervention to address the unmet needs of this population. Delivery of this intervention will commence from March 2022. </a:t>
                      </a:r>
                    </a:p>
                  </a:txBody>
                  <a:tcPr/>
                </a:tc>
                <a:tc>
                  <a:txBody>
                    <a:bodyPr/>
                    <a:lstStyle/>
                    <a:p>
                      <a:r>
                        <a:rPr lang="en-GB" sz="1200" dirty="0"/>
                        <a:t>Continued delivery of the codesigned intervention</a:t>
                      </a:r>
                    </a:p>
                  </a:txBody>
                  <a:tcPr/>
                </a:tc>
                <a:extLst>
                  <a:ext uri="{0D108BD9-81ED-4DB2-BD59-A6C34878D82A}">
                    <a16:rowId xmlns:a16="http://schemas.microsoft.com/office/drawing/2014/main" val="3298878564"/>
                  </a:ext>
                </a:extLst>
              </a:tr>
              <a:tr h="647700">
                <a:tc>
                  <a:txBody>
                    <a:bodyPr/>
                    <a:lstStyle/>
                    <a:p>
                      <a:r>
                        <a:rPr lang="en-GB" sz="1200" dirty="0"/>
                        <a:t>Anticipatory care </a:t>
                      </a:r>
                    </a:p>
                  </a:txBody>
                  <a:tcPr/>
                </a:tc>
                <a:tc>
                  <a:txBody>
                    <a:bodyPr/>
                    <a:lstStyle/>
                    <a:p>
                      <a:r>
                        <a:rPr lang="en-GB" sz="1200" dirty="0"/>
                        <a:t>Introduction of requirements for this service are deferred</a:t>
                      </a:r>
                    </a:p>
                  </a:txBody>
                  <a:tcPr/>
                </a:tc>
                <a:tc>
                  <a:txBody>
                    <a:bodyPr/>
                    <a:lstStyle/>
                    <a:p>
                      <a:r>
                        <a:rPr lang="en-GB" sz="1200" dirty="0"/>
                        <a:t>By 30 September 2022, PCNs agree a plan for delivery of Anticipatory Care with their ICS and local partners with whom the service will be delivered jointly</a:t>
                      </a:r>
                    </a:p>
                  </a:txBody>
                  <a:tcPr/>
                </a:tc>
                <a:extLst>
                  <a:ext uri="{0D108BD9-81ED-4DB2-BD59-A6C34878D82A}">
                    <a16:rowId xmlns:a16="http://schemas.microsoft.com/office/drawing/2014/main" val="3591169796"/>
                  </a:ext>
                </a:extLst>
              </a:tr>
              <a:tr h="1079877">
                <a:tc>
                  <a:txBody>
                    <a:bodyPr/>
                    <a:lstStyle/>
                    <a:p>
                      <a:r>
                        <a:rPr lang="en-GB" sz="1200" dirty="0"/>
                        <a:t>Personalised care</a:t>
                      </a:r>
                    </a:p>
                  </a:txBody>
                  <a:tcPr/>
                </a:tc>
                <a:tc>
                  <a:txBody>
                    <a:bodyPr/>
                    <a:lstStyle/>
                    <a:p>
                      <a:r>
                        <a:rPr lang="en-GB" sz="1200" dirty="0"/>
                        <a:t>Introduction of requirements for this service are deferred.</a:t>
                      </a:r>
                    </a:p>
                  </a:txBody>
                  <a:tcPr/>
                </a:tc>
                <a:tc>
                  <a:txBody>
                    <a:bodyPr/>
                    <a:lstStyle/>
                    <a:p>
                      <a:r>
                        <a:rPr lang="en-GB" sz="1200" dirty="0"/>
                        <a:t>From April 2022 there will be three areas of focus for personalised care: further expansion of social prescribing to a locally-defined cohort which are unable or unlikely to access through established routes; supporting digitised care and support planning for care home residents; and shared decision making training. Introduction of requirements for this service are deferred.</a:t>
                      </a:r>
                    </a:p>
                  </a:txBody>
                  <a:tcPr/>
                </a:tc>
                <a:extLst>
                  <a:ext uri="{0D108BD9-81ED-4DB2-BD59-A6C34878D82A}">
                    <a16:rowId xmlns:a16="http://schemas.microsoft.com/office/drawing/2014/main" val="3445217844"/>
                  </a:ext>
                </a:extLst>
              </a:tr>
            </a:tbl>
          </a:graphicData>
        </a:graphic>
      </p:graphicFrame>
      <p:sp>
        <p:nvSpPr>
          <p:cNvPr id="4" name="Date Placeholder 3">
            <a:extLst>
              <a:ext uri="{FF2B5EF4-FFF2-40B4-BE49-F238E27FC236}">
                <a16:creationId xmlns:a16="http://schemas.microsoft.com/office/drawing/2014/main" id="{0F218FD8-85E8-4432-9DAD-EF63F343054D}"/>
              </a:ext>
            </a:extLst>
          </p:cNvPr>
          <p:cNvSpPr>
            <a:spLocks noGrp="1"/>
          </p:cNvSpPr>
          <p:nvPr>
            <p:ph type="dt" sz="half" idx="2"/>
          </p:nvPr>
        </p:nvSpPr>
        <p:spPr/>
        <p:txBody>
          <a:bodyPr/>
          <a:lstStyle/>
          <a:p>
            <a:fld id="{B6962083-3031-7445-8ED2-AB4C74268E27}" type="datetime3">
              <a:rPr lang="en-GB" smtClean="0"/>
              <a:t>3 November, 2021</a:t>
            </a:fld>
            <a:endParaRPr lang="en-US" dirty="0"/>
          </a:p>
        </p:txBody>
      </p:sp>
      <p:sp>
        <p:nvSpPr>
          <p:cNvPr id="5" name="Slide Number Placeholder 4">
            <a:extLst>
              <a:ext uri="{FF2B5EF4-FFF2-40B4-BE49-F238E27FC236}">
                <a16:creationId xmlns:a16="http://schemas.microsoft.com/office/drawing/2014/main" id="{A8A1D5A7-F5E3-4A45-AE0D-02328C136341}"/>
              </a:ext>
            </a:extLst>
          </p:cNvPr>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223323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238639"/>
            <a:ext cx="7068923" cy="493819"/>
          </a:xfrm>
        </p:spPr>
        <p:txBody>
          <a:bodyPr/>
          <a:lstStyle/>
          <a:p>
            <a:r>
              <a:rPr lang="en-GB" dirty="0"/>
              <a:t>PCN DES – improving the access schemes</a:t>
            </a:r>
          </a:p>
        </p:txBody>
      </p:sp>
      <p:sp>
        <p:nvSpPr>
          <p:cNvPr id="3" name="Content Placeholder 2"/>
          <p:cNvSpPr>
            <a:spLocks noGrp="1"/>
          </p:cNvSpPr>
          <p:nvPr>
            <p:ph idx="1"/>
          </p:nvPr>
        </p:nvSpPr>
        <p:spPr>
          <a:xfrm>
            <a:off x="314509" y="1209416"/>
            <a:ext cx="8173746" cy="3372921"/>
          </a:xfrm>
        </p:spPr>
        <p:txBody>
          <a:bodyPr/>
          <a:lstStyle/>
          <a:p>
            <a:pPr marL="285750"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Implementation of new access scheme arrangements delayed until April 2022, except where PCNs and CCGs have already agreed the transfer of responsibilities before then and where it still makes sense to do so</a:t>
            </a:r>
          </a:p>
          <a:p>
            <a:pPr marL="285750"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Access scheme is proposed to combine the existing Extended Hours (EH) already within the PCN DES, and the existing Extended Access (EA) which is currently commissioned locally. (£87m extended hours, £367m extended access). Some PCNs already have responsibility for both schemes</a:t>
            </a:r>
          </a:p>
          <a:p>
            <a:pPr marL="285750"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Access scheme can continue to be used to support the COVID vaccination programme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dirty="0">
                <a:solidFill>
                  <a:srgbClr val="002060"/>
                </a:solidFill>
                <a:latin typeface="Calibri Light" panose="020F0302020204030204" pitchFamily="34" charset="0"/>
                <a:cs typeface="Calibri Light" panose="020F0302020204030204" pitchFamily="34" charset="0"/>
              </a:rPr>
              <a:t>Practices</a:t>
            </a:r>
            <a:r>
              <a:rPr kumimoji="0" lang="en-GB" sz="1400" b="0" i="0" u="none" strike="noStrike" kern="1200" cap="none" spc="-2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could use scheme to undertake routine work at different times of the day, such as health checks, smears, immunisations, SMRs, to reduce core hours practice workload</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400" b="0" i="0" u="none" strike="noStrike" kern="1200" cap="none" spc="-2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Digital services encouraged, enabling flexible home working, and shared arrangements with neighbouring PCNs, but a GP would need to be available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dirty="0">
                <a:solidFill>
                  <a:srgbClr val="002060"/>
                </a:solidFill>
                <a:latin typeface="Calibri Light" panose="020F0302020204030204" pitchFamily="34" charset="0"/>
                <a:cs typeface="Calibri Light" panose="020F0302020204030204" pitchFamily="34" charset="0"/>
              </a:rPr>
              <a:t>Further details to be agreed between GPCE and NHSEI </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3 November, 2021</a:t>
            </a:fld>
            <a:endParaRPr kumimoji="0" lang="en-US" sz="800"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390827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0288-5037-4556-8413-CA072BD17622}"/>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a:t>Risks and opportunities for practices</a:t>
            </a:r>
          </a:p>
        </p:txBody>
      </p:sp>
      <p:sp>
        <p:nvSpPr>
          <p:cNvPr id="3" name="Content Placeholder 2">
            <a:extLst>
              <a:ext uri="{FF2B5EF4-FFF2-40B4-BE49-F238E27FC236}">
                <a16:creationId xmlns:a16="http://schemas.microsoft.com/office/drawing/2014/main" id="{45115CF6-DD68-460E-85C5-E6C19057E220}"/>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Loss of local funding</a:t>
            </a:r>
          </a:p>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Reduced variation in funding across ICS</a:t>
            </a:r>
          </a:p>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Loss of voice and influence</a:t>
            </a:r>
          </a:p>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Changes to care pathways</a:t>
            </a:r>
          </a:p>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Shifted work</a:t>
            </a:r>
          </a:p>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Integrated contracts</a:t>
            </a:r>
          </a:p>
          <a:p>
            <a:pPr marL="457200" indent="-4572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Decisions made regionally</a:t>
            </a:r>
          </a:p>
        </p:txBody>
      </p:sp>
      <p:sp>
        <p:nvSpPr>
          <p:cNvPr id="6" name="Content Placeholder 5">
            <a:extLst>
              <a:ext uri="{FF2B5EF4-FFF2-40B4-BE49-F238E27FC236}">
                <a16:creationId xmlns:a16="http://schemas.microsoft.com/office/drawing/2014/main" id="{3712B705-AC23-4F31-A4F7-453B7061602E}"/>
              </a:ext>
            </a:extLst>
          </p:cNvPr>
          <p:cNvSpPr>
            <a:spLocks noGrp="1"/>
          </p:cNvSpPr>
          <p:nvPr>
            <p:ph idx="12"/>
          </p:nvPr>
        </p:nvSpPr>
        <p:spPr/>
        <p:txBody>
          <a:bodyPr/>
          <a:lstStyle/>
          <a:p>
            <a:pPr marL="342900" indent="-3429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Increased funding</a:t>
            </a:r>
          </a:p>
          <a:p>
            <a:pPr marL="342900" indent="-3429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Reduced variation in funding across ICS</a:t>
            </a:r>
          </a:p>
          <a:p>
            <a:pPr marL="342900" indent="-3429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Stronger voice, working together as providers</a:t>
            </a:r>
          </a:p>
          <a:p>
            <a:pPr marL="342900" indent="-3429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Development of GP-led specialist services</a:t>
            </a:r>
          </a:p>
          <a:p>
            <a:pPr marL="342900" indent="-3429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Closer working with specialists</a:t>
            </a:r>
          </a:p>
          <a:p>
            <a:pPr marL="342900" indent="-342900">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Decisions made locally</a:t>
            </a:r>
          </a:p>
          <a:p>
            <a:pPr marL="342900" indent="-342900">
              <a:lnSpc>
                <a:spcPct val="100000"/>
              </a:lnSpc>
              <a:buFont typeface="Arial" panose="020B0604020202020204" pitchFamily="34" charset="0"/>
              <a:buChar char="•"/>
            </a:pPr>
            <a:endParaRPr lang="en-GB" sz="20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FD228A96-01E8-444B-82DE-5AD7F800FFAD}"/>
              </a:ext>
            </a:extLst>
          </p:cNvPr>
          <p:cNvSpPr>
            <a:spLocks noGrp="1"/>
          </p:cNvSpPr>
          <p:nvPr>
            <p:ph type="dt" sz="half" idx="2"/>
          </p:nvPr>
        </p:nvSpPr>
        <p:spPr/>
        <p:txBody>
          <a:bodyPr/>
          <a:lstStyle/>
          <a:p>
            <a:fld id="{3FFC9BE3-63B7-8B4B-8F7F-E2147C04187A}" type="datetime3">
              <a:rPr lang="en-GB" smtClean="0"/>
              <a:t>3 November, 2021</a:t>
            </a:fld>
            <a:endParaRPr lang="en-US" dirty="0"/>
          </a:p>
        </p:txBody>
      </p:sp>
      <p:sp>
        <p:nvSpPr>
          <p:cNvPr id="5" name="Slide Number Placeholder 4">
            <a:extLst>
              <a:ext uri="{FF2B5EF4-FFF2-40B4-BE49-F238E27FC236}">
                <a16:creationId xmlns:a16="http://schemas.microsoft.com/office/drawing/2014/main" id="{799F6FBA-BE6D-446E-87DD-202BD3AA0D19}"/>
              </a:ext>
            </a:extLst>
          </p:cNvPr>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07602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GB" b="1" dirty="0"/>
              <a:t>The Health and Care Bill</a:t>
            </a:r>
          </a:p>
        </p:txBody>
      </p:sp>
      <p:sp>
        <p:nvSpPr>
          <p:cNvPr id="3" name="Content Placeholder 2"/>
          <p:cNvSpPr>
            <a:spLocks noGrp="1"/>
          </p:cNvSpPr>
          <p:nvPr>
            <p:ph idx="1"/>
          </p:nvPr>
        </p:nvSpPr>
        <p:spPr>
          <a:xfrm>
            <a:off x="516100" y="1270048"/>
            <a:ext cx="7905058" cy="3062391"/>
          </a:xfrm>
        </p:spPr>
        <p:txBody>
          <a:bodyPr/>
          <a:lstStyle/>
          <a:p>
            <a:pPr marL="457200" indent="-457200">
              <a:lnSpc>
                <a:spcPct val="100000"/>
              </a:lnSpc>
              <a:spcAft>
                <a:spcPts val="1800"/>
              </a:spcAft>
              <a:buFont typeface="Arial" panose="020B0604020202020204" pitchFamily="34" charset="0"/>
              <a:buChar char="•"/>
            </a:pPr>
            <a:r>
              <a:rPr lang="en-GB" sz="1600" dirty="0">
                <a:solidFill>
                  <a:srgbClr val="002060"/>
                </a:solidFill>
                <a:latin typeface="+mn-lt"/>
              </a:rPr>
              <a:t>Significant reform of the 2012 Act</a:t>
            </a:r>
          </a:p>
          <a:p>
            <a:pPr marL="457200" indent="-457200">
              <a:lnSpc>
                <a:spcPct val="100000"/>
              </a:lnSpc>
              <a:spcAft>
                <a:spcPts val="1800"/>
              </a:spcAft>
              <a:buFont typeface="Arial" panose="020B0604020202020204" pitchFamily="34" charset="0"/>
              <a:buChar char="•"/>
            </a:pPr>
            <a:r>
              <a:rPr lang="en-GB" sz="1600" dirty="0">
                <a:solidFill>
                  <a:srgbClr val="002060"/>
                </a:solidFill>
                <a:latin typeface="+mn-lt"/>
              </a:rPr>
              <a:t>Section 75 to be removed – ending mandated competitive tendering</a:t>
            </a:r>
          </a:p>
          <a:p>
            <a:pPr marL="457200" indent="-457200">
              <a:lnSpc>
                <a:spcPct val="100000"/>
              </a:lnSpc>
              <a:spcAft>
                <a:spcPts val="1800"/>
              </a:spcAft>
              <a:buFont typeface="Arial" panose="020B0604020202020204" pitchFamily="34" charset="0"/>
              <a:buChar char="•"/>
            </a:pPr>
            <a:r>
              <a:rPr lang="en-GB" sz="1600" dirty="0">
                <a:solidFill>
                  <a:srgbClr val="002060"/>
                </a:solidFill>
                <a:latin typeface="+mn-lt"/>
              </a:rPr>
              <a:t>ICSs to be formalised as statutory bodies</a:t>
            </a:r>
          </a:p>
          <a:p>
            <a:pPr marL="457200" lvl="0" indent="-457200">
              <a:lnSpc>
                <a:spcPct val="100000"/>
              </a:lnSpc>
              <a:spcAft>
                <a:spcPts val="1800"/>
              </a:spcAft>
              <a:buFont typeface="Arial" panose="020B0604020202020204" pitchFamily="34" charset="0"/>
              <a:buChar char="•"/>
            </a:pPr>
            <a:r>
              <a:rPr lang="en-GB" sz="1600" dirty="0">
                <a:solidFill>
                  <a:srgbClr val="002060"/>
                </a:solidFill>
                <a:latin typeface="Calibri Light"/>
              </a:rPr>
              <a:t>CCGs to be absorbed into ICSs</a:t>
            </a:r>
            <a:endParaRPr lang="en-GB" sz="1600" dirty="0">
              <a:solidFill>
                <a:srgbClr val="002060"/>
              </a:solidFill>
              <a:latin typeface="+mn-lt"/>
            </a:endParaRPr>
          </a:p>
          <a:p>
            <a:pPr marL="457200" indent="-457200">
              <a:lnSpc>
                <a:spcPct val="100000"/>
              </a:lnSpc>
              <a:spcAft>
                <a:spcPts val="1800"/>
              </a:spcAft>
              <a:buFont typeface="Arial" panose="020B0604020202020204" pitchFamily="34" charset="0"/>
              <a:buChar char="•"/>
            </a:pPr>
            <a:r>
              <a:rPr lang="en-GB" sz="1600" dirty="0">
                <a:latin typeface="+mn-lt"/>
              </a:rPr>
              <a:t>NHS bodies within ICSs bound by the Triple Aim – Improve health, better care, reduce costs </a:t>
            </a:r>
            <a:endParaRPr lang="en-GB" sz="1600" dirty="0">
              <a:solidFill>
                <a:srgbClr val="002060"/>
              </a:solidFill>
              <a:latin typeface="+mn-lt"/>
            </a:endParaRPr>
          </a:p>
          <a:p>
            <a:pPr marL="457200" indent="-457200">
              <a:lnSpc>
                <a:spcPct val="100000"/>
              </a:lnSpc>
              <a:spcAft>
                <a:spcPts val="1800"/>
              </a:spcAft>
              <a:buFont typeface="Arial" panose="020B0604020202020204" pitchFamily="34" charset="0"/>
              <a:buChar char="•"/>
            </a:pPr>
            <a:r>
              <a:rPr lang="en-GB" sz="1600" dirty="0">
                <a:latin typeface="+mn-lt"/>
              </a:rPr>
              <a:t>LETBs (Local Education Training Boards) will be abolished </a:t>
            </a:r>
            <a:endParaRPr lang="en-GB" sz="1600" dirty="0">
              <a:solidFill>
                <a:srgbClr val="002060"/>
              </a:solidFill>
              <a:latin typeface="+mn-lt"/>
            </a:endParaRPr>
          </a:p>
          <a:p>
            <a:pPr marL="457200" indent="-457200">
              <a:lnSpc>
                <a:spcPct val="100000"/>
              </a:lnSpc>
              <a:spcAft>
                <a:spcPts val="1800"/>
              </a:spcAft>
              <a:buFont typeface="Arial" panose="020B0604020202020204" pitchFamily="34" charset="0"/>
              <a:buChar char="•"/>
            </a:pPr>
            <a:r>
              <a:rPr lang="en-GB" sz="1600" dirty="0">
                <a:solidFill>
                  <a:srgbClr val="002060"/>
                </a:solidFill>
                <a:latin typeface="+mn-lt"/>
              </a:rPr>
              <a:t>Greater powers for the Secretary of State.</a:t>
            </a:r>
          </a:p>
          <a:p>
            <a:pPr marL="457200" indent="-457200">
              <a:buFontTx/>
              <a:buChar char="-"/>
            </a:pPr>
            <a:endParaRPr lang="en-GB" dirty="0">
              <a:solidFill>
                <a:srgbClr val="FF0000"/>
              </a:solidFill>
            </a:endParaRPr>
          </a:p>
          <a:p>
            <a:pPr marL="457200" indent="-457200">
              <a:buFontTx/>
              <a:buChar char="-"/>
            </a:pPr>
            <a:endParaRPr lang="en-GB" dirty="0">
              <a:solidFill>
                <a:srgbClr val="FF0000"/>
              </a:solidFill>
            </a:endParaRPr>
          </a:p>
        </p:txBody>
      </p:sp>
      <p:sp>
        <p:nvSpPr>
          <p:cNvPr id="4" name="Date Placeholder 3"/>
          <p:cNvSpPr>
            <a:spLocks noGrp="1"/>
          </p:cNvSpPr>
          <p:nvPr>
            <p:ph type="dt" sz="half" idx="2"/>
          </p:nvPr>
        </p:nvSpPr>
        <p:spPr/>
        <p:txBody>
          <a:bodyPr/>
          <a:lstStyle/>
          <a:p>
            <a:fld id="{3FFC9BE3-63B7-8B4B-8F7F-E2147C04187A}" type="datetime3">
              <a:rPr lang="en-GB" smtClean="0"/>
              <a:t>3 November,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361064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style>
          <a:lnRef idx="2">
            <a:schemeClr val="accent1">
              <a:shade val="50000"/>
            </a:schemeClr>
          </a:lnRef>
          <a:fillRef idx="1">
            <a:schemeClr val="accent1"/>
          </a:fillRef>
          <a:effectRef idx="0">
            <a:schemeClr val="accent1"/>
          </a:effectRef>
          <a:fontRef idx="minor">
            <a:schemeClr val="lt1"/>
          </a:fontRef>
        </p:style>
        <p:txBody>
          <a:bodyPr wrap="square" anchor="t">
            <a:normAutofit/>
          </a:bodyPr>
          <a:lstStyle/>
          <a:p>
            <a:r>
              <a:rPr lang="en-GB" b="1" dirty="0"/>
              <a:t>Key changes: NHS/ICS structure</a:t>
            </a:r>
          </a:p>
        </p:txBody>
      </p:sp>
      <p:sp>
        <p:nvSpPr>
          <p:cNvPr id="3" name="Content Placeholder 2"/>
          <p:cNvSpPr>
            <a:spLocks noGrp="1"/>
          </p:cNvSpPr>
          <p:nvPr>
            <p:ph idx="1"/>
          </p:nvPr>
        </p:nvSpPr>
        <p:spPr>
          <a:xfrm>
            <a:off x="388042" y="1033092"/>
            <a:ext cx="5516765" cy="3546999"/>
          </a:xfrm>
        </p:spPr>
        <p:txBody>
          <a:bodyPr>
            <a:normAutofit fontScale="47500" lnSpcReduction="20000"/>
          </a:bodyPr>
          <a:lstStyle/>
          <a:p>
            <a:pPr marL="285750" indent="-285750">
              <a:lnSpc>
                <a:spcPct val="120000"/>
              </a:lnSpc>
              <a:spcAft>
                <a:spcPts val="1800"/>
              </a:spcAft>
              <a:buFont typeface="Arial" panose="020B0604020202020204" pitchFamily="34" charset="0"/>
              <a:buChar char="•"/>
            </a:pPr>
            <a:r>
              <a:rPr lang="en-GB" sz="3000" dirty="0">
                <a:latin typeface="+mn-lt"/>
              </a:rPr>
              <a:t>ICSs will become statutory bodies – formalising their role and accountability for the planning and provision of care</a:t>
            </a:r>
          </a:p>
          <a:p>
            <a:pPr marL="285750" indent="-285750">
              <a:lnSpc>
                <a:spcPct val="120000"/>
              </a:lnSpc>
              <a:spcAft>
                <a:spcPts val="1800"/>
              </a:spcAft>
              <a:buFont typeface="Arial" panose="020B0604020202020204" pitchFamily="34" charset="0"/>
              <a:buChar char="•"/>
            </a:pPr>
            <a:r>
              <a:rPr lang="en-GB" sz="3000" dirty="0">
                <a:latin typeface="+mn-lt"/>
              </a:rPr>
              <a:t>ICSs will be formed of two parts:</a:t>
            </a:r>
          </a:p>
          <a:p>
            <a:pPr marL="342900" lvl="0" indent="-342900">
              <a:lnSpc>
                <a:spcPct val="120000"/>
              </a:lnSpc>
              <a:spcAft>
                <a:spcPts val="1800"/>
              </a:spcAft>
              <a:buAutoNum type="arabicParenR"/>
            </a:pPr>
            <a:r>
              <a:rPr lang="en-GB" sz="3000" b="1" dirty="0">
                <a:latin typeface="+mn-lt"/>
              </a:rPr>
              <a:t>Integrated Care Body (ICB) /</a:t>
            </a:r>
            <a:r>
              <a:rPr lang="en-GB" sz="3000" dirty="0">
                <a:latin typeface="+mn-lt"/>
              </a:rPr>
              <a:t> </a:t>
            </a:r>
            <a:r>
              <a:rPr lang="en-GB" sz="3000" b="1" dirty="0">
                <a:latin typeface="+mn-lt"/>
              </a:rPr>
              <a:t>ICS NHS body</a:t>
            </a:r>
            <a:r>
              <a:rPr lang="en-GB" sz="3000" dirty="0">
                <a:latin typeface="+mn-lt"/>
              </a:rPr>
              <a:t>, focused on core NHS services</a:t>
            </a:r>
          </a:p>
          <a:p>
            <a:pPr marL="342900" lvl="0" indent="-342900">
              <a:lnSpc>
                <a:spcPct val="120000"/>
              </a:lnSpc>
              <a:spcAft>
                <a:spcPts val="1800"/>
              </a:spcAft>
              <a:buAutoNum type="arabicParenR"/>
            </a:pPr>
            <a:r>
              <a:rPr lang="en-GB" sz="3000" b="1" dirty="0">
                <a:latin typeface="+mn-lt"/>
              </a:rPr>
              <a:t>Integrated Care Partnership (ICP) / ICS Partnership</a:t>
            </a:r>
            <a:r>
              <a:rPr lang="en-GB" sz="3000" dirty="0">
                <a:latin typeface="+mn-lt"/>
              </a:rPr>
              <a:t>, focused on wider issues e.g. public health and social care</a:t>
            </a:r>
          </a:p>
          <a:p>
            <a:pPr marL="285750" indent="-285750">
              <a:lnSpc>
                <a:spcPct val="120000"/>
              </a:lnSpc>
              <a:spcAft>
                <a:spcPts val="1800"/>
              </a:spcAft>
              <a:buFont typeface="Arial" panose="020B0604020202020204" pitchFamily="34" charset="0"/>
              <a:buChar char="•"/>
            </a:pPr>
            <a:r>
              <a:rPr lang="en-GB" sz="3000" dirty="0">
                <a:latin typeface="+mn-lt"/>
              </a:rPr>
              <a:t>NHS bodies will be bound together by the Triple Aim.</a:t>
            </a:r>
          </a:p>
          <a:p>
            <a:pPr marL="285750" indent="-285750">
              <a:lnSpc>
                <a:spcPct val="120000"/>
              </a:lnSpc>
              <a:spcAft>
                <a:spcPts val="1800"/>
              </a:spcAft>
              <a:buFont typeface="Arial" panose="020B0604020202020204" pitchFamily="34" charset="0"/>
              <a:buChar char="•"/>
            </a:pPr>
            <a:r>
              <a:rPr lang="en-GB" sz="3000" dirty="0">
                <a:latin typeface="+mn-lt"/>
              </a:rPr>
              <a:t>ICP/"place" should be where key discussion and decisions made for general practice</a:t>
            </a:r>
          </a:p>
          <a:p>
            <a:endParaRPr lang="en-GB" sz="1100" dirty="0"/>
          </a:p>
        </p:txBody>
      </p:sp>
      <p:sp>
        <p:nvSpPr>
          <p:cNvPr id="4" name="Date Placeholder 3"/>
          <p:cNvSpPr>
            <a:spLocks noGrp="1"/>
          </p:cNvSpPr>
          <p:nvPr>
            <p:ph type="dt" sz="half" idx="2"/>
          </p:nvPr>
        </p:nvSpPr>
        <p:spPr>
          <a:xfrm>
            <a:off x="388043" y="4781750"/>
            <a:ext cx="2894509" cy="123111"/>
          </a:xfrm>
        </p:spPr>
        <p:txBody>
          <a:bodyPr wrap="square" anchor="ctr">
            <a:normAutofit/>
          </a:bodyPr>
          <a:lstStyle/>
          <a:p>
            <a:pPr>
              <a:spcAft>
                <a:spcPts val="600"/>
              </a:spcAft>
            </a:pPr>
            <a:fld id="{3FFC9BE3-63B7-8B4B-8F7F-E2147C04187A}" type="datetime3">
              <a:rPr lang="en-GB" smtClean="0"/>
              <a:pPr>
                <a:spcAft>
                  <a:spcPts val="600"/>
                </a:spcAft>
              </a:pPr>
              <a:t>3 November, 2021</a:t>
            </a:fld>
            <a:endParaRPr lang="en-US" dirty="0"/>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3</a:t>
            </a:fld>
            <a:endParaRPr lang="en-GB" dirty="0"/>
          </a:p>
        </p:txBody>
      </p:sp>
      <p:pic>
        <p:nvPicPr>
          <p:cNvPr id="8" name="Picture 7">
            <a:extLst>
              <a:ext uri="{FF2B5EF4-FFF2-40B4-BE49-F238E27FC236}">
                <a16:creationId xmlns:a16="http://schemas.microsoft.com/office/drawing/2014/main" id="{8EE19F54-8807-4717-9B41-1531BD312F48}"/>
              </a:ext>
            </a:extLst>
          </p:cNvPr>
          <p:cNvPicPr>
            <a:picLocks noChangeAspect="1"/>
          </p:cNvPicPr>
          <p:nvPr/>
        </p:nvPicPr>
        <p:blipFill>
          <a:blip r:embed="rId2"/>
          <a:stretch>
            <a:fillRect/>
          </a:stretch>
        </p:blipFill>
        <p:spPr>
          <a:xfrm>
            <a:off x="5904808" y="1350586"/>
            <a:ext cx="3239191" cy="3029499"/>
          </a:xfrm>
          <a:prstGeom prst="rect">
            <a:avLst/>
          </a:prstGeom>
        </p:spPr>
      </p:pic>
    </p:spTree>
    <p:extLst>
      <p:ext uri="{BB962C8B-B14F-4D97-AF65-F5344CB8AC3E}">
        <p14:creationId xmlns:p14="http://schemas.microsoft.com/office/powerpoint/2010/main" val="116659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style>
          <a:lnRef idx="2">
            <a:schemeClr val="accent1">
              <a:shade val="50000"/>
            </a:schemeClr>
          </a:lnRef>
          <a:fillRef idx="1">
            <a:schemeClr val="accent1"/>
          </a:fillRef>
          <a:effectRef idx="0">
            <a:schemeClr val="accent1"/>
          </a:effectRef>
          <a:fontRef idx="minor">
            <a:schemeClr val="lt1"/>
          </a:fontRef>
        </p:style>
        <p:txBody>
          <a:bodyPr wrap="square" anchor="t">
            <a:normAutofit/>
          </a:bodyPr>
          <a:lstStyle/>
          <a:p>
            <a:r>
              <a:rPr lang="en-GB" b="1" dirty="0"/>
              <a:t>Key changes: CCGs</a:t>
            </a:r>
          </a:p>
        </p:txBody>
      </p:sp>
      <p:sp>
        <p:nvSpPr>
          <p:cNvPr id="3" name="Content Placeholder 2"/>
          <p:cNvSpPr>
            <a:spLocks noGrp="1"/>
          </p:cNvSpPr>
          <p:nvPr>
            <p:ph idx="1"/>
          </p:nvPr>
        </p:nvSpPr>
        <p:spPr>
          <a:xfrm>
            <a:off x="388042" y="1150451"/>
            <a:ext cx="8161173" cy="3270020"/>
          </a:xfrm>
        </p:spPr>
        <p:txBody>
          <a:bodyPr>
            <a:normAutofit fontScale="85000" lnSpcReduction="10000"/>
          </a:bodyPr>
          <a:lstStyle/>
          <a:p>
            <a:pPr marL="285750" indent="-285750">
              <a:lnSpc>
                <a:spcPct val="120000"/>
              </a:lnSpc>
              <a:spcAft>
                <a:spcPts val="1800"/>
              </a:spcAft>
              <a:buFont typeface="Arial" panose="020B0604020202020204" pitchFamily="34" charset="0"/>
              <a:buChar char="•"/>
            </a:pPr>
            <a:r>
              <a:rPr lang="en-GB" sz="2100" dirty="0">
                <a:latin typeface="+mn-lt"/>
              </a:rPr>
              <a:t>CCGs and powers and assets will transfer to ICSs - </a:t>
            </a:r>
            <a:r>
              <a:rPr lang="en-GB" sz="2100" dirty="0">
                <a:solidFill>
                  <a:srgbClr val="13316E"/>
                </a:solidFill>
                <a:latin typeface="Calibri Light"/>
              </a:rPr>
              <a:t>including GP contracts</a:t>
            </a:r>
            <a:endParaRPr lang="en-GB" sz="2100" dirty="0">
              <a:latin typeface="+mn-lt"/>
            </a:endParaRPr>
          </a:p>
          <a:p>
            <a:pPr marL="285750" indent="-285750">
              <a:lnSpc>
                <a:spcPct val="120000"/>
              </a:lnSpc>
              <a:spcAft>
                <a:spcPts val="1800"/>
              </a:spcAft>
              <a:buFont typeface="Arial" panose="020B0604020202020204" pitchFamily="34" charset="0"/>
              <a:buChar char="•"/>
            </a:pPr>
            <a:r>
              <a:rPr lang="en-GB" sz="2100" dirty="0">
                <a:latin typeface="+mn-lt"/>
              </a:rPr>
              <a:t>CCGs have been imperfect, but their loss could reduce local accountability, representation and clinical leadership</a:t>
            </a:r>
          </a:p>
          <a:p>
            <a:pPr marL="285750" indent="-285750">
              <a:lnSpc>
                <a:spcPct val="120000"/>
              </a:lnSpc>
              <a:spcAft>
                <a:spcPts val="1800"/>
              </a:spcAft>
              <a:buFont typeface="Arial" panose="020B0604020202020204" pitchFamily="34" charset="0"/>
              <a:buChar char="•"/>
            </a:pPr>
            <a:r>
              <a:rPr lang="en-GB" sz="2100" dirty="0">
                <a:latin typeface="+mn-lt"/>
              </a:rPr>
              <a:t>Clinical leadership and representation must be embedded at every level of ICSs</a:t>
            </a:r>
          </a:p>
          <a:p>
            <a:pPr marL="285750" indent="-285750">
              <a:lnSpc>
                <a:spcPct val="120000"/>
              </a:lnSpc>
              <a:spcAft>
                <a:spcPts val="1800"/>
              </a:spcAft>
              <a:buFont typeface="Arial" panose="020B0604020202020204" pitchFamily="34" charset="0"/>
              <a:buChar char="•"/>
            </a:pPr>
            <a:r>
              <a:rPr lang="en-GB" sz="2100" dirty="0">
                <a:latin typeface="+mn-lt"/>
              </a:rPr>
              <a:t>Most CCG staff are expected to carry over to ICSs, but have to ensure that vital local expertise and relationships are not lost</a:t>
            </a:r>
          </a:p>
          <a:p>
            <a:pPr marL="285750" indent="-285750">
              <a:lnSpc>
                <a:spcPct val="120000"/>
              </a:lnSpc>
              <a:spcAft>
                <a:spcPts val="1800"/>
              </a:spcAft>
              <a:buFont typeface="Arial" panose="020B0604020202020204" pitchFamily="34" charset="0"/>
              <a:buChar char="•"/>
            </a:pPr>
            <a:r>
              <a:rPr lang="en-GB" sz="2100" dirty="0">
                <a:latin typeface="+mn-lt"/>
              </a:rPr>
              <a:t>Lobbied for existing CCG agreements with GPs and practices to be carried over to ICSs.</a:t>
            </a:r>
          </a:p>
          <a:p>
            <a:pPr marL="285750" indent="-285750">
              <a:spcAft>
                <a:spcPts val="1800"/>
              </a:spcAft>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endParaRPr lang="en-GB" sz="1100" dirty="0"/>
          </a:p>
        </p:txBody>
      </p:sp>
      <p:sp>
        <p:nvSpPr>
          <p:cNvPr id="4" name="Date Placeholder 3"/>
          <p:cNvSpPr>
            <a:spLocks noGrp="1"/>
          </p:cNvSpPr>
          <p:nvPr>
            <p:ph type="dt" sz="half" idx="2"/>
          </p:nvPr>
        </p:nvSpPr>
        <p:spPr>
          <a:xfrm>
            <a:off x="388043" y="4781750"/>
            <a:ext cx="2894509" cy="123111"/>
          </a:xfrm>
        </p:spPr>
        <p:txBody>
          <a:bodyPr wrap="square" anchor="ctr">
            <a:normAutofit/>
          </a:bodyPr>
          <a:lstStyle/>
          <a:p>
            <a:pPr>
              <a:spcAft>
                <a:spcPts val="600"/>
              </a:spcAft>
            </a:pPr>
            <a:fld id="{3FFC9BE3-63B7-8B4B-8F7F-E2147C04187A}" type="datetime3">
              <a:rPr lang="en-GB" smtClean="0"/>
              <a:pPr>
                <a:spcAft>
                  <a:spcPts val="600"/>
                </a:spcAft>
              </a:pPr>
              <a:t>3 November, 2021</a:t>
            </a:fld>
            <a:endParaRPr lang="en-US" dirty="0"/>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4</a:t>
            </a:fld>
            <a:endParaRPr lang="en-GB" dirty="0"/>
          </a:p>
        </p:txBody>
      </p:sp>
    </p:spTree>
    <p:extLst>
      <p:ext uri="{BB962C8B-B14F-4D97-AF65-F5344CB8AC3E}">
        <p14:creationId xmlns:p14="http://schemas.microsoft.com/office/powerpoint/2010/main" val="2938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238639"/>
            <a:ext cx="7068923" cy="493819"/>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b="1" dirty="0">
                <a:latin typeface="+mj-lt"/>
              </a:rPr>
              <a:t>Key changes: competition and procurement</a:t>
            </a:r>
          </a:p>
        </p:txBody>
      </p:sp>
      <p:sp>
        <p:nvSpPr>
          <p:cNvPr id="3" name="Content Placeholder 2"/>
          <p:cNvSpPr>
            <a:spLocks noGrp="1"/>
          </p:cNvSpPr>
          <p:nvPr>
            <p:ph idx="1"/>
          </p:nvPr>
        </p:nvSpPr>
        <p:spPr>
          <a:xfrm>
            <a:off x="381755" y="865164"/>
            <a:ext cx="8167460" cy="3237782"/>
          </a:xfrm>
        </p:spPr>
        <p:txBody>
          <a:bodyPr/>
          <a:lstStyle/>
          <a:p>
            <a:pPr marL="285750" indent="-285750">
              <a:spcAft>
                <a:spcPts val="1200"/>
              </a:spcAft>
              <a:buFont typeface="Arial" panose="020B0604020202020204" pitchFamily="34" charset="0"/>
              <a:buChar char="•"/>
            </a:pPr>
            <a:r>
              <a:rPr lang="en-GB" sz="1800" dirty="0">
                <a:solidFill>
                  <a:srgbClr val="002060"/>
                </a:solidFill>
                <a:latin typeface="+mn-lt"/>
              </a:rPr>
              <a:t>Section 75 of the 2012 Act would be removed, ending the requirement for commissioners to competitively tender NHS and public health contracts</a:t>
            </a:r>
          </a:p>
          <a:p>
            <a:pPr marL="285750" indent="-285750">
              <a:spcAft>
                <a:spcPts val="1200"/>
              </a:spcAft>
              <a:buFont typeface="Arial" panose="020B0604020202020204" pitchFamily="34" charset="0"/>
              <a:buChar char="•"/>
            </a:pPr>
            <a:r>
              <a:rPr lang="en-GB" sz="1800" dirty="0">
                <a:solidFill>
                  <a:srgbClr val="002060"/>
                </a:solidFill>
                <a:latin typeface="+mn-lt"/>
              </a:rPr>
              <a:t>The replacement system would broadly give commissioners three options:</a:t>
            </a:r>
          </a:p>
          <a:p>
            <a:pPr marL="285750" indent="-285750">
              <a:spcAft>
                <a:spcPts val="1200"/>
              </a:spcAft>
              <a:buFont typeface="Arial" panose="020B0604020202020204" pitchFamily="34" charset="0"/>
              <a:buChar char="•"/>
            </a:pPr>
            <a:endParaRPr lang="en-GB" sz="1800" dirty="0">
              <a:solidFill>
                <a:srgbClr val="002060"/>
              </a:solidFill>
              <a:latin typeface="+mn-lt"/>
            </a:endParaRPr>
          </a:p>
          <a:p>
            <a:pPr marL="285750" indent="-285750">
              <a:spcAft>
                <a:spcPts val="1200"/>
              </a:spcAft>
              <a:buFont typeface="Arial" panose="020B0604020202020204" pitchFamily="34" charset="0"/>
              <a:buChar char="•"/>
            </a:pPr>
            <a:endParaRPr lang="en-GB" sz="1800" dirty="0">
              <a:solidFill>
                <a:srgbClr val="002060"/>
              </a:solidFill>
              <a:latin typeface="+mn-lt"/>
            </a:endParaRPr>
          </a:p>
          <a:p>
            <a:pPr marL="285750" indent="-285750">
              <a:spcAft>
                <a:spcPts val="1200"/>
              </a:spcAft>
              <a:buFont typeface="Arial" panose="020B0604020202020204" pitchFamily="34" charset="0"/>
              <a:buChar char="•"/>
            </a:pPr>
            <a:endParaRPr lang="en-GB" sz="1800" dirty="0">
              <a:solidFill>
                <a:srgbClr val="002060"/>
              </a:solidFill>
              <a:latin typeface="+mn-lt"/>
            </a:endParaRPr>
          </a:p>
          <a:p>
            <a:pPr marL="285750" indent="-285750">
              <a:spcAft>
                <a:spcPts val="1200"/>
              </a:spcAft>
              <a:buFont typeface="Arial" panose="020B0604020202020204" pitchFamily="34" charset="0"/>
              <a:buChar char="•"/>
            </a:pPr>
            <a:endParaRPr lang="en-GB" sz="1800" dirty="0">
              <a:solidFill>
                <a:srgbClr val="002060"/>
              </a:solidFill>
              <a:latin typeface="+mn-lt"/>
            </a:endParaRPr>
          </a:p>
          <a:p>
            <a:pPr marL="285750" lvl="0" indent="-285750">
              <a:spcAft>
                <a:spcPts val="1200"/>
              </a:spcAft>
              <a:buFont typeface="Arial" panose="020B0604020202020204" pitchFamily="34" charset="0"/>
              <a:buChar char="•"/>
            </a:pPr>
            <a:endParaRPr lang="en-GB" sz="1800" dirty="0">
              <a:solidFill>
                <a:srgbClr val="002060"/>
              </a:solidFill>
              <a:latin typeface="+mn-lt"/>
              <a:cs typeface="Arial" panose="020B0604020202020204" pitchFamily="34" charset="0"/>
            </a:endParaRPr>
          </a:p>
          <a:p>
            <a:pPr marL="285750" lvl="0" indent="-285750">
              <a:spcAft>
                <a:spcPts val="1200"/>
              </a:spcAft>
              <a:buFont typeface="Arial" panose="020B0604020202020204" pitchFamily="34" charset="0"/>
              <a:buChar char="•"/>
            </a:pPr>
            <a:endParaRPr lang="en-GB" sz="1800" dirty="0">
              <a:solidFill>
                <a:srgbClr val="002060"/>
              </a:solidFill>
              <a:latin typeface="+mn-lt"/>
              <a:cs typeface="Arial" panose="020B0604020202020204" pitchFamily="34" charset="0"/>
            </a:endParaRPr>
          </a:p>
          <a:p>
            <a:pPr marL="285750" lvl="0" indent="-285750">
              <a:spcAft>
                <a:spcPts val="1200"/>
              </a:spcAft>
              <a:buFont typeface="Arial" panose="020B0604020202020204" pitchFamily="34" charset="0"/>
              <a:buChar char="•"/>
            </a:pPr>
            <a:r>
              <a:rPr lang="en-GB" sz="1800" dirty="0">
                <a:solidFill>
                  <a:srgbClr val="002060"/>
                </a:solidFill>
                <a:latin typeface="+mn-lt"/>
                <a:cs typeface="Arial" panose="020B0604020202020204" pitchFamily="34" charset="0"/>
              </a:rPr>
              <a:t>This </a:t>
            </a:r>
            <a:r>
              <a:rPr lang="en-GB" sz="1800" b="1" dirty="0">
                <a:solidFill>
                  <a:srgbClr val="002060"/>
                </a:solidFill>
                <a:latin typeface="+mn-lt"/>
                <a:cs typeface="Arial" panose="020B0604020202020204" pitchFamily="34" charset="0"/>
              </a:rPr>
              <a:t>should</a:t>
            </a:r>
            <a:r>
              <a:rPr lang="en-GB" sz="1800" dirty="0">
                <a:solidFill>
                  <a:srgbClr val="002060"/>
                </a:solidFill>
                <a:latin typeface="+mn-lt"/>
                <a:cs typeface="Arial" panose="020B0604020202020204" pitchFamily="34" charset="0"/>
              </a:rPr>
              <a:t> see less wasteful competition and greater stability – but safeguards are needed to ensure proper scrutiny of commissioning and avoid conflicts of interest.</a:t>
            </a:r>
          </a:p>
        </p:txBody>
      </p:sp>
      <p:sp>
        <p:nvSpPr>
          <p:cNvPr id="4" name="Date Placeholder 3"/>
          <p:cNvSpPr>
            <a:spLocks noGrp="1"/>
          </p:cNvSpPr>
          <p:nvPr>
            <p:ph type="dt" sz="half" idx="2"/>
          </p:nvPr>
        </p:nvSpPr>
        <p:spPr/>
        <p:txBody>
          <a:bodyPr/>
          <a:lstStyle/>
          <a:p>
            <a:fld id="{3FFC9BE3-63B7-8B4B-8F7F-E2147C04187A}" type="datetime3">
              <a:rPr lang="en-GB" smtClean="0"/>
              <a:t>3 November,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a:t>
            </a:fld>
            <a:endParaRPr lang="en-GB" dirty="0"/>
          </a:p>
        </p:txBody>
      </p:sp>
      <p:graphicFrame>
        <p:nvGraphicFramePr>
          <p:cNvPr id="6" name="Diagram 5">
            <a:extLst>
              <a:ext uri="{FF2B5EF4-FFF2-40B4-BE49-F238E27FC236}">
                <a16:creationId xmlns:a16="http://schemas.microsoft.com/office/drawing/2014/main" id="{4E958A4D-C7D8-4512-A174-F5B97112A04A}"/>
              </a:ext>
            </a:extLst>
          </p:cNvPr>
          <p:cNvGraphicFramePr/>
          <p:nvPr/>
        </p:nvGraphicFramePr>
        <p:xfrm>
          <a:off x="0" y="1906173"/>
          <a:ext cx="8762245" cy="1943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859643"/>
      </p:ext>
    </p:extLst>
  </p:cSld>
  <p:clrMapOvr>
    <a:masterClrMapping/>
  </p:clrMapOvr>
  <mc:AlternateContent xmlns:mc="http://schemas.openxmlformats.org/markup-compatibility/2006" xmlns:p14="http://schemas.microsoft.com/office/powerpoint/2010/main">
    <mc:Choice Requires="p14">
      <p:transition spd="slow" p14:dur="2000" advTm="40203"/>
    </mc:Choice>
    <mc:Fallback xmlns="">
      <p:transition spd="slow" advTm="402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style>
          <a:lnRef idx="2">
            <a:schemeClr val="accent1">
              <a:shade val="50000"/>
            </a:schemeClr>
          </a:lnRef>
          <a:fillRef idx="1">
            <a:schemeClr val="accent1"/>
          </a:fillRef>
          <a:effectRef idx="0">
            <a:schemeClr val="accent1"/>
          </a:effectRef>
          <a:fontRef idx="minor">
            <a:schemeClr val="lt1"/>
          </a:fontRef>
        </p:style>
        <p:txBody>
          <a:bodyPr wrap="square" anchor="t">
            <a:normAutofit/>
          </a:bodyPr>
          <a:lstStyle/>
          <a:p>
            <a:r>
              <a:rPr lang="en-GB" b="1" dirty="0"/>
              <a:t>Key changes: power and accountability </a:t>
            </a:r>
          </a:p>
        </p:txBody>
      </p:sp>
      <p:sp>
        <p:nvSpPr>
          <p:cNvPr id="4" name="Date Placeholder 3"/>
          <p:cNvSpPr>
            <a:spLocks noGrp="1"/>
          </p:cNvSpPr>
          <p:nvPr>
            <p:ph type="dt" sz="half" idx="2"/>
          </p:nvPr>
        </p:nvSpPr>
        <p:spPr>
          <a:xfrm>
            <a:off x="388043" y="4781750"/>
            <a:ext cx="2894509" cy="123111"/>
          </a:xfrm>
        </p:spPr>
        <p:txBody>
          <a:bodyPr wrap="square" anchor="ctr">
            <a:normAutofit/>
          </a:bodyPr>
          <a:lstStyle/>
          <a:p>
            <a:pPr>
              <a:spcAft>
                <a:spcPts val="600"/>
              </a:spcAft>
            </a:pPr>
            <a:fld id="{3FFC9BE3-63B7-8B4B-8F7F-E2147C04187A}" type="datetime3">
              <a:rPr lang="en-GB" smtClean="0"/>
              <a:pPr>
                <a:spcAft>
                  <a:spcPts val="600"/>
                </a:spcAft>
              </a:pPr>
              <a:t>3 November, 2021</a:t>
            </a:fld>
            <a:endParaRPr lang="en-US" dirty="0"/>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6</a:t>
            </a:fld>
            <a:endParaRPr lang="en-GB" dirty="0"/>
          </a:p>
        </p:txBody>
      </p:sp>
      <p:sp>
        <p:nvSpPr>
          <p:cNvPr id="8" name="Content Placeholder 2">
            <a:extLst>
              <a:ext uri="{FF2B5EF4-FFF2-40B4-BE49-F238E27FC236}">
                <a16:creationId xmlns:a16="http://schemas.microsoft.com/office/drawing/2014/main" id="{E9C8214C-BA4F-4EEA-AF47-2DC0F5FB6B58}"/>
              </a:ext>
            </a:extLst>
          </p:cNvPr>
          <p:cNvSpPr txBox="1">
            <a:spLocks/>
          </p:cNvSpPr>
          <p:nvPr/>
        </p:nvSpPr>
        <p:spPr>
          <a:xfrm>
            <a:off x="421657" y="1098713"/>
            <a:ext cx="7654194" cy="3068686"/>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panose="020F0502020204030204" pitchFamily="34" charset="0"/>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panose="020F0502020204030204" pitchFamily="34" charset="0"/>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GB" sz="1800" dirty="0">
                <a:latin typeface="+mn-lt"/>
              </a:rPr>
              <a:t>The Bill would give the Health Secretary new powers, including powers to: </a:t>
            </a:r>
          </a:p>
          <a:p>
            <a:pPr marL="519113" lvl="2" indent="-285750">
              <a:spcAft>
                <a:spcPts val="1200"/>
              </a:spcAft>
              <a:buFont typeface="Calibri Light" panose="020F0302020204030204" pitchFamily="34" charset="0"/>
              <a:buChar char="–"/>
            </a:pPr>
            <a:r>
              <a:rPr lang="en-GB" sz="1800" dirty="0">
                <a:solidFill>
                  <a:srgbClr val="002060"/>
                </a:solidFill>
                <a:latin typeface="+mn-lt"/>
              </a:rPr>
              <a:t>Set (or reset) the direction of the NHS </a:t>
            </a:r>
          </a:p>
          <a:p>
            <a:pPr marL="519113" lvl="2" indent="-285750">
              <a:spcAft>
                <a:spcPts val="1200"/>
              </a:spcAft>
              <a:buFont typeface="Calibri Light" panose="020F0302020204030204" pitchFamily="34" charset="0"/>
              <a:buChar char="–"/>
            </a:pPr>
            <a:r>
              <a:rPr lang="en-GB" sz="1800" dirty="0">
                <a:solidFill>
                  <a:srgbClr val="002060"/>
                </a:solidFill>
                <a:latin typeface="+mn-lt"/>
              </a:rPr>
              <a:t>Amend or abolish Arms Length Bodies </a:t>
            </a:r>
          </a:p>
          <a:p>
            <a:pPr marL="519113" lvl="2" indent="-285750">
              <a:spcAft>
                <a:spcPts val="1200"/>
              </a:spcAft>
              <a:buFont typeface="Calibri Light" panose="020F0302020204030204" pitchFamily="34" charset="0"/>
              <a:buChar char="–"/>
            </a:pPr>
            <a:r>
              <a:rPr lang="en-GB" sz="1800" dirty="0">
                <a:solidFill>
                  <a:srgbClr val="002060"/>
                </a:solidFill>
                <a:latin typeface="+mn-lt"/>
              </a:rPr>
              <a:t>create new NHS Trusts</a:t>
            </a:r>
          </a:p>
          <a:p>
            <a:pPr marL="519113" lvl="2" indent="-285750">
              <a:spcAft>
                <a:spcPts val="1200"/>
              </a:spcAft>
              <a:buFont typeface="Calibri Light" panose="020F0302020204030204" pitchFamily="34" charset="0"/>
              <a:buChar char="–"/>
            </a:pPr>
            <a:r>
              <a:rPr lang="en-GB" sz="1800" dirty="0">
                <a:solidFill>
                  <a:srgbClr val="002060"/>
                </a:solidFill>
                <a:latin typeface="+mn-lt"/>
              </a:rPr>
              <a:t>Stronger powers to intervene in service reconfigurations</a:t>
            </a:r>
          </a:p>
          <a:p>
            <a:pPr marL="519113" lvl="2" indent="-285750">
              <a:spcAft>
                <a:spcPts val="1200"/>
              </a:spcAft>
              <a:buFont typeface="Calibri Light" panose="020F0302020204030204" pitchFamily="34" charset="0"/>
              <a:buChar char="–"/>
            </a:pPr>
            <a:r>
              <a:rPr lang="en-GB" sz="1800" dirty="0">
                <a:solidFill>
                  <a:srgbClr val="002060"/>
                </a:solidFill>
                <a:latin typeface="+mn-lt"/>
              </a:rPr>
              <a:t>New powers over data collection and storage </a:t>
            </a:r>
          </a:p>
          <a:p>
            <a:pPr marL="519113" lvl="2" indent="-285750">
              <a:spcAft>
                <a:spcPts val="1200"/>
              </a:spcAft>
              <a:buFont typeface="Calibri Light" panose="020F0302020204030204" pitchFamily="34" charset="0"/>
              <a:buChar char="–"/>
            </a:pPr>
            <a:r>
              <a:rPr lang="en-GB" sz="1800" dirty="0">
                <a:solidFill>
                  <a:srgbClr val="002060"/>
                </a:solidFill>
                <a:latin typeface="+mn-lt"/>
              </a:rPr>
              <a:t>A duty to publish a report on the system in place for workforce planning every five years.</a:t>
            </a:r>
          </a:p>
        </p:txBody>
      </p:sp>
    </p:spTree>
    <p:extLst>
      <p:ext uri="{BB962C8B-B14F-4D97-AF65-F5344CB8AC3E}">
        <p14:creationId xmlns:p14="http://schemas.microsoft.com/office/powerpoint/2010/main" val="320511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style>
          <a:lnRef idx="2">
            <a:schemeClr val="accent1">
              <a:shade val="50000"/>
            </a:schemeClr>
          </a:lnRef>
          <a:fillRef idx="1">
            <a:schemeClr val="accent1"/>
          </a:fillRef>
          <a:effectRef idx="0">
            <a:schemeClr val="accent1"/>
          </a:effectRef>
          <a:fontRef idx="minor">
            <a:schemeClr val="lt1"/>
          </a:fontRef>
        </p:style>
        <p:txBody>
          <a:bodyPr wrap="square" anchor="t">
            <a:normAutofit/>
          </a:bodyPr>
          <a:lstStyle/>
          <a:p>
            <a:r>
              <a:rPr lang="en-GB" b="1" dirty="0"/>
              <a:t>Key implications for GPs and LMCs</a:t>
            </a:r>
          </a:p>
        </p:txBody>
      </p:sp>
      <p:sp>
        <p:nvSpPr>
          <p:cNvPr id="3" name="Content Placeholder 2"/>
          <p:cNvSpPr>
            <a:spLocks noGrp="1"/>
          </p:cNvSpPr>
          <p:nvPr>
            <p:ph idx="1"/>
          </p:nvPr>
        </p:nvSpPr>
        <p:spPr>
          <a:xfrm>
            <a:off x="388044" y="1102902"/>
            <a:ext cx="8161171" cy="3380086"/>
          </a:xfrm>
        </p:spPr>
        <p:txBody>
          <a:bodyPr>
            <a:normAutofit lnSpcReduction="10000"/>
          </a:bodyPr>
          <a:lstStyle/>
          <a:p>
            <a:pPr marL="285750" indent="-285750">
              <a:lnSpc>
                <a:spcPct val="100000"/>
              </a:lnSpc>
              <a:spcAft>
                <a:spcPts val="1200"/>
              </a:spcAft>
              <a:buFont typeface="Arial" panose="020B0604020202020204" pitchFamily="34" charset="0"/>
              <a:buChar char="•"/>
            </a:pPr>
            <a:r>
              <a:rPr lang="en-GB" sz="1800" b="1" dirty="0">
                <a:latin typeface="+mn-lt"/>
              </a:rPr>
              <a:t>Clinical voice </a:t>
            </a:r>
            <a:r>
              <a:rPr lang="en-GB" sz="1800" dirty="0">
                <a:latin typeface="+mn-lt"/>
              </a:rPr>
              <a:t>– loss of CCGs risks losing/reducing GP leadership within ICSs and may change who and how LMCs lobby locally</a:t>
            </a:r>
          </a:p>
          <a:p>
            <a:pPr marL="285750" indent="-285750">
              <a:lnSpc>
                <a:spcPct val="100000"/>
              </a:lnSpc>
              <a:spcAft>
                <a:spcPts val="1200"/>
              </a:spcAft>
              <a:buFont typeface="Arial" panose="020B0604020202020204" pitchFamily="34" charset="0"/>
              <a:buChar char="•"/>
            </a:pPr>
            <a:r>
              <a:rPr lang="en-GB" sz="1800" b="1" dirty="0">
                <a:latin typeface="+mn-lt"/>
              </a:rPr>
              <a:t>CCGs </a:t>
            </a:r>
            <a:r>
              <a:rPr lang="en-GB" sz="1800" dirty="0">
                <a:latin typeface="+mn-lt"/>
              </a:rPr>
              <a:t>– while most staff will transfer into the ICS, there is a risk that leadership, relationships, and commissioning expertise may be lost</a:t>
            </a:r>
          </a:p>
          <a:p>
            <a:pPr marL="285750" indent="-285750">
              <a:lnSpc>
                <a:spcPct val="100000"/>
              </a:lnSpc>
              <a:spcAft>
                <a:spcPts val="1200"/>
              </a:spcAft>
              <a:buFont typeface="Arial" panose="020B0604020202020204" pitchFamily="34" charset="0"/>
              <a:buChar char="•"/>
            </a:pPr>
            <a:r>
              <a:rPr lang="en-GB" sz="1800" b="1" dirty="0">
                <a:latin typeface="+mn-lt"/>
              </a:rPr>
              <a:t>Funding</a:t>
            </a:r>
            <a:r>
              <a:rPr lang="en-GB" sz="1800" dirty="0">
                <a:latin typeface="+mn-lt"/>
              </a:rPr>
              <a:t> – ICSs will take greater control of funding flows, but NHSEI has stressed its commitment to national contracts - we have lobbied for ringfencing of GP funding</a:t>
            </a:r>
          </a:p>
          <a:p>
            <a:pPr marL="285750" indent="-285750">
              <a:lnSpc>
                <a:spcPct val="100000"/>
              </a:lnSpc>
              <a:spcAft>
                <a:spcPts val="1200"/>
              </a:spcAft>
              <a:buFont typeface="Arial" panose="020B0604020202020204" pitchFamily="34" charset="0"/>
              <a:buChar char="•"/>
            </a:pPr>
            <a:r>
              <a:rPr lang="en-GB" sz="1800" b="1" dirty="0">
                <a:latin typeface="+mn-lt"/>
              </a:rPr>
              <a:t>Integration</a:t>
            </a:r>
            <a:r>
              <a:rPr lang="en-GB" sz="1800" dirty="0">
                <a:latin typeface="+mn-lt"/>
              </a:rPr>
              <a:t> – ‘Places’ will be key within ICSs with significant powers devolved to them - but this won’t be set out in legislation, so it’s essential clinicians shape implementation</a:t>
            </a:r>
          </a:p>
          <a:p>
            <a:pPr marL="285750" indent="-285750">
              <a:lnSpc>
                <a:spcPct val="100000"/>
              </a:lnSpc>
              <a:spcAft>
                <a:spcPts val="1200"/>
              </a:spcAft>
              <a:buFont typeface="Arial" panose="020B0604020202020204" pitchFamily="34" charset="0"/>
              <a:buChar char="•"/>
            </a:pPr>
            <a:r>
              <a:rPr lang="en-GB" sz="1800" b="1" dirty="0">
                <a:latin typeface="+mn-lt"/>
              </a:rPr>
              <a:t>PCNs</a:t>
            </a:r>
            <a:r>
              <a:rPr lang="en-GB" sz="1800" dirty="0">
                <a:latin typeface="+mn-lt"/>
              </a:rPr>
              <a:t> – the exact role of PCNs isn’t entirely clear, but they are seen as ‘building blocks’ of ICSs and are expected to provide representation for primary care in parts of an ICS.</a:t>
            </a:r>
            <a:endParaRPr lang="en-GB" sz="1800" b="1" dirty="0">
              <a:latin typeface="+mn-lt"/>
            </a:endParaRPr>
          </a:p>
          <a:p>
            <a:pPr marL="285750" indent="-285750">
              <a:lnSpc>
                <a:spcPct val="95000"/>
              </a:lnSpc>
              <a:spcAft>
                <a:spcPts val="1200"/>
              </a:spcAft>
              <a:buFont typeface="Arial" panose="020B0604020202020204" pitchFamily="34" charset="0"/>
              <a:buChar char="•"/>
            </a:pPr>
            <a:endParaRPr lang="en-GB" sz="1800" dirty="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a:p>
        </p:txBody>
      </p:sp>
      <p:sp>
        <p:nvSpPr>
          <p:cNvPr id="4" name="Date Placeholder 3"/>
          <p:cNvSpPr>
            <a:spLocks noGrp="1"/>
          </p:cNvSpPr>
          <p:nvPr>
            <p:ph type="dt" sz="half" idx="2"/>
          </p:nvPr>
        </p:nvSpPr>
        <p:spPr>
          <a:xfrm>
            <a:off x="388044" y="4781750"/>
            <a:ext cx="2894509" cy="123111"/>
          </a:xfrm>
        </p:spPr>
        <p:txBody>
          <a:bodyPr wrap="square" anchor="ctr">
            <a:normAutofit/>
          </a:bodyPr>
          <a:lstStyle/>
          <a:p>
            <a:pPr>
              <a:spcAft>
                <a:spcPts val="600"/>
              </a:spcAft>
            </a:pPr>
            <a:fld id="{3FFC9BE3-63B7-8B4B-8F7F-E2147C04187A}" type="datetime3">
              <a:rPr lang="en-GB" smtClean="0"/>
              <a:pPr>
                <a:spcAft>
                  <a:spcPts val="600"/>
                </a:spcAft>
              </a:pPr>
              <a:t>3 November, 2021</a:t>
            </a:fld>
            <a:endParaRPr lang="en-US" dirty="0"/>
          </a:p>
        </p:txBody>
      </p:sp>
      <p:sp>
        <p:nvSpPr>
          <p:cNvPr id="5" name="Slide Number Placeholder 4"/>
          <p:cNvSpPr>
            <a:spLocks noGrp="1"/>
          </p:cNvSpPr>
          <p:nvPr>
            <p:ph type="sldNum" sz="quarter" idx="4"/>
          </p:nvPr>
        </p:nvSpPr>
        <p:spPr>
          <a:xfrm>
            <a:off x="8293101" y="4784345"/>
            <a:ext cx="256114" cy="123111"/>
          </a:xfrm>
        </p:spPr>
        <p:txBody>
          <a:bodyPr wrap="square" anchor="ctr">
            <a:normAutofit/>
          </a:bodyPr>
          <a:lstStyle/>
          <a:p>
            <a:pPr>
              <a:spcAft>
                <a:spcPts val="600"/>
              </a:spcAft>
            </a:pPr>
            <a:fld id="{E4E00EF0-048C-114D-ADD5-1D5ACA69D45F}" type="slidenum">
              <a:rPr lang="en-GB" smtClean="0"/>
              <a:pPr>
                <a:spcAft>
                  <a:spcPts val="600"/>
                </a:spcAft>
              </a:pPr>
              <a:t>7</a:t>
            </a:fld>
            <a:endParaRPr lang="en-GB" dirty="0"/>
          </a:p>
        </p:txBody>
      </p:sp>
    </p:spTree>
    <p:extLst>
      <p:ext uri="{BB962C8B-B14F-4D97-AF65-F5344CB8AC3E}">
        <p14:creationId xmlns:p14="http://schemas.microsoft.com/office/powerpoint/2010/main" val="268012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367D-A023-4250-A6E5-A4198CC73C6F}"/>
              </a:ext>
            </a:extLst>
          </p:cNvPr>
          <p:cNvSpPr>
            <a:spLocks noGrp="1"/>
          </p:cNvSpPr>
          <p:nvPr>
            <p:ph type="title"/>
          </p:nvPr>
        </p:nvSpPr>
        <p:spPr/>
        <p:txBody>
          <a:bodyPr/>
          <a:lstStyle/>
          <a:p>
            <a:br>
              <a:rPr lang="en-GB" dirty="0"/>
            </a:br>
            <a:endParaRPr lang="en-GB" dirty="0"/>
          </a:p>
        </p:txBody>
      </p:sp>
      <p:sp>
        <p:nvSpPr>
          <p:cNvPr id="5" name="Date Placeholder 4">
            <a:extLst>
              <a:ext uri="{FF2B5EF4-FFF2-40B4-BE49-F238E27FC236}">
                <a16:creationId xmlns:a16="http://schemas.microsoft.com/office/drawing/2014/main" id="{E6AF119E-20E4-43FE-A6A6-18393507AA13}"/>
              </a:ext>
            </a:extLst>
          </p:cNvPr>
          <p:cNvSpPr>
            <a:spLocks noGrp="1"/>
          </p:cNvSpPr>
          <p:nvPr>
            <p:ph type="dt" sz="half" idx="2"/>
          </p:nvPr>
        </p:nvSpPr>
        <p:spPr/>
        <p:txBody>
          <a:bodyPr/>
          <a:lstStyle/>
          <a:p>
            <a:pPr defTabSz="457189"/>
            <a:fld id="{746DC858-F03D-564D-B915-4EAA96B26C2B}" type="datetime3">
              <a:rPr lang="en-GB">
                <a:solidFill>
                  <a:srgbClr val="13316E"/>
                </a:solidFill>
              </a:rPr>
              <a:pPr defTabSz="457189"/>
              <a:t>3 November, 2021</a:t>
            </a:fld>
            <a:endParaRPr lang="en-US" dirty="0">
              <a:solidFill>
                <a:srgbClr val="13316E"/>
              </a:solidFill>
            </a:endParaRPr>
          </a:p>
        </p:txBody>
      </p:sp>
      <p:sp>
        <p:nvSpPr>
          <p:cNvPr id="6" name="Slide Number Placeholder 5">
            <a:extLst>
              <a:ext uri="{FF2B5EF4-FFF2-40B4-BE49-F238E27FC236}">
                <a16:creationId xmlns:a16="http://schemas.microsoft.com/office/drawing/2014/main" id="{3B55961E-6356-4767-97D2-69AAE452C5C8}"/>
              </a:ext>
            </a:extLst>
          </p:cNvPr>
          <p:cNvSpPr>
            <a:spLocks noGrp="1"/>
          </p:cNvSpPr>
          <p:nvPr>
            <p:ph type="sldNum" sz="quarter" idx="4"/>
          </p:nvPr>
        </p:nvSpPr>
        <p:spPr/>
        <p:txBody>
          <a:bodyPr/>
          <a:lstStyle/>
          <a:p>
            <a:fld id="{E4E00EF0-048C-114D-ADD5-1D5ACA69D45F}" type="slidenum">
              <a:rPr lang="en-GB">
                <a:solidFill>
                  <a:srgbClr val="13316E"/>
                </a:solidFill>
              </a:rPr>
              <a:pPr/>
              <a:t>8</a:t>
            </a:fld>
            <a:endParaRPr lang="en-GB" dirty="0">
              <a:solidFill>
                <a:srgbClr val="13316E"/>
              </a:solidFill>
            </a:endParaRPr>
          </a:p>
        </p:txBody>
      </p:sp>
      <p:pic>
        <p:nvPicPr>
          <p:cNvPr id="13" name="Content Placeholder 12" descr="Chart, bar chart&#10;&#10;Description automatically generated">
            <a:extLst>
              <a:ext uri="{FF2B5EF4-FFF2-40B4-BE49-F238E27FC236}">
                <a16:creationId xmlns:a16="http://schemas.microsoft.com/office/drawing/2014/main" id="{DB2FA77D-C870-4197-AF80-DAE7639A269E}"/>
              </a:ext>
            </a:extLst>
          </p:cNvPr>
          <p:cNvPicPr>
            <a:picLocks noGrp="1" noChangeAspect="1"/>
          </p:cNvPicPr>
          <p:nvPr>
            <p:ph idx="1"/>
          </p:nvPr>
        </p:nvPicPr>
        <p:blipFill>
          <a:blip r:embed="rId3"/>
          <a:stretch>
            <a:fillRect/>
          </a:stretch>
        </p:blipFill>
        <p:spPr>
          <a:xfrm>
            <a:off x="707572" y="154742"/>
            <a:ext cx="7211786" cy="4244571"/>
          </a:xfrm>
        </p:spPr>
      </p:pic>
    </p:spTree>
    <p:extLst>
      <p:ext uri="{BB962C8B-B14F-4D97-AF65-F5344CB8AC3E}">
        <p14:creationId xmlns:p14="http://schemas.microsoft.com/office/powerpoint/2010/main" val="81414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AFBD-A7FD-407D-9C7C-8AB745214FCD}"/>
              </a:ext>
            </a:extLst>
          </p:cNvPr>
          <p:cNvSpPr>
            <a:spLocks noGrp="1"/>
          </p:cNvSpPr>
          <p:nvPr>
            <p:ph type="title"/>
          </p:nvPr>
        </p:nvSpPr>
        <p:spPr/>
        <p:txBody>
          <a:bodyPr/>
          <a:lstStyle/>
          <a:p>
            <a:r>
              <a:rPr lang="en-GB" dirty="0"/>
              <a:t>Investment in general practice</a:t>
            </a:r>
          </a:p>
        </p:txBody>
      </p:sp>
      <p:sp>
        <p:nvSpPr>
          <p:cNvPr id="3" name="Content Placeholder 2">
            <a:extLst>
              <a:ext uri="{FF2B5EF4-FFF2-40B4-BE49-F238E27FC236}">
                <a16:creationId xmlns:a16="http://schemas.microsoft.com/office/drawing/2014/main" id="{CF64799E-8C69-4482-A58B-CACE4D7B484C}"/>
              </a:ext>
            </a:extLst>
          </p:cNvPr>
          <p:cNvSpPr>
            <a:spLocks noGrp="1"/>
          </p:cNvSpPr>
          <p:nvPr>
            <p:ph idx="1"/>
          </p:nvPr>
        </p:nvSpPr>
        <p:spPr>
          <a:xfrm>
            <a:off x="388044" y="1028701"/>
            <a:ext cx="3679798" cy="2813054"/>
          </a:xfrm>
        </p:spPr>
        <p:txBody>
          <a:bodyPr/>
          <a:lstStyle/>
          <a:p>
            <a:r>
              <a:rPr lang="en-GB" sz="1400" u="sng" dirty="0"/>
              <a:t>National contract includes:</a:t>
            </a:r>
          </a:p>
          <a:p>
            <a:endParaRPr lang="en-GB" sz="1400" u="sng" dirty="0"/>
          </a:p>
          <a:p>
            <a:r>
              <a:rPr lang="en-GB" sz="1400" dirty="0"/>
              <a:t>Global Sum/MPIG (GMS only)</a:t>
            </a:r>
          </a:p>
          <a:p>
            <a:r>
              <a:rPr lang="en-GB" sz="1400" dirty="0"/>
              <a:t>Balance of PMS Expenditure</a:t>
            </a:r>
          </a:p>
          <a:p>
            <a:r>
              <a:rPr lang="en-GB" sz="1400" dirty="0"/>
              <a:t>APMS Essential and Additional Services and Other Payments</a:t>
            </a:r>
          </a:p>
          <a:p>
            <a:r>
              <a:rPr lang="en-GB" sz="1400" dirty="0"/>
              <a:t>Primary Care Network Participation</a:t>
            </a:r>
          </a:p>
          <a:p>
            <a:r>
              <a:rPr lang="en-GB" sz="1400" dirty="0"/>
              <a:t>Quality and Outcomes Framework </a:t>
            </a:r>
          </a:p>
          <a:p>
            <a:r>
              <a:rPr lang="en-GB" sz="1400" dirty="0"/>
              <a:t>Direct Enhanced Services (GMS, PMS)</a:t>
            </a:r>
          </a:p>
          <a:p>
            <a:r>
              <a:rPr lang="en-GB" sz="1400" dirty="0"/>
              <a:t>Other Selected Services</a:t>
            </a:r>
          </a:p>
          <a:p>
            <a:r>
              <a:rPr lang="en-GB" sz="1400" dirty="0"/>
              <a:t>GP Extended Hours Access (GMS, PMS)</a:t>
            </a:r>
          </a:p>
          <a:p>
            <a:endParaRPr lang="en-GB" sz="1200" dirty="0"/>
          </a:p>
          <a:p>
            <a:endParaRPr lang="en-GB" dirty="0"/>
          </a:p>
          <a:p>
            <a:endParaRPr lang="en-GB" dirty="0"/>
          </a:p>
        </p:txBody>
      </p:sp>
      <p:sp>
        <p:nvSpPr>
          <p:cNvPr id="5" name="Date Placeholder 4">
            <a:extLst>
              <a:ext uri="{FF2B5EF4-FFF2-40B4-BE49-F238E27FC236}">
                <a16:creationId xmlns:a16="http://schemas.microsoft.com/office/drawing/2014/main" id="{06D922EE-EB1B-4449-989A-4C28122F9738}"/>
              </a:ext>
            </a:extLst>
          </p:cNvPr>
          <p:cNvSpPr>
            <a:spLocks noGrp="1"/>
          </p:cNvSpPr>
          <p:nvPr>
            <p:ph type="dt" sz="half" idx="2"/>
          </p:nvPr>
        </p:nvSpPr>
        <p:spPr/>
        <p:txBody>
          <a:bodyPr/>
          <a:lstStyle/>
          <a:p>
            <a:pPr defTabSz="457189"/>
            <a:fld id="{746DC858-F03D-564D-B915-4EAA96B26C2B}" type="datetime3">
              <a:rPr lang="en-GB">
                <a:solidFill>
                  <a:srgbClr val="13316E"/>
                </a:solidFill>
              </a:rPr>
              <a:pPr defTabSz="457189"/>
              <a:t>3 November, 2021</a:t>
            </a:fld>
            <a:endParaRPr lang="en-US" dirty="0">
              <a:solidFill>
                <a:srgbClr val="13316E"/>
              </a:solidFill>
            </a:endParaRPr>
          </a:p>
        </p:txBody>
      </p:sp>
      <p:sp>
        <p:nvSpPr>
          <p:cNvPr id="6" name="Slide Number Placeholder 5">
            <a:extLst>
              <a:ext uri="{FF2B5EF4-FFF2-40B4-BE49-F238E27FC236}">
                <a16:creationId xmlns:a16="http://schemas.microsoft.com/office/drawing/2014/main" id="{9A32B89E-F01B-4044-B5D7-FF3A06B9ED1B}"/>
              </a:ext>
            </a:extLst>
          </p:cNvPr>
          <p:cNvSpPr>
            <a:spLocks noGrp="1"/>
          </p:cNvSpPr>
          <p:nvPr>
            <p:ph type="sldNum" sz="quarter" idx="4"/>
          </p:nvPr>
        </p:nvSpPr>
        <p:spPr/>
        <p:txBody>
          <a:bodyPr/>
          <a:lstStyle/>
          <a:p>
            <a:fld id="{E4E00EF0-048C-114D-ADD5-1D5ACA69D45F}" type="slidenum">
              <a:rPr lang="en-GB">
                <a:solidFill>
                  <a:srgbClr val="13316E"/>
                </a:solidFill>
              </a:rPr>
              <a:pPr/>
              <a:t>9</a:t>
            </a:fld>
            <a:endParaRPr lang="en-GB" dirty="0">
              <a:solidFill>
                <a:srgbClr val="13316E"/>
              </a:solidFill>
            </a:endParaRPr>
          </a:p>
        </p:txBody>
      </p:sp>
      <p:sp>
        <p:nvSpPr>
          <p:cNvPr id="13" name="Content Placeholder 2">
            <a:extLst>
              <a:ext uri="{FF2B5EF4-FFF2-40B4-BE49-F238E27FC236}">
                <a16:creationId xmlns:a16="http://schemas.microsoft.com/office/drawing/2014/main" id="{B8DB54D0-3529-4EA2-A512-5F1B404B7973}"/>
              </a:ext>
            </a:extLst>
          </p:cNvPr>
          <p:cNvSpPr txBox="1">
            <a:spLocks/>
          </p:cNvSpPr>
          <p:nvPr/>
        </p:nvSpPr>
        <p:spPr>
          <a:xfrm>
            <a:off x="4572000" y="820738"/>
            <a:ext cx="3679798" cy="2813054"/>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panose="020F0502020204030204" pitchFamily="34" charset="0"/>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panose="020F0502020204030204" pitchFamily="34" charset="0"/>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en-GB" sz="1400" u="sng"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Locally delivered (nationally negotiated)</a:t>
            </a:r>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 includes:</a:t>
            </a:r>
          </a:p>
          <a:p>
            <a:pPr defTabSz="457189"/>
            <a:endPar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endParaRPr>
          </a:p>
          <a:p>
            <a:pPr defTabSz="457189"/>
            <a:r>
              <a:rPr lang="en-GB" sz="1400" dirty="0">
                <a:solidFill>
                  <a:srgbClr val="13316E">
                    <a:lumMod val="75000"/>
                  </a:srgbClr>
                </a:solidFill>
                <a:latin typeface="Calibri" panose="020F0502020204030204" pitchFamily="34" charset="0"/>
                <a:ea typeface="Times New Roman" panose="02020603050405020304" pitchFamily="18" charset="0"/>
                <a:cs typeface="Calibri" panose="020F0502020204030204" pitchFamily="34" charset="0"/>
              </a:rPr>
              <a:t>Local Incentive Schemes (GMS, PMS)</a:t>
            </a:r>
            <a:endPar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endParaRPr>
          </a:p>
          <a:p>
            <a:pPr defTabSz="457189"/>
            <a:r>
              <a:rPr lang="en-GB" sz="1400" dirty="0">
                <a:solidFill>
                  <a:srgbClr val="13316E">
                    <a:lumMod val="75000"/>
                  </a:srgbClr>
                </a:solidFill>
                <a:latin typeface="Calibri" panose="020F0502020204030204" pitchFamily="34" charset="0"/>
                <a:ea typeface="Times New Roman" panose="02020603050405020304" pitchFamily="18" charset="0"/>
                <a:cs typeface="Calibri" panose="020F0502020204030204" pitchFamily="34" charset="0"/>
              </a:rPr>
              <a:t>APMS Enhanced Services </a:t>
            </a:r>
            <a:endPar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endParaRP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Premises</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PCO Administered Funds</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Out of Hours</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IT (incl. centrally funded IT)</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Improving Access to General Practice</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Estates and Technology Transformation Programme</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General Practice Workforce Programmes  </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Other General Practice Transformation Programmes</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New Models of Care</a:t>
            </a:r>
          </a:p>
          <a:p>
            <a:pPr defTabSz="457189"/>
            <a:r>
              <a:rPr lang="en-GB" sz="1400" dirty="0">
                <a:solidFill>
                  <a:srgbClr val="13316E">
                    <a:lumMod val="75000"/>
                  </a:srgbClr>
                </a:solidFill>
                <a:latin typeface="Calibri" panose="020F0502020204030204" pitchFamily="34" charset="0"/>
                <a:ea typeface="Calibri" panose="020F0502020204030204" pitchFamily="34" charset="0"/>
                <a:cs typeface="Times New Roman" panose="02020603050405020304" pitchFamily="18" charset="0"/>
              </a:rPr>
              <a:t>Provisional Local Authorities' Public Health Costs</a:t>
            </a:r>
          </a:p>
          <a:p>
            <a:pPr defTabSz="457189"/>
            <a:endParaRPr lang="en-GB" sz="1200" dirty="0">
              <a:solidFill>
                <a:srgbClr val="13316E"/>
              </a:solidFill>
            </a:endParaRPr>
          </a:p>
          <a:p>
            <a:pPr defTabSz="457189"/>
            <a:endParaRPr lang="en-GB" dirty="0">
              <a:solidFill>
                <a:srgbClr val="13316E"/>
              </a:solidFill>
            </a:endParaRPr>
          </a:p>
          <a:p>
            <a:pPr defTabSz="457189"/>
            <a:endParaRPr lang="en-GB" dirty="0">
              <a:solidFill>
                <a:srgbClr val="13316E"/>
              </a:solidFill>
            </a:endParaRPr>
          </a:p>
        </p:txBody>
      </p:sp>
    </p:spTree>
    <p:extLst>
      <p:ext uri="{BB962C8B-B14F-4D97-AF65-F5344CB8AC3E}">
        <p14:creationId xmlns:p14="http://schemas.microsoft.com/office/powerpoint/2010/main" val="2639798335"/>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1_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B912459838A0479B94D6B9276E7EE0" ma:contentTypeVersion="12" ma:contentTypeDescription="Create a new document." ma:contentTypeScope="" ma:versionID="fd2f45b5e4df095c5d9b57047a96315a">
  <xsd:schema xmlns:xsd="http://www.w3.org/2001/XMLSchema" xmlns:xs="http://www.w3.org/2001/XMLSchema" xmlns:p="http://schemas.microsoft.com/office/2006/metadata/properties" xmlns:ns2="5b09c3a0-d03e-4a2c-9fc7-e10155494b97" xmlns:ns3="75849e05-f0d2-4313-af25-172e9fff2c54" targetNamespace="http://schemas.microsoft.com/office/2006/metadata/properties" ma:root="true" ma:fieldsID="9bd2f9421d3429c1502e0cd0cdeaadc3" ns2:_="" ns3:_="">
    <xsd:import namespace="5b09c3a0-d03e-4a2c-9fc7-e10155494b97"/>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9c3a0-d03e-4a2c-9fc7-e10155494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F62FBA-4392-463E-9E66-D34C2D220BD1}">
  <ds:schemaRefs>
    <ds:schemaRef ds:uri="http://schemas.microsoft.com/sharepoint/v3/contenttype/forms"/>
  </ds:schemaRefs>
</ds:datastoreItem>
</file>

<file path=customXml/itemProps2.xml><?xml version="1.0" encoding="utf-8"?>
<ds:datastoreItem xmlns:ds="http://schemas.openxmlformats.org/officeDocument/2006/customXml" ds:itemID="{0C78A468-3671-487A-9AE7-A84A433BC3D0}">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daddb3a1-04af-451e-a4d6-4b49356dc3de"/>
    <ds:schemaRef ds:uri="http://schemas.microsoft.com/office/infopath/2007/PartnerControls"/>
    <ds:schemaRef ds:uri="75849e05-f0d2-4313-af25-172e9fff2c54"/>
  </ds:schemaRefs>
</ds:datastoreItem>
</file>

<file path=customXml/itemProps3.xml><?xml version="1.0" encoding="utf-8"?>
<ds:datastoreItem xmlns:ds="http://schemas.openxmlformats.org/officeDocument/2006/customXml" ds:itemID="{596E8145-49EF-4795-9055-DEBD0BACD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9c3a0-d03e-4a2c-9fc7-e10155494b97"/>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(16:9)</PresentationFormat>
  <Paragraphs>157</Paragraphs>
  <Slides>14</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Calibri Light</vt:lpstr>
      <vt:lpstr>Lucida Grande</vt:lpstr>
      <vt:lpstr>PowerPoint template</vt:lpstr>
      <vt:lpstr>BMA Theme Blue Titles</vt:lpstr>
      <vt:lpstr>BMA Theme White Titles</vt:lpstr>
      <vt:lpstr>BMA Theme Divider Slide</vt:lpstr>
      <vt:lpstr>1_PowerPoint template</vt:lpstr>
      <vt:lpstr>Does General Practice have a future in the NHS?</vt:lpstr>
      <vt:lpstr>The Health and Care Bill</vt:lpstr>
      <vt:lpstr>Key changes: NHS/ICS structure</vt:lpstr>
      <vt:lpstr>Key changes: CCGs</vt:lpstr>
      <vt:lpstr>Key changes: competition and procurement</vt:lpstr>
      <vt:lpstr>Key changes: power and accountability </vt:lpstr>
      <vt:lpstr>Key implications for GPs and LMCs</vt:lpstr>
      <vt:lpstr> </vt:lpstr>
      <vt:lpstr>Investment in general practice</vt:lpstr>
      <vt:lpstr>PowerPoint Presentation</vt:lpstr>
      <vt:lpstr>PCN DES – 21/22 funding</vt:lpstr>
      <vt:lpstr>PCN service specifications</vt:lpstr>
      <vt:lpstr>PCN DES – improving the access schemes</vt:lpstr>
      <vt:lpstr>Risks and opportunities for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Care White Paper: The BMA View</dc:title>
  <dc:creator>Tom Bramwell</dc:creator>
  <cp:lastModifiedBy>Richard Vautrey</cp:lastModifiedBy>
  <cp:revision>11</cp:revision>
  <dcterms:created xsi:type="dcterms:W3CDTF">2021-03-11T16:15:29Z</dcterms:created>
  <dcterms:modified xsi:type="dcterms:W3CDTF">2021-11-03T08:55:13Z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0x010100FCB912459838A0479B94D6B9276E7EE0</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ies>
</file>