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74" r:id="rId6"/>
    <p:sldId id="258" r:id="rId7"/>
    <p:sldId id="297" r:id="rId8"/>
    <p:sldId id="257" r:id="rId9"/>
    <p:sldId id="261" r:id="rId10"/>
    <p:sldId id="292" r:id="rId11"/>
    <p:sldId id="288" r:id="rId12"/>
    <p:sldId id="271" r:id="rId13"/>
    <p:sldId id="294" r:id="rId14"/>
    <p:sldId id="295" r:id="rId15"/>
    <p:sldId id="296" r:id="rId16"/>
    <p:sldId id="279" r:id="rId17"/>
    <p:sldId id="259" r:id="rId18"/>
    <p:sldId id="260" r:id="rId19"/>
    <p:sldId id="263" r:id="rId20"/>
    <p:sldId id="264" r:id="rId21"/>
    <p:sldId id="265" r:id="rId22"/>
    <p:sldId id="267" r:id="rId23"/>
    <p:sldId id="268" r:id="rId24"/>
    <p:sldId id="286" r:id="rId25"/>
    <p:sldId id="287" r:id="rId26"/>
    <p:sldId id="276" r:id="rId27"/>
    <p:sldId id="277" r:id="rId28"/>
    <p:sldId id="270"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97"/>
            <p14:sldId id="257"/>
            <p14:sldId id="261"/>
            <p14:sldId id="292"/>
          </p14:sldIdLst>
        </p14:section>
        <p14:section name="Vaccinations" id="{FE7D8DD4-1FF6-48D8-8329-D1FD4654262D}">
          <p14:sldIdLst>
            <p14:sldId id="288"/>
            <p14:sldId id="271"/>
            <p14:sldId id="294"/>
            <p14:sldId id="295"/>
            <p14:sldId id="296"/>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74" autoAdjust="0"/>
  </p:normalViewPr>
  <p:slideViewPr>
    <p:cSldViewPr snapToGrid="0">
      <p:cViewPr varScale="1">
        <p:scale>
          <a:sx n="60" d="100"/>
          <a:sy n="60" d="100"/>
        </p:scale>
        <p:origin x="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nation'!$Q$279:$Q$538</c:f>
              <c:numCache>
                <c:formatCode>General</c:formatCode>
                <c:ptCount val="260"/>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292.58872842421249</c:v>
                </c:pt>
                <c:pt idx="67">
                  <c:v>289.34892830340635</c:v>
                </c:pt>
                <c:pt idx="68">
                  <c:v>301.64918638917874</c:v>
                </c:pt>
                <c:pt idx="69">
                  <c:v>288.4886423956217</c:v>
                </c:pt>
                <c:pt idx="70">
                  <c:v>273.97360569619093</c:v>
                </c:pt>
                <c:pt idx="71">
                  <c:v>268.77528233851336</c:v>
                </c:pt>
                <c:pt idx="72">
                  <c:v>249.11683414785935</c:v>
                </c:pt>
                <c:pt idx="73">
                  <c:v>233.64999176322004</c:v>
                </c:pt>
                <c:pt idx="74">
                  <c:v>223.07030549301703</c:v>
                </c:pt>
                <c:pt idx="75">
                  <c:v>217.83537422436987</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105.0647044826387</c:v>
                </c:pt>
                <c:pt idx="113">
                  <c:v>101.86151227280216</c:v>
                </c:pt>
                <c:pt idx="114">
                  <c:v>98.035985576483085</c:v>
                </c:pt>
                <c:pt idx="115">
                  <c:v>95.693079274431213</c:v>
                </c:pt>
                <c:pt idx="116">
                  <c:v>91.135394358720916</c:v>
                </c:pt>
                <c:pt idx="117">
                  <c:v>84.362930829352223</c:v>
                </c:pt>
                <c:pt idx="118">
                  <c:v>79.860157780096287</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66.974173118810981</c:v>
                </c:pt>
                <c:pt idx="211">
                  <c:v>69.353687331832404</c:v>
                </c:pt>
                <c:pt idx="212">
                  <c:v>74.680138377903461</c:v>
                </c:pt>
                <c:pt idx="213">
                  <c:v>80.995003020152652</c:v>
                </c:pt>
                <c:pt idx="214">
                  <c:v>88.426408946973439</c:v>
                </c:pt>
                <c:pt idx="215">
                  <c:v>93.533212527227136</c:v>
                </c:pt>
                <c:pt idx="216">
                  <c:v>96.681492870609333</c:v>
                </c:pt>
                <c:pt idx="217">
                  <c:v>100.1592444127176</c:v>
                </c:pt>
                <c:pt idx="218">
                  <c:v>106.1812457672103</c:v>
                </c:pt>
                <c:pt idx="219">
                  <c:v>110.53758717258799</c:v>
                </c:pt>
                <c:pt idx="220">
                  <c:v>112.14833525524865</c:v>
                </c:pt>
                <c:pt idx="221">
                  <c:v>113.7773872933941</c:v>
                </c:pt>
                <c:pt idx="222">
                  <c:v>114.52784946827009</c:v>
                </c:pt>
                <c:pt idx="223">
                  <c:v>116.35824501674813</c:v>
                </c:pt>
                <c:pt idx="224">
                  <c:v>119.57974118206945</c:v>
                </c:pt>
                <c:pt idx="225">
                  <c:v>122.98427690223858</c:v>
                </c:pt>
                <c:pt idx="226">
                  <c:v>127.70669741731187</c:v>
                </c:pt>
                <c:pt idx="227">
                  <c:v>131.69695971299399</c:v>
                </c:pt>
                <c:pt idx="228">
                  <c:v>133.82021854922849</c:v>
                </c:pt>
                <c:pt idx="229">
                  <c:v>140.55607416762763</c:v>
                </c:pt>
                <c:pt idx="230">
                  <c:v>145.97404499112258</c:v>
                </c:pt>
                <c:pt idx="231">
                  <c:v>158.86002965240789</c:v>
                </c:pt>
                <c:pt idx="232">
                  <c:v>193.54602529606646</c:v>
                </c:pt>
                <c:pt idx="233">
                  <c:v>229.51329782365968</c:v>
                </c:pt>
                <c:pt idx="234">
                  <c:v>259.20231361997327</c:v>
                </c:pt>
                <c:pt idx="235">
                  <c:v>291.89317811579082</c:v>
                </c:pt>
                <c:pt idx="236">
                  <c:v>317.51871579448323</c:v>
                </c:pt>
                <c:pt idx="237">
                  <c:v>341.35046583566708</c:v>
                </c:pt>
                <c:pt idx="238">
                  <c:v>359.06869474493436</c:v>
                </c:pt>
                <c:pt idx="239">
                  <c:v>375.46903885929748</c:v>
                </c:pt>
                <c:pt idx="240">
                  <c:v>387.14696245858727</c:v>
                </c:pt>
                <c:pt idx="241">
                  <c:v>405.98173265242622</c:v>
                </c:pt>
                <c:pt idx="242">
                  <c:v>415.06049457287719</c:v>
                </c:pt>
                <c:pt idx="243">
                  <c:v>423.44370618490655</c:v>
                </c:pt>
                <c:pt idx="244">
                  <c:v>427.25092892574088</c:v>
                </c:pt>
                <c:pt idx="245">
                  <c:v>425.18258195596064</c:v>
                </c:pt>
                <c:pt idx="246">
                  <c:v>415.37166181611843</c:v>
                </c:pt>
                <c:pt idx="247">
                  <c:v>400.94814489411164</c:v>
                </c:pt>
                <c:pt idx="248">
                  <c:v>382.62588545384659</c:v>
                </c:pt>
                <c:pt idx="249">
                  <c:v>369.81311661450042</c:v>
                </c:pt>
                <c:pt idx="250">
                  <c:v>357.23829919645635</c:v>
                </c:pt>
                <c:pt idx="251">
                  <c:v>344.57196200098838</c:v>
                </c:pt>
                <c:pt idx="252">
                  <c:v>334.96238537147877</c:v>
                </c:pt>
                <c:pt idx="253">
                  <c:v>320.63038822689583</c:v>
                </c:pt>
                <c:pt idx="254">
                  <c:v>309.13550418245381</c:v>
                </c:pt>
                <c:pt idx="255">
                  <c:v>296.5057748979554</c:v>
                </c:pt>
                <c:pt idx="256">
                  <c:v>283.05236761664196</c:v>
                </c:pt>
                <c:pt idx="257">
                  <c:v>271.46596379477603</c:v>
                </c:pt>
                <c:pt idx="258">
                  <c:v>264.08946973440959</c:v>
                </c:pt>
                <c:pt idx="259">
                  <c:v>255.2852671462303</c:v>
                </c:pt>
              </c:numCache>
            </c:numRef>
          </c:val>
          <c:smooth val="0"/>
          <c:extLst>
            <c:ext xmlns:c16="http://schemas.microsoft.com/office/drawing/2014/chart" uri="{C3380CC4-5D6E-409C-BE32-E72D297353CC}">
              <c16:uniqueId val="{00000000-F7DF-48BA-AF82-6FC33D366BFF}"/>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nation'!$R$279:$R$538</c:f>
              <c:numCache>
                <c:formatCode>General</c:formatCode>
                <c:ptCount val="260"/>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9.6736982294594878</c:v>
                </c:pt>
                <c:pt idx="194">
                  <c:v>9.8322834463358717</c:v>
                </c:pt>
                <c:pt idx="195">
                  <c:v>9.7054152728347649</c:v>
                </c:pt>
                <c:pt idx="196">
                  <c:v>9.737132316210042</c:v>
                </c:pt>
                <c:pt idx="197">
                  <c:v>9.9908686632122574</c:v>
                </c:pt>
                <c:pt idx="198">
                  <c:v>9.3565277957067163</c:v>
                </c:pt>
                <c:pt idx="199">
                  <c:v>8.5318846679495142</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41.866497255365651</c:v>
                </c:pt>
                <c:pt idx="232">
                  <c:v>47.670716193041343</c:v>
                </c:pt>
                <c:pt idx="233">
                  <c:v>52.396555655957613</c:v>
                </c:pt>
                <c:pt idx="234">
                  <c:v>59.501173372019672</c:v>
                </c:pt>
                <c:pt idx="235">
                  <c:v>65.559128656697567</c:v>
                </c:pt>
                <c:pt idx="236">
                  <c:v>71.965971418503528</c:v>
                </c:pt>
                <c:pt idx="237">
                  <c:v>73.773842890894329</c:v>
                </c:pt>
                <c:pt idx="238">
                  <c:v>79.387759568318359</c:v>
                </c:pt>
                <c:pt idx="239">
                  <c:v>88.458833973647572</c:v>
                </c:pt>
                <c:pt idx="240">
                  <c:v>97.783644725979016</c:v>
                </c:pt>
                <c:pt idx="241">
                  <c:v>103.58786366365472</c:v>
                </c:pt>
                <c:pt idx="242">
                  <c:v>110.94621772671897</c:v>
                </c:pt>
                <c:pt idx="243">
                  <c:v>117.32134344514965</c:v>
                </c:pt>
                <c:pt idx="244">
                  <c:v>125.06030202871725</c:v>
                </c:pt>
                <c:pt idx="245">
                  <c:v>131.11825731339513</c:v>
                </c:pt>
                <c:pt idx="246">
                  <c:v>135.84409677631143</c:v>
                </c:pt>
                <c:pt idx="247">
                  <c:v>140.09418058859856</c:v>
                </c:pt>
                <c:pt idx="248">
                  <c:v>145.83496543952367</c:v>
                </c:pt>
                <c:pt idx="249">
                  <c:v>147.99172438904253</c:v>
                </c:pt>
                <c:pt idx="250">
                  <c:v>154.3668501074732</c:v>
                </c:pt>
                <c:pt idx="251">
                  <c:v>159.40986000414225</c:v>
                </c:pt>
                <c:pt idx="252">
                  <c:v>164.45286990081129</c:v>
                </c:pt>
                <c:pt idx="253">
                  <c:v>168.76638779984899</c:v>
                </c:pt>
                <c:pt idx="254">
                  <c:v>179.13786098356454</c:v>
                </c:pt>
                <c:pt idx="255">
                  <c:v>192.71275554818311</c:v>
                </c:pt>
                <c:pt idx="256">
                  <c:v>205.52644107179503</c:v>
                </c:pt>
                <c:pt idx="257">
                  <c:v>211.10864070584375</c:v>
                </c:pt>
                <c:pt idx="258">
                  <c:v>210.60116801183935</c:v>
                </c:pt>
                <c:pt idx="259">
                  <c:v>207.11229324055887</c:v>
                </c:pt>
              </c:numCache>
            </c:numRef>
          </c:val>
          <c:smooth val="0"/>
          <c:extLst>
            <c:ext xmlns:c16="http://schemas.microsoft.com/office/drawing/2014/chart" uri="{C3380CC4-5D6E-409C-BE32-E72D297353CC}">
              <c16:uniqueId val="{00000001-F7DF-48BA-AF82-6FC33D366BFF}"/>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nation'!$S$279:$S$538</c:f>
              <c:numCache>
                <c:formatCode>General</c:formatCode>
                <c:ptCount val="260"/>
                <c:pt idx="0">
                  <c:v>254.58541549279781</c:v>
                </c:pt>
                <c:pt idx="1">
                  <c:v>244.28793446788691</c:v>
                </c:pt>
                <c:pt idx="2">
                  <c:v>235.25783572296501</c:v>
                </c:pt>
                <c:pt idx="3">
                  <c:v>226.54458254804038</c:v>
                </c:pt>
                <c:pt idx="4">
                  <c:v>219.5739800081007</c:v>
                </c:pt>
                <c:pt idx="5">
                  <c:v>209.01246100819205</c:v>
                </c:pt>
                <c:pt idx="6">
                  <c:v>206.0024280932181</c:v>
                </c:pt>
                <c:pt idx="7">
                  <c:v>203.73170150823771</c:v>
                </c:pt>
                <c:pt idx="8">
                  <c:v>201.038514163261</c:v>
                </c:pt>
                <c:pt idx="9">
                  <c:v>203.41485593824044</c:v>
                </c:pt>
                <c:pt idx="10">
                  <c:v>204.31258505323271</c:v>
                </c:pt>
                <c:pt idx="11">
                  <c:v>203.78450910323724</c:v>
                </c:pt>
                <c:pt idx="12">
                  <c:v>203.15081796324273</c:v>
                </c:pt>
                <c:pt idx="13">
                  <c:v>201.1441293532601</c:v>
                </c:pt>
                <c:pt idx="14">
                  <c:v>198.66217238828156</c:v>
                </c:pt>
                <c:pt idx="15">
                  <c:v>195.22967871331127</c:v>
                </c:pt>
                <c:pt idx="16">
                  <c:v>188.73434452836744</c:v>
                </c:pt>
                <c:pt idx="17">
                  <c:v>179.91547616344371</c:v>
                </c:pt>
                <c:pt idx="18">
                  <c:v>169.30114956853555</c:v>
                </c:pt>
                <c:pt idx="19">
                  <c:v>163.91477487858214</c:v>
                </c:pt>
                <c:pt idx="20">
                  <c:v>157.26101790863967</c:v>
                </c:pt>
                <c:pt idx="21">
                  <c:v>152.03306600368489</c:v>
                </c:pt>
                <c:pt idx="22">
                  <c:v>141.20750902877856</c:v>
                </c:pt>
                <c:pt idx="23">
                  <c:v>128.95614698888454</c:v>
                </c:pt>
                <c:pt idx="24">
                  <c:v>127.63595711389594</c:v>
                </c:pt>
                <c:pt idx="25">
                  <c:v>127.00226597390143</c:v>
                </c:pt>
                <c:pt idx="26">
                  <c:v>124.83715457892016</c:v>
                </c:pt>
                <c:pt idx="27">
                  <c:v>127.47753432889731</c:v>
                </c:pt>
                <c:pt idx="28">
                  <c:v>126.52699761890554</c:v>
                </c:pt>
                <c:pt idx="29">
                  <c:v>133.39198496884615</c:v>
                </c:pt>
                <c:pt idx="30">
                  <c:v>136.50763307381919</c:v>
                </c:pt>
                <c:pt idx="31">
                  <c:v>136.34921028882059</c:v>
                </c:pt>
                <c:pt idx="32">
                  <c:v>144.69281029874841</c:v>
                </c:pt>
                <c:pt idx="33">
                  <c:v>150.02637739370226</c:v>
                </c:pt>
                <c:pt idx="34">
                  <c:v>152.7723723336785</c:v>
                </c:pt>
                <c:pt idx="35">
                  <c:v>158.68682297362736</c:v>
                </c:pt>
                <c:pt idx="36">
                  <c:v>156.7857495536438</c:v>
                </c:pt>
                <c:pt idx="37">
                  <c:v>160.48228120361185</c:v>
                </c:pt>
                <c:pt idx="38">
                  <c:v>162.75300778859219</c:v>
                </c:pt>
                <c:pt idx="39">
                  <c:v>163.06985335858946</c:v>
                </c:pt>
                <c:pt idx="40">
                  <c:v>167.66411412354969</c:v>
                </c:pt>
                <c:pt idx="41">
                  <c:v>165.86865589356523</c:v>
                </c:pt>
                <c:pt idx="42">
                  <c:v>167.50569133855109</c:v>
                </c:pt>
                <c:pt idx="43">
                  <c:v>172.62802805350677</c:v>
                </c:pt>
                <c:pt idx="44">
                  <c:v>176.11332932347662</c:v>
                </c:pt>
                <c:pt idx="45">
                  <c:v>184.50973692840398</c:v>
                </c:pt>
                <c:pt idx="46">
                  <c:v>189.7904964283583</c:v>
                </c:pt>
                <c:pt idx="47">
                  <c:v>190.68822554335054</c:v>
                </c:pt>
                <c:pt idx="48">
                  <c:v>197.13075213329481</c:v>
                </c:pt>
                <c:pt idx="49">
                  <c:v>201.72501289825507</c:v>
                </c:pt>
                <c:pt idx="50">
                  <c:v>209.85738252818476</c:v>
                </c:pt>
                <c:pt idx="51">
                  <c:v>219.67959519809975</c:v>
                </c:pt>
                <c:pt idx="52">
                  <c:v>229.71303824801296</c:v>
                </c:pt>
                <c:pt idx="53">
                  <c:v>230.87480533800294</c:v>
                </c:pt>
                <c:pt idx="54">
                  <c:v>220.52451671809246</c:v>
                </c:pt>
                <c:pt idx="55">
                  <c:v>232.93430154298511</c:v>
                </c:pt>
                <c:pt idx="56">
                  <c:v>264.77728132770966</c:v>
                </c:pt>
                <c:pt idx="57">
                  <c:v>299.78871681240685</c:v>
                </c:pt>
                <c:pt idx="58">
                  <c:v>383.22471691168511</c:v>
                </c:pt>
                <c:pt idx="59">
                  <c:v>458.31711700103551</c:v>
                </c:pt>
                <c:pt idx="60">
                  <c:v>516.24704871553445</c:v>
                </c:pt>
                <c:pt idx="61">
                  <c:v>564.14353738012016</c:v>
                </c:pt>
                <c:pt idx="62">
                  <c:v>627.8823045445688</c:v>
                </c:pt>
                <c:pt idx="63">
                  <c:v>656.29279065432308</c:v>
                </c:pt>
                <c:pt idx="64">
                  <c:v>689.03349955403985</c:v>
                </c:pt>
                <c:pt idx="65">
                  <c:v>652.75468178935375</c:v>
                </c:pt>
                <c:pt idx="66">
                  <c:v>615.73655769467382</c:v>
                </c:pt>
                <c:pt idx="67">
                  <c:v>590.07206652489594</c:v>
                </c:pt>
                <c:pt idx="68">
                  <c:v>589.27995259990269</c:v>
                </c:pt>
                <c:pt idx="69">
                  <c:v>540.38011963032568</c:v>
                </c:pt>
                <c:pt idx="70">
                  <c:v>500.88003857066741</c:v>
                </c:pt>
                <c:pt idx="71">
                  <c:v>461.74961067600589</c:v>
                </c:pt>
                <c:pt idx="72">
                  <c:v>435.24019798623516</c:v>
                </c:pt>
                <c:pt idx="73">
                  <c:v>410.63185871644805</c:v>
                </c:pt>
                <c:pt idx="74">
                  <c:v>393.62781312659507</c:v>
                </c:pt>
                <c:pt idx="75">
                  <c:v>373.29688905177096</c:v>
                </c:pt>
                <c:pt idx="76">
                  <c:v>356.97934219691217</c:v>
                </c:pt>
                <c:pt idx="77">
                  <c:v>342.77409914203503</c:v>
                </c:pt>
                <c:pt idx="78">
                  <c:v>324.13301810719622</c:v>
                </c:pt>
                <c:pt idx="79">
                  <c:v>310.77269657231182</c:v>
                </c:pt>
                <c:pt idx="80">
                  <c:v>295.93376237744019</c:v>
                </c:pt>
                <c:pt idx="81">
                  <c:v>287.48454717751326</c:v>
                </c:pt>
                <c:pt idx="82">
                  <c:v>274.86353197262241</c:v>
                </c:pt>
                <c:pt idx="83">
                  <c:v>263.19305347772342</c:v>
                </c:pt>
                <c:pt idx="84">
                  <c:v>254.5326078977983</c:v>
                </c:pt>
                <c:pt idx="85">
                  <c:v>239.42963572792891</c:v>
                </c:pt>
                <c:pt idx="86">
                  <c:v>227.17827368803492</c:v>
                </c:pt>
                <c:pt idx="87">
                  <c:v>218.57063570310933</c:v>
                </c:pt>
                <c:pt idx="88">
                  <c:v>206.1080432832172</c:v>
                </c:pt>
                <c:pt idx="89">
                  <c:v>201.67220530325551</c:v>
                </c:pt>
                <c:pt idx="90">
                  <c:v>197.92286605828795</c:v>
                </c:pt>
                <c:pt idx="91">
                  <c:v>194.912833143314</c:v>
                </c:pt>
                <c:pt idx="92">
                  <c:v>189.20961288336335</c:v>
                </c:pt>
                <c:pt idx="93">
                  <c:v>179.54582299844691</c:v>
                </c:pt>
                <c:pt idx="94">
                  <c:v>172.09995210351136</c:v>
                </c:pt>
                <c:pt idx="95">
                  <c:v>165.8158482985657</c:v>
                </c:pt>
                <c:pt idx="96">
                  <c:v>160.85193436860865</c:v>
                </c:pt>
                <c:pt idx="97">
                  <c:v>156.25767360364836</c:v>
                </c:pt>
                <c:pt idx="98">
                  <c:v>150.5544533436977</c:v>
                </c:pt>
                <c:pt idx="99">
                  <c:v>142.89735206876392</c:v>
                </c:pt>
                <c:pt idx="100">
                  <c:v>136.877286238816</c:v>
                </c:pt>
                <c:pt idx="101">
                  <c:v>130.17072167387403</c:v>
                </c:pt>
                <c:pt idx="102">
                  <c:v>124.52030900892289</c:v>
                </c:pt>
                <c:pt idx="103">
                  <c:v>116.59916975899141</c:v>
                </c:pt>
                <c:pt idx="104">
                  <c:v>110.36787354904531</c:v>
                </c:pt>
                <c:pt idx="105">
                  <c:v>108.67803050905994</c:v>
                </c:pt>
                <c:pt idx="106">
                  <c:v>109.15329886405581</c:v>
                </c:pt>
                <c:pt idx="107">
                  <c:v>108.25556974906358</c:v>
                </c:pt>
                <c:pt idx="108">
                  <c:v>107.72749379906814</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86.974108964247677</c:v>
                </c:pt>
                <c:pt idx="118">
                  <c:v>82.960731744282384</c:v>
                </c:pt>
                <c:pt idx="119">
                  <c:v>79.686660854310716</c:v>
                </c:pt>
                <c:pt idx="120">
                  <c:v>76.148551989341314</c:v>
                </c:pt>
                <c:pt idx="121">
                  <c:v>73.930632999360498</c:v>
                </c:pt>
                <c:pt idx="122">
                  <c:v>67.857759574413038</c:v>
                </c:pt>
                <c:pt idx="123">
                  <c:v>63.844382354447745</c:v>
                </c:pt>
                <c:pt idx="124">
                  <c:v>62.312962099460997</c:v>
                </c:pt>
                <c:pt idx="125">
                  <c:v>61.679270959466471</c:v>
                </c:pt>
                <c:pt idx="126">
                  <c:v>63.685959569449118</c:v>
                </c:pt>
                <c:pt idx="127">
                  <c:v>65.534225394433136</c:v>
                </c:pt>
                <c:pt idx="128">
                  <c:v>64.266843114444086</c:v>
                </c:pt>
                <c:pt idx="129">
                  <c:v>66.115108939428112</c:v>
                </c:pt>
                <c:pt idx="130">
                  <c:v>67.224068434418513</c:v>
                </c:pt>
                <c:pt idx="131">
                  <c:v>68.808296284404804</c:v>
                </c:pt>
                <c:pt idx="132">
                  <c:v>68.333027929408914</c:v>
                </c:pt>
                <c:pt idx="133">
                  <c:v>65.745455774431306</c:v>
                </c:pt>
                <c:pt idx="134">
                  <c:v>63.105076024454142</c:v>
                </c:pt>
                <c:pt idx="135">
                  <c:v>62.418577289460082</c:v>
                </c:pt>
                <c:pt idx="136">
                  <c:v>59.250121589487485</c:v>
                </c:pt>
                <c:pt idx="137">
                  <c:v>58.616430449492974</c:v>
                </c:pt>
                <c:pt idx="138">
                  <c:v>56.240088674513522</c:v>
                </c:pt>
                <c:pt idx="139">
                  <c:v>55.44797474952037</c:v>
                </c:pt>
                <c:pt idx="140">
                  <c:v>55.44797474952037</c:v>
                </c:pt>
                <c:pt idx="141">
                  <c:v>55.342359559521284</c:v>
                </c:pt>
                <c:pt idx="142">
                  <c:v>53.810939304534536</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40.503425364649644</c:v>
                </c:pt>
                <c:pt idx="169">
                  <c:v>41.718000049639137</c:v>
                </c:pt>
                <c:pt idx="170">
                  <c:v>43.090997519627265</c:v>
                </c:pt>
                <c:pt idx="171">
                  <c:v>40.345002579651016</c:v>
                </c:pt>
                <c:pt idx="172">
                  <c:v>38.39112156466792</c:v>
                </c:pt>
                <c:pt idx="173">
                  <c:v>37.018124094679791</c:v>
                </c:pt>
                <c:pt idx="174">
                  <c:v>36.278817764686188</c:v>
                </c:pt>
                <c:pt idx="175">
                  <c:v>36.331625359685731</c:v>
                </c:pt>
                <c:pt idx="176">
                  <c:v>34.641782319700347</c:v>
                </c:pt>
                <c:pt idx="177">
                  <c:v>33.796860799707659</c:v>
                </c:pt>
                <c:pt idx="178">
                  <c:v>33.004746874714506</c:v>
                </c:pt>
                <c:pt idx="179">
                  <c:v>33.638438014709024</c:v>
                </c:pt>
                <c:pt idx="180">
                  <c:v>34.113706369704914</c:v>
                </c:pt>
                <c:pt idx="181">
                  <c:v>33.902475989706744</c:v>
                </c:pt>
                <c:pt idx="182">
                  <c:v>33.110362064713598</c:v>
                </c:pt>
                <c:pt idx="183">
                  <c:v>32.476670924719073</c:v>
                </c:pt>
                <c:pt idx="184">
                  <c:v>32.371055734719988</c:v>
                </c:pt>
                <c:pt idx="185">
                  <c:v>31.73736459472547</c:v>
                </c:pt>
                <c:pt idx="186">
                  <c:v>30.945250669732324</c:v>
                </c:pt>
                <c:pt idx="187">
                  <c:v>30.681212694734608</c:v>
                </c:pt>
                <c:pt idx="188">
                  <c:v>31.948594974723648</c:v>
                </c:pt>
                <c:pt idx="189">
                  <c:v>33.004746874714506</c:v>
                </c:pt>
                <c:pt idx="190">
                  <c:v>34.060898774705372</c:v>
                </c:pt>
                <c:pt idx="191">
                  <c:v>34.008091179705829</c:v>
                </c:pt>
                <c:pt idx="192">
                  <c:v>34.800205104698982</c:v>
                </c:pt>
                <c:pt idx="193">
                  <c:v>35.328281054694408</c:v>
                </c:pt>
                <c:pt idx="194">
                  <c:v>34.060898774705372</c:v>
                </c:pt>
                <c:pt idx="195">
                  <c:v>32.582286114718165</c:v>
                </c:pt>
                <c:pt idx="196">
                  <c:v>31.948594974723648</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25.400453194780287</c:v>
                </c:pt>
                <c:pt idx="214">
                  <c:v>25.453260789779829</c:v>
                </c:pt>
                <c:pt idx="215">
                  <c:v>25.717298764777549</c:v>
                </c:pt>
                <c:pt idx="216">
                  <c:v>26.61502787976978</c:v>
                </c:pt>
                <c:pt idx="217">
                  <c:v>27.301526614763841</c:v>
                </c:pt>
                <c:pt idx="218">
                  <c:v>28.832946869750597</c:v>
                </c:pt>
                <c:pt idx="219">
                  <c:v>30.575597504735519</c:v>
                </c:pt>
                <c:pt idx="220">
                  <c:v>30.998058264731871</c:v>
                </c:pt>
                <c:pt idx="221">
                  <c:v>32.951939279714964</c:v>
                </c:pt>
                <c:pt idx="222">
                  <c:v>34.536167129701262</c:v>
                </c:pt>
                <c:pt idx="223">
                  <c:v>33.955283584706287</c:v>
                </c:pt>
                <c:pt idx="224">
                  <c:v>35.592319029692128</c:v>
                </c:pt>
                <c:pt idx="225">
                  <c:v>37.810238019672944</c:v>
                </c:pt>
                <c:pt idx="226">
                  <c:v>41.031501314645077</c:v>
                </c:pt>
                <c:pt idx="227">
                  <c:v>44.516802584614929</c:v>
                </c:pt>
                <c:pt idx="228">
                  <c:v>47.843681069586154</c:v>
                </c:pt>
                <c:pt idx="229">
                  <c:v>49.639139299570616</c:v>
                </c:pt>
                <c:pt idx="230">
                  <c:v>52.49074942954595</c:v>
                </c:pt>
                <c:pt idx="231">
                  <c:v>55.236744369522206</c:v>
                </c:pt>
                <c:pt idx="232">
                  <c:v>58.510815259493882</c:v>
                </c:pt>
                <c:pt idx="233">
                  <c:v>60.728734249474698</c:v>
                </c:pt>
                <c:pt idx="234">
                  <c:v>63.052268429454593</c:v>
                </c:pt>
                <c:pt idx="235">
                  <c:v>65.217379824435866</c:v>
                </c:pt>
                <c:pt idx="236">
                  <c:v>71.55429122438106</c:v>
                </c:pt>
                <c:pt idx="237">
                  <c:v>78.208048194323496</c:v>
                </c:pt>
                <c:pt idx="238">
                  <c:v>82.327040604287873</c:v>
                </c:pt>
                <c:pt idx="239">
                  <c:v>89.244835549228043</c:v>
                </c:pt>
                <c:pt idx="240">
                  <c:v>99.859162144136221</c:v>
                </c:pt>
                <c:pt idx="241">
                  <c:v>111.21279506903799</c:v>
                </c:pt>
                <c:pt idx="242">
                  <c:v>121.72150647394712</c:v>
                </c:pt>
                <c:pt idx="243">
                  <c:v>128.48087863388864</c:v>
                </c:pt>
                <c:pt idx="244">
                  <c:v>133.97286851384115</c:v>
                </c:pt>
                <c:pt idx="245">
                  <c:v>143.42542801875936</c:v>
                </c:pt>
                <c:pt idx="246">
                  <c:v>153.72290904367031</c:v>
                </c:pt>
                <c:pt idx="247">
                  <c:v>161.11597234360636</c:v>
                </c:pt>
                <c:pt idx="248">
                  <c:v>172.25837488850996</c:v>
                </c:pt>
                <c:pt idx="249">
                  <c:v>183.40077743341357</c:v>
                </c:pt>
                <c:pt idx="250">
                  <c:v>194.64879516831627</c:v>
                </c:pt>
                <c:pt idx="251">
                  <c:v>201.88343568325371</c:v>
                </c:pt>
                <c:pt idx="252">
                  <c:v>207.63946353820393</c:v>
                </c:pt>
                <c:pt idx="253">
                  <c:v>207.79788632320256</c:v>
                </c:pt>
                <c:pt idx="254">
                  <c:v>226.22773697804311</c:v>
                </c:pt>
                <c:pt idx="255">
                  <c:v>254.4269927077992</c:v>
                </c:pt>
                <c:pt idx="256">
                  <c:v>291.9731927524744</c:v>
                </c:pt>
                <c:pt idx="257">
                  <c:v>336.22595736209166</c:v>
                </c:pt>
                <c:pt idx="258">
                  <c:v>374.56427133176004</c:v>
                </c:pt>
                <c:pt idx="259">
                  <c:v>403.60844858150875</c:v>
                </c:pt>
              </c:numCache>
            </c:numRef>
          </c:val>
          <c:smooth val="0"/>
          <c:extLst>
            <c:ext xmlns:c16="http://schemas.microsoft.com/office/drawing/2014/chart" uri="{C3380CC4-5D6E-409C-BE32-E72D297353CC}">
              <c16:uniqueId val="{00000002-F7DF-48BA-AF82-6FC33D366BFF}"/>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nation'!$T$279:$T$538</c:f>
              <c:numCache>
                <c:formatCode>General</c:formatCode>
                <c:ptCount val="260"/>
                <c:pt idx="0">
                  <c:v>232.3948525130003</c:v>
                </c:pt>
                <c:pt idx="1">
                  <c:v>241.5923645264842</c:v>
                </c:pt>
                <c:pt idx="2">
                  <c:v>244.82934866567055</c:v>
                </c:pt>
                <c:pt idx="3">
                  <c:v>245.65369588882228</c:v>
                </c:pt>
                <c:pt idx="4">
                  <c:v>247.24731541288929</c:v>
                </c:pt>
                <c:pt idx="5">
                  <c:v>249.35259873063677</c:v>
                </c:pt>
                <c:pt idx="6">
                  <c:v>253.39438737863287</c:v>
                </c:pt>
                <c:pt idx="7">
                  <c:v>261.55080570080872</c:v>
                </c:pt>
                <c:pt idx="8">
                  <c:v>261.84394641593815</c:v>
                </c:pt>
                <c:pt idx="9">
                  <c:v>265.67254181656745</c:v>
                </c:pt>
                <c:pt idx="10">
                  <c:v>272.69015287572552</c:v>
                </c:pt>
                <c:pt idx="11">
                  <c:v>274.60000905005336</c:v>
                </c:pt>
                <c:pt idx="12">
                  <c:v>276.05149974254249</c:v>
                </c:pt>
                <c:pt idx="13">
                  <c:v>275.01751249281341</c:v>
                </c:pt>
                <c:pt idx="14">
                  <c:v>268.35522351260005</c:v>
                </c:pt>
                <c:pt idx="15">
                  <c:v>260.58610625647384</c:v>
                </c:pt>
                <c:pt idx="16">
                  <c:v>253.23093922231828</c:v>
                </c:pt>
                <c:pt idx="17">
                  <c:v>241.80733438424576</c:v>
                </c:pt>
                <c:pt idx="18">
                  <c:v>230.35708039025235</c:v>
                </c:pt>
                <c:pt idx="19">
                  <c:v>217.97765915981853</c:v>
                </c:pt>
                <c:pt idx="20">
                  <c:v>208.33599454765377</c:v>
                </c:pt>
                <c:pt idx="21">
                  <c:v>200.91686953928811</c:v>
                </c:pt>
                <c:pt idx="22">
                  <c:v>187.56741903333528</c:v>
                </c:pt>
                <c:pt idx="23">
                  <c:v>176.38543320894516</c:v>
                </c:pt>
                <c:pt idx="24">
                  <c:v>168.77798749873884</c:v>
                </c:pt>
                <c:pt idx="25">
                  <c:v>163.0395359237817</c:v>
                </c:pt>
                <c:pt idx="26">
                  <c:v>158.7579048724979</c:v>
                </c:pt>
                <c:pt idx="27">
                  <c:v>156.2617672679113</c:v>
                </c:pt>
                <c:pt idx="28">
                  <c:v>154.25775074266312</c:v>
                </c:pt>
                <c:pt idx="29">
                  <c:v>152.16312708728404</c:v>
                </c:pt>
                <c:pt idx="30">
                  <c:v>151.25527917558028</c:v>
                </c:pt>
                <c:pt idx="31">
                  <c:v>150.41494245887603</c:v>
                </c:pt>
                <c:pt idx="32">
                  <c:v>150.86620149913583</c:v>
                </c:pt>
                <c:pt idx="33">
                  <c:v>151.95171045031194</c:v>
                </c:pt>
                <c:pt idx="34">
                  <c:v>153.61461777977317</c:v>
                </c:pt>
                <c:pt idx="35">
                  <c:v>157.10743381579974</c:v>
                </c:pt>
                <c:pt idx="36">
                  <c:v>161.30556417853151</c:v>
                </c:pt>
                <c:pt idx="37">
                  <c:v>166.90899336348963</c:v>
                </c:pt>
                <c:pt idx="38">
                  <c:v>174.01898816317336</c:v>
                </c:pt>
                <c:pt idx="39">
                  <c:v>184.71418273940924</c:v>
                </c:pt>
                <c:pt idx="40">
                  <c:v>197.12735956734275</c:v>
                </c:pt>
                <c:pt idx="41">
                  <c:v>207.58271174029096</c:v>
                </c:pt>
                <c:pt idx="42">
                  <c:v>220.47734998519459</c:v>
                </c:pt>
                <c:pt idx="43">
                  <c:v>242.0063147484548</c:v>
                </c:pt>
                <c:pt idx="44">
                  <c:v>264.08247551328986</c:v>
                </c:pt>
                <c:pt idx="45">
                  <c:v>286.58146955206911</c:v>
                </c:pt>
                <c:pt idx="46">
                  <c:v>306.20946119297503</c:v>
                </c:pt>
                <c:pt idx="47">
                  <c:v>327.46127473465833</c:v>
                </c:pt>
                <c:pt idx="48">
                  <c:v>337.60216686774044</c:v>
                </c:pt>
                <c:pt idx="49">
                  <c:v>356.80199540351805</c:v>
                </c:pt>
                <c:pt idx="50">
                  <c:v>380.04005936650231</c:v>
                </c:pt>
                <c:pt idx="51">
                  <c:v>401.00939185542461</c:v>
                </c:pt>
                <c:pt idx="52">
                  <c:v>414.31975693269351</c:v>
                </c:pt>
                <c:pt idx="53">
                  <c:v>412.72969062941593</c:v>
                </c:pt>
                <c:pt idx="54">
                  <c:v>378.70049512888073</c:v>
                </c:pt>
                <c:pt idx="55">
                  <c:v>405.29457612749786</c:v>
                </c:pt>
                <c:pt idx="56">
                  <c:v>429.27171001468707</c:v>
                </c:pt>
                <c:pt idx="57">
                  <c:v>424.74135350814197</c:v>
                </c:pt>
                <c:pt idx="58">
                  <c:v>480.87868876061725</c:v>
                </c:pt>
                <c:pt idx="59">
                  <c:v>525.77363343528179</c:v>
                </c:pt>
                <c:pt idx="60">
                  <c:v>557.71708833241144</c:v>
                </c:pt>
                <c:pt idx="61">
                  <c:v>585.33627352878398</c:v>
                </c:pt>
                <c:pt idx="62">
                  <c:v>616.35766763105232</c:v>
                </c:pt>
                <c:pt idx="63">
                  <c:v>628.92540956332675</c:v>
                </c:pt>
                <c:pt idx="64">
                  <c:v>680.56081407557247</c:v>
                </c:pt>
                <c:pt idx="65">
                  <c:v>654.85326166392247</c:v>
                </c:pt>
                <c:pt idx="66">
                  <c:v>634.29077295539196</c:v>
                </c:pt>
                <c:pt idx="67">
                  <c:v>634.59634994328439</c:v>
                </c:pt>
                <c:pt idx="68">
                  <c:v>659.66609922322868</c:v>
                </c:pt>
                <c:pt idx="69">
                  <c:v>626.40084619242464</c:v>
                </c:pt>
                <c:pt idx="70">
                  <c:v>596.81672989948777</c:v>
                </c:pt>
                <c:pt idx="71">
                  <c:v>566.41359621458332</c:v>
                </c:pt>
                <c:pt idx="72">
                  <c:v>542.67630473068175</c:v>
                </c:pt>
                <c:pt idx="73">
                  <c:v>524.62594312029034</c:v>
                </c:pt>
                <c:pt idx="74">
                  <c:v>509.82144870105884</c:v>
                </c:pt>
                <c:pt idx="75">
                  <c:v>499.97902711429026</c:v>
                </c:pt>
                <c:pt idx="76">
                  <c:v>486.14456197057785</c:v>
                </c:pt>
                <c:pt idx="77">
                  <c:v>474.3354326768503</c:v>
                </c:pt>
                <c:pt idx="78">
                  <c:v>454.30948030752626</c:v>
                </c:pt>
                <c:pt idx="79">
                  <c:v>438.86007631501013</c:v>
                </c:pt>
                <c:pt idx="80">
                  <c:v>422.15460877342446</c:v>
                </c:pt>
                <c:pt idx="81">
                  <c:v>404.80778487934356</c:v>
                </c:pt>
                <c:pt idx="82">
                  <c:v>387.25487417947471</c:v>
                </c:pt>
                <c:pt idx="83">
                  <c:v>373.42751547734122</c:v>
                </c:pt>
                <c:pt idx="84">
                  <c:v>354.32362390287869</c:v>
                </c:pt>
                <c:pt idx="85">
                  <c:v>330.14573304108563</c:v>
                </c:pt>
                <c:pt idx="86">
                  <c:v>309.64187247558095</c:v>
                </c:pt>
                <c:pt idx="87">
                  <c:v>294.51225835411509</c:v>
                </c:pt>
                <c:pt idx="88">
                  <c:v>282.23055069539106</c:v>
                </c:pt>
                <c:pt idx="89">
                  <c:v>269.38388093114497</c:v>
                </c:pt>
                <c:pt idx="90">
                  <c:v>260.72645847765705</c:v>
                </c:pt>
                <c:pt idx="91">
                  <c:v>257.62627333886439</c:v>
                </c:pt>
                <c:pt idx="92">
                  <c:v>245.19355379658884</c:v>
                </c:pt>
                <c:pt idx="93">
                  <c:v>233.15701837233669</c:v>
                </c:pt>
                <c:pt idx="94">
                  <c:v>222.80826282307194</c:v>
                </c:pt>
                <c:pt idx="95">
                  <c:v>212.70290289788431</c:v>
                </c:pt>
                <c:pt idx="96">
                  <c:v>202.56023415440742</c:v>
                </c:pt>
                <c:pt idx="97">
                  <c:v>194.71294604091347</c:v>
                </c:pt>
                <c:pt idx="98">
                  <c:v>188.39531947727647</c:v>
                </c:pt>
                <c:pt idx="99">
                  <c:v>177.25241908157022</c:v>
                </c:pt>
                <c:pt idx="100">
                  <c:v>167.62674396295796</c:v>
                </c:pt>
                <c:pt idx="101">
                  <c:v>157.72569423316352</c:v>
                </c:pt>
                <c:pt idx="102">
                  <c:v>148.96700498717635</c:v>
                </c:pt>
                <c:pt idx="103">
                  <c:v>142.91054015156368</c:v>
                </c:pt>
                <c:pt idx="104">
                  <c:v>137.86141340975934</c:v>
                </c:pt>
                <c:pt idx="105">
                  <c:v>133.20491756518885</c:v>
                </c:pt>
                <c:pt idx="106">
                  <c:v>130.76740810362813</c:v>
                </c:pt>
                <c:pt idx="107">
                  <c:v>128.23751490154177</c:v>
                </c:pt>
                <c:pt idx="108">
                  <c:v>125.01474364551321</c:v>
                </c:pt>
                <c:pt idx="109">
                  <c:v>122.67317114526755</c:v>
                </c:pt>
                <c:pt idx="110">
                  <c:v>119.68668907173725</c:v>
                </c:pt>
                <c:pt idx="111">
                  <c:v>118.17657023622219</c:v>
                </c:pt>
                <c:pt idx="112">
                  <c:v>116.87076159610037</c:v>
                </c:pt>
                <c:pt idx="113">
                  <c:v>112.2284786346877</c:v>
                </c:pt>
                <c:pt idx="114">
                  <c:v>107.4724926080127</c:v>
                </c:pt>
                <c:pt idx="115">
                  <c:v>102.61879300962794</c:v>
                </c:pt>
                <c:pt idx="116">
                  <c:v>96.766638369408497</c:v>
                </c:pt>
                <c:pt idx="117">
                  <c:v>91.054835950372237</c:v>
                </c:pt>
                <c:pt idx="118">
                  <c:v>86.105199390672382</c:v>
                </c:pt>
                <c:pt idx="119">
                  <c:v>81.048966207289098</c:v>
                </c:pt>
                <c:pt idx="120">
                  <c:v>74.002929381815434</c:v>
                </c:pt>
                <c:pt idx="121">
                  <c:v>69.637797641979645</c:v>
                </c:pt>
                <c:pt idx="122">
                  <c:v>65.738137825561409</c:v>
                </c:pt>
                <c:pt idx="123">
                  <c:v>62.501153686375069</c:v>
                </c:pt>
                <c:pt idx="124">
                  <c:v>60.522009706653023</c:v>
                </c:pt>
                <c:pt idx="125">
                  <c:v>59.807812327974148</c:v>
                </c:pt>
                <c:pt idx="126">
                  <c:v>59.081178676532204</c:v>
                </c:pt>
                <c:pt idx="127">
                  <c:v>58.549972168509861</c:v>
                </c:pt>
                <c:pt idx="128">
                  <c:v>57.921052088777721</c:v>
                </c:pt>
                <c:pt idx="129">
                  <c:v>57.764710374042046</c:v>
                </c:pt>
                <c:pt idx="130">
                  <c:v>57.5799428929908</c:v>
                </c:pt>
                <c:pt idx="131">
                  <c:v>57.690092737463658</c:v>
                </c:pt>
                <c:pt idx="132">
                  <c:v>57.244163528388043</c:v>
                </c:pt>
                <c:pt idx="133">
                  <c:v>57.317004554571703</c:v>
                </c:pt>
                <c:pt idx="134">
                  <c:v>57.041629943389559</c:v>
                </c:pt>
                <c:pt idx="135">
                  <c:v>55.996983031292096</c:v>
                </c:pt>
                <c:pt idx="136">
                  <c:v>55.716278588925768</c:v>
                </c:pt>
                <c:pt idx="137">
                  <c:v>55.424914484191106</c:v>
                </c:pt>
                <c:pt idx="138">
                  <c:v>54.577471325907972</c:v>
                </c:pt>
                <c:pt idx="139">
                  <c:v>54.428236052751188</c:v>
                </c:pt>
                <c:pt idx="140">
                  <c:v>56.085813551028266</c:v>
                </c:pt>
                <c:pt idx="141">
                  <c:v>55.563490094979549</c:v>
                </c:pt>
                <c:pt idx="142">
                  <c:v>54.847516105905953</c:v>
                </c:pt>
                <c:pt idx="143">
                  <c:v>55.304104977349901</c:v>
                </c:pt>
                <c:pt idx="144">
                  <c:v>55.169082587350907</c:v>
                </c:pt>
                <c:pt idx="145">
                  <c:v>54.250575013278834</c:v>
                </c:pt>
                <c:pt idx="146">
                  <c:v>53.495515595521319</c:v>
                </c:pt>
                <c:pt idx="147">
                  <c:v>52.744009398553246</c:v>
                </c:pt>
                <c:pt idx="148">
                  <c:v>49.295608622394802</c:v>
                </c:pt>
                <c:pt idx="149">
                  <c:v>46.838556446492113</c:v>
                </c:pt>
                <c:pt idx="150">
                  <c:v>43.342187189676132</c:v>
                </c:pt>
                <c:pt idx="151">
                  <c:v>40.533366155618168</c:v>
                </c:pt>
                <c:pt idx="152">
                  <c:v>37.880886836295886</c:v>
                </c:pt>
                <c:pt idx="153">
                  <c:v>36.233969000387141</c:v>
                </c:pt>
                <c:pt idx="154">
                  <c:v>32.380501054231729</c:v>
                </c:pt>
                <c:pt idx="155">
                  <c:v>30.580794724376755</c:v>
                </c:pt>
                <c:pt idx="156">
                  <c:v>29.884363449645111</c:v>
                </c:pt>
                <c:pt idx="157">
                  <c:v>28.905451122152428</c:v>
                </c:pt>
                <c:pt idx="158">
                  <c:v>28.221456120183856</c:v>
                </c:pt>
                <c:pt idx="159">
                  <c:v>28.551905653602436</c:v>
                </c:pt>
                <c:pt idx="160">
                  <c:v>28.324499523077819</c:v>
                </c:pt>
                <c:pt idx="161">
                  <c:v>28.27475443202556</c:v>
                </c:pt>
                <c:pt idx="162">
                  <c:v>28.356478510182846</c:v>
                </c:pt>
                <c:pt idx="163">
                  <c:v>27.192798701638914</c:v>
                </c:pt>
                <c:pt idx="164">
                  <c:v>26.036225334673869</c:v>
                </c:pt>
                <c:pt idx="165">
                  <c:v>24.826353655867123</c:v>
                </c:pt>
                <c:pt idx="166">
                  <c:v>23.923835575347546</c:v>
                </c:pt>
                <c:pt idx="167">
                  <c:v>22.895178156802604</c:v>
                </c:pt>
                <c:pt idx="168">
                  <c:v>23.312681599562641</c:v>
                </c:pt>
                <c:pt idx="169">
                  <c:v>23.126137508116667</c:v>
                </c:pt>
                <c:pt idx="170">
                  <c:v>23.184765651142545</c:v>
                </c:pt>
                <c:pt idx="171">
                  <c:v>23.515215184561129</c:v>
                </c:pt>
                <c:pt idx="172">
                  <c:v>23.660897236928463</c:v>
                </c:pt>
                <c:pt idx="173">
                  <c:v>23.252276846142038</c:v>
                </c:pt>
                <c:pt idx="174">
                  <c:v>23.069285975485514</c:v>
                </c:pt>
                <c:pt idx="175">
                  <c:v>22.433259454174475</c:v>
                </c:pt>
                <c:pt idx="176">
                  <c:v>22.358641817596087</c:v>
                </c:pt>
                <c:pt idx="177">
                  <c:v>21.921595660494088</c:v>
                </c:pt>
                <c:pt idx="178">
                  <c:v>21.736828179442838</c:v>
                </c:pt>
                <c:pt idx="179">
                  <c:v>21.525411542470732</c:v>
                </c:pt>
                <c:pt idx="180">
                  <c:v>21.2287176065519</c:v>
                </c:pt>
                <c:pt idx="181">
                  <c:v>21.086588774974011</c:v>
                </c:pt>
                <c:pt idx="182">
                  <c:v>20.08991034353409</c:v>
                </c:pt>
                <c:pt idx="183">
                  <c:v>19.389925848013004</c:v>
                </c:pt>
                <c:pt idx="184">
                  <c:v>20.002856434192637</c:v>
                </c:pt>
                <c:pt idx="185">
                  <c:v>20.034835421297661</c:v>
                </c:pt>
                <c:pt idx="186">
                  <c:v>20.100570005902433</c:v>
                </c:pt>
                <c:pt idx="187">
                  <c:v>20.365284954716245</c:v>
                </c:pt>
                <c:pt idx="188">
                  <c:v>20.503860565504681</c:v>
                </c:pt>
                <c:pt idx="189">
                  <c:v>21.628454945364698</c:v>
                </c:pt>
                <c:pt idx="190">
                  <c:v>22.474121493253119</c:v>
                </c:pt>
                <c:pt idx="191">
                  <c:v>21.951798037204391</c:v>
                </c:pt>
                <c:pt idx="192">
                  <c:v>21.472113230629027</c:v>
                </c:pt>
                <c:pt idx="193">
                  <c:v>21.212728112999386</c:v>
                </c:pt>
                <c:pt idx="194">
                  <c:v>21.033290463132307</c:v>
                </c:pt>
                <c:pt idx="195">
                  <c:v>21.1310040348421</c:v>
                </c:pt>
                <c:pt idx="196">
                  <c:v>20.553605656556943</c:v>
                </c:pt>
                <c:pt idx="197">
                  <c:v>20.685074825766485</c:v>
                </c:pt>
                <c:pt idx="198">
                  <c:v>21.386835931682295</c:v>
                </c:pt>
                <c:pt idx="199">
                  <c:v>22.102809920755892</c:v>
                </c:pt>
                <c:pt idx="200">
                  <c:v>22.55939879219985</c:v>
                </c:pt>
                <c:pt idx="201">
                  <c:v>23.163446326405861</c:v>
                </c:pt>
                <c:pt idx="202">
                  <c:v>23.653790795349565</c:v>
                </c:pt>
                <c:pt idx="203">
                  <c:v>24.215199680082215</c:v>
                </c:pt>
                <c:pt idx="204">
                  <c:v>24.874322136524654</c:v>
                </c:pt>
                <c:pt idx="205">
                  <c:v>25.839021580859555</c:v>
                </c:pt>
                <c:pt idx="206">
                  <c:v>27.437970936110762</c:v>
                </c:pt>
                <c:pt idx="207">
                  <c:v>29.29985862978106</c:v>
                </c:pt>
                <c:pt idx="208">
                  <c:v>31.127990725951612</c:v>
                </c:pt>
                <c:pt idx="209">
                  <c:v>32.650545834229703</c:v>
                </c:pt>
                <c:pt idx="210">
                  <c:v>33.888843279352031</c:v>
                </c:pt>
                <c:pt idx="211">
                  <c:v>34.677658294609294</c:v>
                </c:pt>
                <c:pt idx="212">
                  <c:v>37.605512225113735</c:v>
                </c:pt>
                <c:pt idx="213">
                  <c:v>40.892241455352334</c:v>
                </c:pt>
                <c:pt idx="214">
                  <c:v>44.463228348746703</c:v>
                </c:pt>
                <c:pt idx="215">
                  <c:v>47.863660644247609</c:v>
                </c:pt>
                <c:pt idx="216">
                  <c:v>50.471724703701803</c:v>
                </c:pt>
                <c:pt idx="217">
                  <c:v>54.161744493542649</c:v>
                </c:pt>
                <c:pt idx="218">
                  <c:v>60.442062238890458</c:v>
                </c:pt>
                <c:pt idx="219">
                  <c:v>64.165837626231053</c:v>
                </c:pt>
                <c:pt idx="220">
                  <c:v>67.333533960023175</c:v>
                </c:pt>
                <c:pt idx="221">
                  <c:v>70.108599396581397</c:v>
                </c:pt>
                <c:pt idx="222">
                  <c:v>72.949399417744374</c:v>
                </c:pt>
                <c:pt idx="223">
                  <c:v>75.420664476804845</c:v>
                </c:pt>
                <c:pt idx="224">
                  <c:v>77.717821717182431</c:v>
                </c:pt>
                <c:pt idx="225">
                  <c:v>81.4327140525494</c:v>
                </c:pt>
                <c:pt idx="226">
                  <c:v>85.758760363701285</c:v>
                </c:pt>
                <c:pt idx="227">
                  <c:v>90.115009051563462</c:v>
                </c:pt>
                <c:pt idx="228">
                  <c:v>94.855005584685941</c:v>
                </c:pt>
                <c:pt idx="229">
                  <c:v>98.706696920446646</c:v>
                </c:pt>
                <c:pt idx="230">
                  <c:v>101.6967322147664</c:v>
                </c:pt>
                <c:pt idx="231">
                  <c:v>105.41873099171228</c:v>
                </c:pt>
                <c:pt idx="232">
                  <c:v>111.99574267297891</c:v>
                </c:pt>
                <c:pt idx="233">
                  <c:v>119.68135924055306</c:v>
                </c:pt>
                <c:pt idx="234">
                  <c:v>128.97658482574678</c:v>
                </c:pt>
                <c:pt idx="235">
                  <c:v>138.71240978883191</c:v>
                </c:pt>
                <c:pt idx="236">
                  <c:v>149.35963588441024</c:v>
                </c:pt>
                <c:pt idx="237">
                  <c:v>160.42258881235389</c:v>
                </c:pt>
                <c:pt idx="238">
                  <c:v>172.92281954962891</c:v>
                </c:pt>
                <c:pt idx="239">
                  <c:v>191.53636665514773</c:v>
                </c:pt>
                <c:pt idx="240">
                  <c:v>208.37330336594297</c:v>
                </c:pt>
                <c:pt idx="241">
                  <c:v>224.35569047687616</c:v>
                </c:pt>
                <c:pt idx="242">
                  <c:v>240.17462943149479</c:v>
                </c:pt>
                <c:pt idx="243">
                  <c:v>252.9591178319256</c:v>
                </c:pt>
                <c:pt idx="244">
                  <c:v>265.32965601038575</c:v>
                </c:pt>
                <c:pt idx="245">
                  <c:v>276.45479030214477</c:v>
                </c:pt>
                <c:pt idx="246">
                  <c:v>288.16975924495193</c:v>
                </c:pt>
                <c:pt idx="247">
                  <c:v>302.81791194944776</c:v>
                </c:pt>
                <c:pt idx="248">
                  <c:v>320.72969794905077</c:v>
                </c:pt>
                <c:pt idx="249">
                  <c:v>330.68226938029221</c:v>
                </c:pt>
                <c:pt idx="250">
                  <c:v>342.60510173928208</c:v>
                </c:pt>
                <c:pt idx="251">
                  <c:v>351.04400111421899</c:v>
                </c:pt>
                <c:pt idx="252">
                  <c:v>360.96104033756592</c:v>
                </c:pt>
                <c:pt idx="253">
                  <c:v>378.89236905151085</c:v>
                </c:pt>
                <c:pt idx="254">
                  <c:v>399.01958821333415</c:v>
                </c:pt>
                <c:pt idx="255">
                  <c:v>426.93191412483606</c:v>
                </c:pt>
                <c:pt idx="256">
                  <c:v>474.92171410710915</c:v>
                </c:pt>
                <c:pt idx="257">
                  <c:v>512.97493215169311</c:v>
                </c:pt>
                <c:pt idx="258">
                  <c:v>529.08168199025704</c:v>
                </c:pt>
                <c:pt idx="259">
                  <c:v>537.70890206703461</c:v>
                </c:pt>
              </c:numCache>
            </c:numRef>
          </c:val>
          <c:smooth val="0"/>
          <c:extLst>
            <c:ext xmlns:c16="http://schemas.microsoft.com/office/drawing/2014/chart" uri="{C3380CC4-5D6E-409C-BE32-E72D297353CC}">
              <c16:uniqueId val="{00000003-F7DF-48BA-AF82-6FC33D366BFF}"/>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Frances!$B$4:$N$4</c:f>
              <c:numCache>
                <c:formatCode>0%</c:formatCode>
                <c:ptCount val="13"/>
                <c:pt idx="0">
                  <c:v>0.64923818193052518</c:v>
                </c:pt>
                <c:pt idx="1">
                  <c:v>0.68850260521822304</c:v>
                </c:pt>
                <c:pt idx="2">
                  <c:v>0.78299055083123381</c:v>
                </c:pt>
                <c:pt idx="3">
                  <c:v>0.82485814119296919</c:v>
                </c:pt>
                <c:pt idx="4">
                  <c:v>0.90394801623877474</c:v>
                </c:pt>
                <c:pt idx="5">
                  <c:v>0.87057741349670004</c:v>
                </c:pt>
                <c:pt idx="6">
                  <c:v>0.9279744570707168</c:v>
                </c:pt>
                <c:pt idx="7">
                  <c:v>0.98143762509701959</c:v>
                </c:pt>
                <c:pt idx="8">
                  <c:v>1.0010659305522305</c:v>
                </c:pt>
                <c:pt idx="9">
                  <c:v>0.95321052368114301</c:v>
                </c:pt>
                <c:pt idx="10">
                  <c:v>0.97570526091577603</c:v>
                </c:pt>
                <c:pt idx="11">
                  <c:v>1.0214702429965485</c:v>
                </c:pt>
                <c:pt idx="12">
                  <c:v>0.93672989858172329</c:v>
                </c:pt>
              </c:numCache>
            </c:numRef>
          </c:val>
          <c:extLst>
            <c:ext xmlns:c16="http://schemas.microsoft.com/office/drawing/2014/chart" uri="{C3380CC4-5D6E-409C-BE32-E72D297353CC}">
              <c16:uniqueId val="{00000000-E031-4EF9-B40B-3427FED20CB5}"/>
            </c:ext>
          </c:extLst>
        </c:ser>
        <c:ser>
          <c:idx val="1"/>
          <c:order val="1"/>
          <c:tx>
            <c:strRef>
              <c:f>Frances!$A$5</c:f>
              <c:strCache>
                <c:ptCount val="1"/>
                <c:pt idx="0">
                  <c:v>Second dose</c:v>
                </c:pt>
              </c:strCache>
            </c:strRef>
          </c:tx>
          <c:spPr>
            <a:solidFill>
              <a:schemeClr val="accent2"/>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Frances!$B$5:$N$5</c:f>
              <c:numCache>
                <c:formatCode>0%</c:formatCode>
                <c:ptCount val="13"/>
                <c:pt idx="0">
                  <c:v>0.19113302668237081</c:v>
                </c:pt>
                <c:pt idx="1">
                  <c:v>0.25450168608534363</c:v>
                </c:pt>
                <c:pt idx="2">
                  <c:v>0.34502753972343153</c:v>
                </c:pt>
                <c:pt idx="3">
                  <c:v>0.4777865687176221</c:v>
                </c:pt>
                <c:pt idx="4">
                  <c:v>0.70744929336844453</c:v>
                </c:pt>
                <c:pt idx="5">
                  <c:v>0.76619511428457632</c:v>
                </c:pt>
                <c:pt idx="6">
                  <c:v>0.88176183972149691</c:v>
                </c:pt>
                <c:pt idx="7">
                  <c:v>0.94034246241334307</c:v>
                </c:pt>
                <c:pt idx="8">
                  <c:v>0.96793660332247689</c:v>
                </c:pt>
                <c:pt idx="9">
                  <c:v>0.93408361163354481</c:v>
                </c:pt>
                <c:pt idx="10">
                  <c:v>0.96198214962908268</c:v>
                </c:pt>
                <c:pt idx="11">
                  <c:v>1.0079930498803</c:v>
                </c:pt>
                <c:pt idx="12">
                  <c:v>0.91697603494439828</c:v>
                </c:pt>
              </c:numCache>
            </c:numRef>
          </c:val>
          <c:extLst>
            <c:ext xmlns:c16="http://schemas.microsoft.com/office/drawing/2014/chart" uri="{C3380CC4-5D6E-409C-BE32-E72D297353CC}">
              <c16:uniqueId val="{00000001-E031-4EF9-B40B-3427FED20CB5}"/>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Table!$K$14:$K$34</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0-8BD8-491A-ACD7-85AC2D37FEB6}"/>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Table!$L$14:$L$34</c:f>
              <c:numCache>
                <c:formatCode>General</c:formatCode>
                <c:ptCount val="21"/>
                <c:pt idx="0">
                  <c:v>9.9276808163254009E-3</c:v>
                </c:pt>
                <c:pt idx="1">
                  <c:v>0</c:v>
                </c:pt>
                <c:pt idx="2">
                  <c:v>0</c:v>
                </c:pt>
                <c:pt idx="3">
                  <c:v>9.9276808163254009E-3</c:v>
                </c:pt>
                <c:pt idx="4">
                  <c:v>9.9276808163254009E-3</c:v>
                </c:pt>
                <c:pt idx="5">
                  <c:v>0</c:v>
                </c:pt>
                <c:pt idx="6">
                  <c:v>0</c:v>
                </c:pt>
                <c:pt idx="7">
                  <c:v>0</c:v>
                </c:pt>
                <c:pt idx="8">
                  <c:v>0</c:v>
                </c:pt>
                <c:pt idx="9">
                  <c:v>0</c:v>
                </c:pt>
                <c:pt idx="10">
                  <c:v>0</c:v>
                </c:pt>
                <c:pt idx="11">
                  <c:v>0</c:v>
                </c:pt>
                <c:pt idx="12">
                  <c:v>0</c:v>
                </c:pt>
                <c:pt idx="13">
                  <c:v>0</c:v>
                </c:pt>
                <c:pt idx="14">
                  <c:v>0</c:v>
                </c:pt>
                <c:pt idx="15">
                  <c:v>0</c:v>
                </c:pt>
                <c:pt idx="16">
                  <c:v>9.9276808163254009E-3</c:v>
                </c:pt>
                <c:pt idx="17">
                  <c:v>0</c:v>
                </c:pt>
                <c:pt idx="18">
                  <c:v>0</c:v>
                </c:pt>
                <c:pt idx="19">
                  <c:v>0</c:v>
                </c:pt>
                <c:pt idx="20">
                  <c:v>0</c:v>
                </c:pt>
              </c:numCache>
            </c:numRef>
          </c:val>
          <c:smooth val="0"/>
          <c:extLst>
            <c:ext xmlns:c16="http://schemas.microsoft.com/office/drawing/2014/chart" uri="{C3380CC4-5D6E-409C-BE32-E72D297353CC}">
              <c16:uniqueId val="{00000001-8BD8-491A-ACD7-85AC2D37FEB6}"/>
            </c:ext>
          </c:extLst>
        </c:ser>
        <c:ser>
          <c:idx val="2"/>
          <c:order val="2"/>
          <c:tx>
            <c:strRef>
              <c:f>Table!$M$5</c:f>
              <c:strCache>
                <c:ptCount val="1"/>
                <c:pt idx="0">
                  <c:v>15-44</c:v>
                </c:pt>
              </c:strCache>
            </c:strRef>
          </c:tx>
          <c:spPr>
            <a:ln w="28575" cap="rnd">
              <a:solidFill>
                <a:schemeClr val="accent3"/>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Table!$M$14:$M$34</c:f>
              <c:numCache>
                <c:formatCode>General</c:formatCode>
                <c:ptCount val="21"/>
                <c:pt idx="0">
                  <c:v>0.21810862432659001</c:v>
                </c:pt>
                <c:pt idx="1">
                  <c:v>0.18695024942279101</c:v>
                </c:pt>
                <c:pt idx="2">
                  <c:v>9.3475124711395602E-2</c:v>
                </c:pt>
                <c:pt idx="3">
                  <c:v>6.2316749807597001E-2</c:v>
                </c:pt>
                <c:pt idx="4">
                  <c:v>3.5609571318626902E-2</c:v>
                </c:pt>
                <c:pt idx="5">
                  <c:v>4.8963160563112E-2</c:v>
                </c:pt>
                <c:pt idx="6">
                  <c:v>6.6767946222425406E-2</c:v>
                </c:pt>
                <c:pt idx="7">
                  <c:v>3.11583749037985E-2</c:v>
                </c:pt>
                <c:pt idx="8">
                  <c:v>2.6707178488970199E-2</c:v>
                </c:pt>
                <c:pt idx="9">
                  <c:v>1.33535892444851E-2</c:v>
                </c:pt>
                <c:pt idx="10">
                  <c:v>8.9023928296567204E-3</c:v>
                </c:pt>
                <c:pt idx="11">
                  <c:v>2.2255982074141801E-2</c:v>
                </c:pt>
                <c:pt idx="12">
                  <c:v>2.2255982074141801E-2</c:v>
                </c:pt>
                <c:pt idx="13">
                  <c:v>1.33535892444851E-2</c:v>
                </c:pt>
                <c:pt idx="14">
                  <c:v>2.2255982074141801E-2</c:v>
                </c:pt>
                <c:pt idx="15">
                  <c:v>1.33535892444851E-2</c:v>
                </c:pt>
                <c:pt idx="16">
                  <c:v>1.7804785659313399E-2</c:v>
                </c:pt>
                <c:pt idx="17">
                  <c:v>8.9023928296567204E-3</c:v>
                </c:pt>
                <c:pt idx="18">
                  <c:v>2.6707178488970199E-2</c:v>
                </c:pt>
                <c:pt idx="19">
                  <c:v>4.0060767733455203E-2</c:v>
                </c:pt>
                <c:pt idx="20">
                  <c:v>5.3414356977940301E-2</c:v>
                </c:pt>
              </c:numCache>
            </c:numRef>
          </c:val>
          <c:smooth val="0"/>
          <c:extLst>
            <c:ext xmlns:c16="http://schemas.microsoft.com/office/drawing/2014/chart" uri="{C3380CC4-5D6E-409C-BE32-E72D297353CC}">
              <c16:uniqueId val="{00000002-8BD8-491A-ACD7-85AC2D37FEB6}"/>
            </c:ext>
          </c:extLst>
        </c:ser>
        <c:ser>
          <c:idx val="3"/>
          <c:order val="3"/>
          <c:tx>
            <c:strRef>
              <c:f>Table!$N$5</c:f>
              <c:strCache>
                <c:ptCount val="1"/>
                <c:pt idx="0">
                  <c:v>45-64</c:v>
                </c:pt>
              </c:strCache>
            </c:strRef>
          </c:tx>
          <c:spPr>
            <a:ln w="28575" cap="rnd">
              <a:solidFill>
                <a:schemeClr val="accent4"/>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Table!$N$14:$N$34</c:f>
              <c:numCache>
                <c:formatCode>General</c:formatCode>
                <c:ptCount val="21"/>
                <c:pt idx="0">
                  <c:v>3.0586170167798601</c:v>
                </c:pt>
                <c:pt idx="1">
                  <c:v>2.1528463122399</c:v>
                </c:pt>
                <c:pt idx="2">
                  <c:v>1.6277618458399301</c:v>
                </c:pt>
                <c:pt idx="3">
                  <c:v>1.2930204985099401</c:v>
                </c:pt>
                <c:pt idx="4">
                  <c:v>0.93202492785995805</c:v>
                </c:pt>
                <c:pt idx="5">
                  <c:v>0.65635558299996999</c:v>
                </c:pt>
                <c:pt idx="6">
                  <c:v>0.49226668724997802</c:v>
                </c:pt>
                <c:pt idx="7">
                  <c:v>0.301923568179986</c:v>
                </c:pt>
                <c:pt idx="8">
                  <c:v>0.25597867736998797</c:v>
                </c:pt>
                <c:pt idx="9">
                  <c:v>0.20347023072999099</c:v>
                </c:pt>
                <c:pt idx="10">
                  <c:v>0.13127111659999399</c:v>
                </c:pt>
                <c:pt idx="11">
                  <c:v>0.196906674899991</c:v>
                </c:pt>
                <c:pt idx="12">
                  <c:v>0.210033786559991</c:v>
                </c:pt>
                <c:pt idx="13">
                  <c:v>0.12470756076999399</c:v>
                </c:pt>
                <c:pt idx="14">
                  <c:v>0.164088895749993</c:v>
                </c:pt>
                <c:pt idx="15">
                  <c:v>3.9381334979998198E-2</c:v>
                </c:pt>
                <c:pt idx="16">
                  <c:v>0.12470756076999399</c:v>
                </c:pt>
                <c:pt idx="17">
                  <c:v>0.12470756076999399</c:v>
                </c:pt>
                <c:pt idx="18">
                  <c:v>0.19034311906999099</c:v>
                </c:pt>
                <c:pt idx="19">
                  <c:v>0.164088895749993</c:v>
                </c:pt>
                <c:pt idx="20">
                  <c:v>0.25597867736998797</c:v>
                </c:pt>
              </c:numCache>
            </c:numRef>
          </c:val>
          <c:smooth val="0"/>
          <c:extLst>
            <c:ext xmlns:c16="http://schemas.microsoft.com/office/drawing/2014/chart" uri="{C3380CC4-5D6E-409C-BE32-E72D297353CC}">
              <c16:uniqueId val="{00000003-8BD8-491A-ACD7-85AC2D37FEB6}"/>
            </c:ext>
          </c:extLst>
        </c:ser>
        <c:ser>
          <c:idx val="4"/>
          <c:order val="4"/>
          <c:tx>
            <c:strRef>
              <c:f>Table!$O$5</c:f>
              <c:strCache>
                <c:ptCount val="1"/>
                <c:pt idx="0">
                  <c:v>65-74</c:v>
                </c:pt>
              </c:strCache>
            </c:strRef>
          </c:tx>
          <c:spPr>
            <a:ln w="28575" cap="rnd">
              <a:solidFill>
                <a:schemeClr val="accent5"/>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Table!$O$14:$O$34</c:f>
              <c:numCache>
                <c:formatCode>General</c:formatCode>
                <c:ptCount val="21"/>
                <c:pt idx="0">
                  <c:v>10.5263264266035</c:v>
                </c:pt>
                <c:pt idx="1">
                  <c:v>7.0905334809601497</c:v>
                </c:pt>
                <c:pt idx="2">
                  <c:v>4.9684260733568699</c:v>
                </c:pt>
                <c:pt idx="3">
                  <c:v>3.6378984130341898</c:v>
                </c:pt>
                <c:pt idx="4">
                  <c:v>2.0715810407555799</c:v>
                </c:pt>
                <c:pt idx="5">
                  <c:v>1.54947524999604</c:v>
                </c:pt>
                <c:pt idx="6">
                  <c:v>0.94315884782367798</c:v>
                </c:pt>
                <c:pt idx="7">
                  <c:v>0.57263215760723296</c:v>
                </c:pt>
                <c:pt idx="8">
                  <c:v>0.67368489130262699</c:v>
                </c:pt>
                <c:pt idx="9">
                  <c:v>0.656842769020061</c:v>
                </c:pt>
                <c:pt idx="10">
                  <c:v>0.47157942391183899</c:v>
                </c:pt>
                <c:pt idx="11">
                  <c:v>0.43789517934670802</c:v>
                </c:pt>
                <c:pt idx="12">
                  <c:v>0.522105790759536</c:v>
                </c:pt>
                <c:pt idx="13">
                  <c:v>0.47157942391183899</c:v>
                </c:pt>
                <c:pt idx="14">
                  <c:v>0.40421093478157599</c:v>
                </c:pt>
                <c:pt idx="15">
                  <c:v>0.202105467390788</c:v>
                </c:pt>
                <c:pt idx="16">
                  <c:v>0.25263183423848501</c:v>
                </c:pt>
                <c:pt idx="17">
                  <c:v>0.40421093478157599</c:v>
                </c:pt>
                <c:pt idx="18">
                  <c:v>0.30315820108618202</c:v>
                </c:pt>
                <c:pt idx="19">
                  <c:v>0.30315820108618202</c:v>
                </c:pt>
                <c:pt idx="20">
                  <c:v>0.42105305706414198</c:v>
                </c:pt>
              </c:numCache>
            </c:numRef>
          </c:val>
          <c:smooth val="0"/>
          <c:extLst>
            <c:ext xmlns:c16="http://schemas.microsoft.com/office/drawing/2014/chart" uri="{C3380CC4-5D6E-409C-BE32-E72D297353CC}">
              <c16:uniqueId val="{00000004-8BD8-491A-ACD7-85AC2D37FEB6}"/>
            </c:ext>
          </c:extLst>
        </c:ser>
        <c:ser>
          <c:idx val="5"/>
          <c:order val="5"/>
          <c:tx>
            <c:strRef>
              <c:f>Table!$P$5</c:f>
              <c:strCache>
                <c:ptCount val="1"/>
                <c:pt idx="0">
                  <c:v>75-84</c:v>
                </c:pt>
              </c:strCache>
            </c:strRef>
          </c:tx>
          <c:spPr>
            <a:ln w="28575" cap="rnd">
              <a:solidFill>
                <a:schemeClr val="accent6"/>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Table!$P$14:$P$34</c:f>
              <c:numCache>
                <c:formatCode>General</c:formatCode>
                <c:ptCount val="21"/>
                <c:pt idx="0">
                  <c:v>26.9935696368767</c:v>
                </c:pt>
                <c:pt idx="1">
                  <c:v>17.819647927124599</c:v>
                </c:pt>
                <c:pt idx="2">
                  <c:v>12.7878908681393</c:v>
                </c:pt>
                <c:pt idx="3">
                  <c:v>8.1453304877496198</c:v>
                </c:pt>
                <c:pt idx="4">
                  <c:v>5.5321527886080997</c:v>
                </c:pt>
                <c:pt idx="5">
                  <c:v>3.6695686839008501</c:v>
                </c:pt>
                <c:pt idx="6">
                  <c:v>2.6409774618983399</c:v>
                </c:pt>
                <c:pt idx="7">
                  <c:v>2.2517807833028001</c:v>
                </c:pt>
                <c:pt idx="8">
                  <c:v>1.7791848164367801</c:v>
                </c:pt>
                <c:pt idx="9">
                  <c:v>1.30658884957076</c:v>
                </c:pt>
                <c:pt idx="10">
                  <c:v>0.97299169648886197</c:v>
                </c:pt>
                <c:pt idx="11">
                  <c:v>0.94519193373203703</c:v>
                </c:pt>
                <c:pt idx="12">
                  <c:v>0.97299169648886197</c:v>
                </c:pt>
                <c:pt idx="13">
                  <c:v>0.61159478065014194</c:v>
                </c:pt>
                <c:pt idx="14">
                  <c:v>0.55599525513649295</c:v>
                </c:pt>
                <c:pt idx="15">
                  <c:v>0.47259596686601901</c:v>
                </c:pt>
                <c:pt idx="16">
                  <c:v>0.61159478065014194</c:v>
                </c:pt>
                <c:pt idx="17">
                  <c:v>0.86179264546156398</c:v>
                </c:pt>
                <c:pt idx="18">
                  <c:v>0.61159478065014194</c:v>
                </c:pt>
                <c:pt idx="19">
                  <c:v>0.75059359443426499</c:v>
                </c:pt>
                <c:pt idx="20">
                  <c:v>1.50118718886853</c:v>
                </c:pt>
              </c:numCache>
            </c:numRef>
          </c:val>
          <c:smooth val="0"/>
          <c:extLst>
            <c:ext xmlns:c16="http://schemas.microsoft.com/office/drawing/2014/chart" uri="{C3380CC4-5D6E-409C-BE32-E72D297353CC}">
              <c16:uniqueId val="{00000005-8BD8-491A-ACD7-85AC2D37FEB6}"/>
            </c:ext>
          </c:extLst>
        </c:ser>
        <c:ser>
          <c:idx val="6"/>
          <c:order val="6"/>
          <c:tx>
            <c:strRef>
              <c:f>Table!$Q$5</c:f>
              <c:strCache>
                <c:ptCount val="1"/>
                <c:pt idx="0">
                  <c:v>85+</c:v>
                </c:pt>
              </c:strCache>
            </c:strRef>
          </c:tx>
          <c:spPr>
            <a:ln w="28575" cap="rnd">
              <a:solidFill>
                <a:schemeClr val="accent1">
                  <a:lumMod val="60000"/>
                </a:schemeClr>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Table!$Q$14:$Q$34</c:f>
              <c:numCache>
                <c:formatCode>General</c:formatCode>
                <c:ptCount val="21"/>
                <c:pt idx="0">
                  <c:v>91.397250657297405</c:v>
                </c:pt>
                <c:pt idx="1">
                  <c:v>62.844047534670501</c:v>
                </c:pt>
                <c:pt idx="2">
                  <c:v>39.758479052546697</c:v>
                </c:pt>
                <c:pt idx="3">
                  <c:v>26.663156580230801</c:v>
                </c:pt>
                <c:pt idx="4">
                  <c:v>18.5629571128189</c:v>
                </c:pt>
                <c:pt idx="5">
                  <c:v>14.917867352483601</c:v>
                </c:pt>
                <c:pt idx="6">
                  <c:v>8.1677011296403208</c:v>
                </c:pt>
                <c:pt idx="7">
                  <c:v>7.1551761962138301</c:v>
                </c:pt>
                <c:pt idx="8">
                  <c:v>5.8051429516451796</c:v>
                </c:pt>
                <c:pt idx="9">
                  <c:v>4.4551097070765397</c:v>
                </c:pt>
                <c:pt idx="10">
                  <c:v>2.8350698135941599</c:v>
                </c:pt>
                <c:pt idx="11">
                  <c:v>2.2950565157666998</c:v>
                </c:pt>
                <c:pt idx="12">
                  <c:v>3.24007978696475</c:v>
                </c:pt>
                <c:pt idx="13">
                  <c:v>2.3625581779951301</c:v>
                </c:pt>
                <c:pt idx="14">
                  <c:v>1.4175349067970799</c:v>
                </c:pt>
                <c:pt idx="15">
                  <c:v>0.94502327119805296</c:v>
                </c:pt>
                <c:pt idx="16">
                  <c:v>1.55253823125394</c:v>
                </c:pt>
                <c:pt idx="17">
                  <c:v>1.7550432179392399</c:v>
                </c:pt>
                <c:pt idx="18">
                  <c:v>1.6200398934823801</c:v>
                </c:pt>
                <c:pt idx="19">
                  <c:v>2.0250498668529699</c:v>
                </c:pt>
                <c:pt idx="20">
                  <c:v>3.5775880981069199</c:v>
                </c:pt>
              </c:numCache>
            </c:numRef>
          </c:val>
          <c:smooth val="0"/>
          <c:extLst>
            <c:ext xmlns:c16="http://schemas.microsoft.com/office/drawing/2014/chart" uri="{C3380CC4-5D6E-409C-BE32-E72D297353CC}">
              <c16:uniqueId val="{00000006-8BD8-491A-ACD7-85AC2D37FEB6}"/>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23/07/2021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269064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397430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27</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105830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6539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23 July,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23 July,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23 July,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23 July,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23 July,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23/07/2021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23/07/2021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23 July,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antibodyandvaccinationdatafortheuk/7july20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beta.isdscotland.org/find-publications-and-data/healthcare-resources/waiting-times/cancelled-planned-opera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coronavirus.data.gov.uk/details/vaccina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23/07/2021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PHE data covers vaccination uptake up to 18 July.</a:t>
            </a:r>
          </a:p>
          <a:p>
            <a:endParaRPr lang="en-GB" i="1"/>
          </a:p>
          <a:p>
            <a:r>
              <a:rPr lang="en-GB" i="1">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8" name="Picture 7">
            <a:extLst>
              <a:ext uri="{FF2B5EF4-FFF2-40B4-BE49-F238E27FC236}">
                <a16:creationId xmlns:a16="http://schemas.microsoft.com/office/drawing/2014/main" id="{7534593D-5B14-4886-BDCC-17650B74092B}"/>
              </a:ext>
            </a:extLst>
          </p:cNvPr>
          <p:cNvPicPr>
            <a:picLocks noChangeAspect="1"/>
          </p:cNvPicPr>
          <p:nvPr/>
        </p:nvPicPr>
        <p:blipFill>
          <a:blip r:embed="rId4"/>
          <a:stretch>
            <a:fillRect/>
          </a:stretch>
        </p:blipFill>
        <p:spPr>
          <a:xfrm>
            <a:off x="4464996" y="2344366"/>
            <a:ext cx="7602154" cy="3881335"/>
          </a:xfrm>
          <a:prstGeom prst="rect">
            <a:avLst/>
          </a:prstGeom>
        </p:spPr>
      </p:pic>
    </p:spTree>
    <p:extLst>
      <p:ext uri="{BB962C8B-B14F-4D97-AF65-F5344CB8AC3E}">
        <p14:creationId xmlns:p14="http://schemas.microsoft.com/office/powerpoint/2010/main" val="242356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513135" y="465825"/>
            <a:ext cx="10515600" cy="1210191"/>
          </a:xfrm>
        </p:spPr>
        <p:txBody>
          <a:bodyPr>
            <a:noAutofit/>
          </a:bodyPr>
          <a:lstStyle/>
          <a:p>
            <a:r>
              <a:rPr lang="en-GB"/>
              <a:t>ONS infection survey antibody &amp; vaccination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848882"/>
            <a:ext cx="3185867"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antibody data runs up to 4 July and shows an increase in the detection of antibodies to COVID-19 .</a:t>
            </a:r>
          </a:p>
          <a:p>
            <a:r>
              <a:rPr lang="en-GB" i="1">
                <a:cs typeface="Calibri"/>
              </a:rPr>
              <a:t>Next release: 4 August 2021</a:t>
            </a:r>
          </a:p>
        </p:txBody>
      </p:sp>
      <p:sp>
        <p:nvSpPr>
          <p:cNvPr id="6" name="TextBox 5">
            <a:extLst>
              <a:ext uri="{FF2B5EF4-FFF2-40B4-BE49-F238E27FC236}">
                <a16:creationId xmlns:a16="http://schemas.microsoft.com/office/drawing/2014/main" id="{997BE588-4FAD-4F73-B7D6-493E30E254AF}"/>
              </a:ext>
            </a:extLst>
          </p:cNvPr>
          <p:cNvSpPr txBox="1"/>
          <p:nvPr/>
        </p:nvSpPr>
        <p:spPr>
          <a:xfrm>
            <a:off x="6236212" y="6456101"/>
            <a:ext cx="5316007" cy="307777"/>
          </a:xfrm>
          <a:prstGeom prst="rect">
            <a:avLst/>
          </a:prstGeom>
          <a:noFill/>
        </p:spPr>
        <p:txBody>
          <a:bodyPr wrap="none" rtlCol="0">
            <a:spAutoFit/>
          </a:bodyPr>
          <a:lstStyle/>
          <a:p>
            <a:r>
              <a:rPr lang="en-GB" sz="1400">
                <a:hlinkClick r:id="rId3"/>
              </a:rPr>
              <a:t>Source: ONS COVID-19 Infection Survey Antibody and Vaccination data</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415964731"/>
              </p:ext>
            </p:extLst>
          </p:nvPr>
        </p:nvGraphicFramePr>
        <p:xfrm>
          <a:off x="580590" y="4068866"/>
          <a:ext cx="3338269" cy="2472338"/>
        </p:xfrm>
        <a:graphic>
          <a:graphicData uri="http://schemas.openxmlformats.org/drawingml/2006/table">
            <a:tbl>
              <a:tblPr firstRow="1" bandRow="1">
                <a:tableStyleId>{5C22544A-7EE6-4342-B048-85BDC9FD1C3A}</a:tableStyleId>
              </a:tblPr>
              <a:tblGrid>
                <a:gridCol w="1066799">
                  <a:extLst>
                    <a:ext uri="{9D8B030D-6E8A-4147-A177-3AD203B41FA5}">
                      <a16:colId xmlns:a16="http://schemas.microsoft.com/office/drawing/2014/main" val="3603853659"/>
                    </a:ext>
                  </a:extLst>
                </a:gridCol>
                <a:gridCol w="1454823">
                  <a:extLst>
                    <a:ext uri="{9D8B030D-6E8A-4147-A177-3AD203B41FA5}">
                      <a16:colId xmlns:a16="http://schemas.microsoft.com/office/drawing/2014/main" val="1910518710"/>
                    </a:ext>
                  </a:extLst>
                </a:gridCol>
                <a:gridCol w="816647">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pPr algn="ctr"/>
                      <a:r>
                        <a:rPr lang="en-GB" sz="1200"/>
                        <a:t>% Est adult pop who would have tested positive for anti-bodies to COVID-19</a:t>
                      </a:r>
                    </a:p>
                  </a:txBody>
                  <a:tcPr/>
                </a:tc>
                <a:tc>
                  <a:txBody>
                    <a:bodyPr/>
                    <a:lstStyle/>
                    <a:p>
                      <a:pPr algn="ctr"/>
                      <a:r>
                        <a:rPr lang="en-GB" sz="1200"/>
                        <a:t>% </a:t>
                      </a:r>
                    </a:p>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ctr"/>
                      <a:r>
                        <a:rPr lang="en-GB"/>
                        <a:t>91.9</a:t>
                      </a:r>
                    </a:p>
                  </a:txBody>
                  <a:tcPr/>
                </a:tc>
                <a:tc>
                  <a:txBody>
                    <a:bodyPr/>
                    <a:lstStyle/>
                    <a:p>
                      <a:pPr algn="ctr" rtl="0" fontAlgn="base"/>
                      <a:r>
                        <a:rPr lang="en-GB" sz="1600" b="0" i="0">
                          <a:solidFill>
                            <a:srgbClr val="000000"/>
                          </a:solidFill>
                          <a:effectLst/>
                          <a:latin typeface="Calibri"/>
                        </a:rPr>
                        <a:t>89.8</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ctr"/>
                      <a:r>
                        <a:rPr lang="en-GB"/>
                        <a:t>92.6</a:t>
                      </a:r>
                    </a:p>
                  </a:txBody>
                  <a:tcPr/>
                </a:tc>
                <a:tc>
                  <a:txBody>
                    <a:bodyPr/>
                    <a:lstStyle/>
                    <a:p>
                      <a:pPr algn="ctr" rtl="0" fontAlgn="base"/>
                      <a:r>
                        <a:rPr lang="en-GB" sz="1600" b="0" i="0">
                          <a:solidFill>
                            <a:srgbClr val="000000"/>
                          </a:solidFill>
                          <a:effectLst/>
                          <a:latin typeface="Calibri"/>
                        </a:rPr>
                        <a:t>91.8</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ctr"/>
                      <a:r>
                        <a:rPr lang="en-GB"/>
                        <a:t>88.6</a:t>
                      </a:r>
                    </a:p>
                  </a:txBody>
                  <a:tcPr/>
                </a:tc>
                <a:tc>
                  <a:txBody>
                    <a:bodyPr/>
                    <a:lstStyle/>
                    <a:p>
                      <a:pPr algn="ctr" rtl="0" fontAlgn="base"/>
                      <a:r>
                        <a:rPr lang="en-GB" sz="1600" b="0" i="0">
                          <a:solidFill>
                            <a:srgbClr val="000000"/>
                          </a:solidFill>
                          <a:effectLst/>
                          <a:latin typeface="Calibri"/>
                        </a:rPr>
                        <a:t>84.7</a:t>
                      </a:r>
                    </a:p>
                  </a:txBody>
                  <a:tcPr/>
                </a:tc>
                <a:extLst>
                  <a:ext uri="{0D108BD9-81ED-4DB2-BD59-A6C34878D82A}">
                    <a16:rowId xmlns:a16="http://schemas.microsoft.com/office/drawing/2014/main" val="1576246662"/>
                  </a:ext>
                </a:extLst>
              </a:tr>
              <a:tr h="251245">
                <a:tc>
                  <a:txBody>
                    <a:bodyPr/>
                    <a:lstStyle/>
                    <a:p>
                      <a:r>
                        <a:rPr lang="en-GB" sz="1600"/>
                        <a:t>N Ireland</a:t>
                      </a:r>
                    </a:p>
                  </a:txBody>
                  <a:tcPr/>
                </a:tc>
                <a:tc>
                  <a:txBody>
                    <a:bodyPr/>
                    <a:lstStyle/>
                    <a:p>
                      <a:pPr algn="ctr"/>
                      <a:r>
                        <a:rPr lang="en-GB"/>
                        <a:t>90.0</a:t>
                      </a:r>
                    </a:p>
                  </a:txBody>
                  <a:tcPr/>
                </a:tc>
                <a:tc>
                  <a:txBody>
                    <a:bodyPr/>
                    <a:lstStyle/>
                    <a:p>
                      <a:pPr algn="ctr" rtl="0" fontAlgn="base"/>
                      <a:r>
                        <a:rPr lang="en-GB" sz="1600" b="0" i="0">
                          <a:solidFill>
                            <a:srgbClr val="000000"/>
                          </a:solidFill>
                          <a:effectLst/>
                          <a:latin typeface="Calibri"/>
                        </a:rPr>
                        <a:t>87.2</a:t>
                      </a:r>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343A47DA-9488-4163-98A3-DDF04214923F}"/>
              </a:ext>
            </a:extLst>
          </p:cNvPr>
          <p:cNvPicPr>
            <a:picLocks noChangeAspect="1"/>
          </p:cNvPicPr>
          <p:nvPr/>
        </p:nvPicPr>
        <p:blipFill>
          <a:blip r:embed="rId4"/>
          <a:stretch>
            <a:fillRect/>
          </a:stretch>
        </p:blipFill>
        <p:spPr>
          <a:xfrm>
            <a:off x="4212077" y="1089498"/>
            <a:ext cx="7636212" cy="5406552"/>
          </a:xfrm>
          <a:prstGeom prst="rect">
            <a:avLst/>
          </a:prstGeom>
        </p:spPr>
      </p:pic>
    </p:spTree>
    <p:extLst>
      <p:ext uri="{BB962C8B-B14F-4D97-AF65-F5344CB8AC3E}">
        <p14:creationId xmlns:p14="http://schemas.microsoft.com/office/powerpoint/2010/main" val="44265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46915" y="1337127"/>
            <a:ext cx="7890164" cy="338554"/>
          </a:xfrm>
          <a:prstGeom prst="rect">
            <a:avLst/>
          </a:prstGeom>
          <a:noFill/>
        </p:spPr>
        <p:txBody>
          <a:bodyPr wrap="square" rtlCol="0">
            <a:spAutoFit/>
          </a:bodyPr>
          <a:lstStyle/>
          <a:p>
            <a:r>
              <a:rPr lang="en-GB" sz="1600" b="1"/>
              <a:t>Events and activities reported by people testing positive, prior to symptom onset, week 28</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2308324"/>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‘Attending childcare educational setting’ and ‘Eating out’ are the most commonly reported activities prior to testing positive. </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4" name="Picture 3">
            <a:extLst>
              <a:ext uri="{FF2B5EF4-FFF2-40B4-BE49-F238E27FC236}">
                <a16:creationId xmlns:a16="http://schemas.microsoft.com/office/drawing/2014/main" id="{942E16EC-728A-4499-B275-2AF01A2B47EE}"/>
              </a:ext>
            </a:extLst>
          </p:cNvPr>
          <p:cNvPicPr>
            <a:picLocks noChangeAspect="1"/>
          </p:cNvPicPr>
          <p:nvPr/>
        </p:nvPicPr>
        <p:blipFill>
          <a:blip r:embed="rId4"/>
          <a:stretch>
            <a:fillRect/>
          </a:stretch>
        </p:blipFill>
        <p:spPr>
          <a:xfrm>
            <a:off x="3946914" y="1581904"/>
            <a:ext cx="8245085" cy="4414083"/>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ARI cases reported have steadily  increased since schools reopened on 19 April. However, cases have reduced  for secondary school, but increased for nursery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id="{A1142E10-4A6C-4416-9847-50573CF85F25}"/>
              </a:ext>
            </a:extLst>
          </p:cNvPr>
          <p:cNvPicPr>
            <a:picLocks noChangeAspect="1"/>
          </p:cNvPicPr>
          <p:nvPr/>
        </p:nvPicPr>
        <p:blipFill>
          <a:blip r:embed="rId4"/>
          <a:stretch>
            <a:fillRect/>
          </a:stretch>
        </p:blipFill>
        <p:spPr>
          <a:xfrm>
            <a:off x="3852153" y="1647508"/>
            <a:ext cx="7937770" cy="4670756"/>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COVID-19 cases are rising in all educational settings.</a:t>
            </a:r>
          </a:p>
          <a:p>
            <a:endParaRPr lang="en-GB" i="1"/>
          </a:p>
          <a:p>
            <a:r>
              <a:rPr lang="en-GB" i="1"/>
              <a:t>The reported number of cases for all age cohorts, are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4" name="Picture 3">
            <a:extLst>
              <a:ext uri="{FF2B5EF4-FFF2-40B4-BE49-F238E27FC236}">
                <a16:creationId xmlns:a16="http://schemas.microsoft.com/office/drawing/2014/main" id="{94651557-A3D3-4660-A94A-E83265AF03D1}"/>
              </a:ext>
            </a:extLst>
          </p:cNvPr>
          <p:cNvPicPr>
            <a:picLocks noChangeAspect="1"/>
          </p:cNvPicPr>
          <p:nvPr/>
        </p:nvPicPr>
        <p:blipFill>
          <a:blip r:embed="rId4"/>
          <a:stretch>
            <a:fillRect/>
          </a:stretch>
        </p:blipFill>
        <p:spPr>
          <a:xfrm>
            <a:off x="3686783" y="1877599"/>
            <a:ext cx="8424153" cy="4494384"/>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with COVID-19 listed on the death certificate has levelled out across the UK.</a:t>
            </a:r>
          </a:p>
          <a:p>
            <a:endParaRPr lang="en-GB" i="1"/>
          </a:p>
          <a:p>
            <a:r>
              <a:rPr lang="en-GB" i="1"/>
              <a:t>Note: different scales – but overall trend is similar across nations.</a:t>
            </a:r>
          </a:p>
          <a:p>
            <a:r>
              <a:rPr lang="en-GB" i="1"/>
              <a:t> </a:t>
            </a:r>
          </a:p>
          <a:p>
            <a:r>
              <a:rPr lang="en-GB" i="1"/>
              <a:t>Cumulatively, as of 9 July, 153,070 people have died of COVID-19 in the UK.</a:t>
            </a:r>
            <a:endParaRPr lang="en-GB" i="1">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a:t>
            </a:r>
          </a:p>
        </p:txBody>
      </p:sp>
      <p:pic>
        <p:nvPicPr>
          <p:cNvPr id="3" name="Picture 2">
            <a:extLst>
              <a:ext uri="{FF2B5EF4-FFF2-40B4-BE49-F238E27FC236}">
                <a16:creationId xmlns:a16="http://schemas.microsoft.com/office/drawing/2014/main" id="{9CFFAC13-BFD8-44D8-B3E1-242075B03364}"/>
              </a:ext>
            </a:extLst>
          </p:cNvPr>
          <p:cNvPicPr>
            <a:picLocks noChangeAspect="1"/>
          </p:cNvPicPr>
          <p:nvPr/>
        </p:nvPicPr>
        <p:blipFill>
          <a:blip r:embed="rId4"/>
          <a:stretch>
            <a:fillRect/>
          </a:stretch>
        </p:blipFill>
        <p:spPr>
          <a:xfrm>
            <a:off x="4149966" y="2070912"/>
            <a:ext cx="3907353" cy="1807519"/>
          </a:xfrm>
          <a:prstGeom prst="rect">
            <a:avLst/>
          </a:prstGeom>
        </p:spPr>
      </p:pic>
      <p:sp>
        <p:nvSpPr>
          <p:cNvPr id="16" name="TextBox 15">
            <a:extLst>
              <a:ext uri="{FF2B5EF4-FFF2-40B4-BE49-F238E27FC236}">
                <a16:creationId xmlns:a16="http://schemas.microsoft.com/office/drawing/2014/main" id="{E4420CFF-BBC1-4387-8244-C2A5CF6F197F}"/>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4" name="Picture 3">
            <a:extLst>
              <a:ext uri="{FF2B5EF4-FFF2-40B4-BE49-F238E27FC236}">
                <a16:creationId xmlns:a16="http://schemas.microsoft.com/office/drawing/2014/main" id="{A492F9CD-D877-4583-8983-B43B768E105F}"/>
              </a:ext>
            </a:extLst>
          </p:cNvPr>
          <p:cNvPicPr>
            <a:picLocks noChangeAspect="1"/>
          </p:cNvPicPr>
          <p:nvPr/>
        </p:nvPicPr>
        <p:blipFill>
          <a:blip r:embed="rId5"/>
          <a:stretch>
            <a:fillRect/>
          </a:stretch>
        </p:blipFill>
        <p:spPr>
          <a:xfrm>
            <a:off x="8336429" y="2070910"/>
            <a:ext cx="3771831" cy="1807521"/>
          </a:xfrm>
          <a:prstGeom prst="rect">
            <a:avLst/>
          </a:prstGeom>
        </p:spPr>
      </p:pic>
      <p:sp>
        <p:nvSpPr>
          <p:cNvPr id="18" name="TextBox 17">
            <a:extLst>
              <a:ext uri="{FF2B5EF4-FFF2-40B4-BE49-F238E27FC236}">
                <a16:creationId xmlns:a16="http://schemas.microsoft.com/office/drawing/2014/main" id="{FA63629C-55E7-46FD-97D4-B157BD95197A}"/>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7" name="Picture 6">
            <a:extLst>
              <a:ext uri="{FF2B5EF4-FFF2-40B4-BE49-F238E27FC236}">
                <a16:creationId xmlns:a16="http://schemas.microsoft.com/office/drawing/2014/main" id="{29D42C1B-7DD8-44CC-A667-36B931B83CE6}"/>
              </a:ext>
            </a:extLst>
          </p:cNvPr>
          <p:cNvPicPr>
            <a:picLocks noChangeAspect="1"/>
          </p:cNvPicPr>
          <p:nvPr/>
        </p:nvPicPr>
        <p:blipFill>
          <a:blip r:embed="rId6"/>
          <a:stretch>
            <a:fillRect/>
          </a:stretch>
        </p:blipFill>
        <p:spPr>
          <a:xfrm>
            <a:off x="4149966" y="4047366"/>
            <a:ext cx="3907353" cy="1919212"/>
          </a:xfrm>
          <a:prstGeom prst="rect">
            <a:avLst/>
          </a:prstGeom>
        </p:spPr>
      </p:pic>
      <p:sp>
        <p:nvSpPr>
          <p:cNvPr id="20" name="TextBox 19">
            <a:extLst>
              <a:ext uri="{FF2B5EF4-FFF2-40B4-BE49-F238E27FC236}">
                <a16:creationId xmlns:a16="http://schemas.microsoft.com/office/drawing/2014/main" id="{AC1F2C95-DCA5-47B3-AA9D-8C88D7F43B51}"/>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id="{DC8F3E4E-B859-4675-8B16-8B2FE3C9849A}"/>
              </a:ext>
            </a:extLst>
          </p:cNvPr>
          <p:cNvPicPr>
            <a:picLocks noChangeAspect="1"/>
          </p:cNvPicPr>
          <p:nvPr/>
        </p:nvPicPr>
        <p:blipFill>
          <a:blip r:embed="rId7"/>
          <a:stretch>
            <a:fillRect/>
          </a:stretch>
        </p:blipFill>
        <p:spPr>
          <a:xfrm>
            <a:off x="8336428" y="4062135"/>
            <a:ext cx="3692173" cy="1904443"/>
          </a:xfrm>
          <a:prstGeom prst="rect">
            <a:avLst/>
          </a:prstGeom>
        </p:spPr>
      </p:pic>
      <p:sp>
        <p:nvSpPr>
          <p:cNvPr id="22" name="TextBox 21">
            <a:extLst>
              <a:ext uri="{FF2B5EF4-FFF2-40B4-BE49-F238E27FC236}">
                <a16:creationId xmlns:a16="http://schemas.microsoft.com/office/drawing/2014/main" id="{FA417F81-4122-4695-B22E-562913AD55AD}"/>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spTree>
    <p:extLst>
      <p:ext uri="{BB962C8B-B14F-4D97-AF65-F5344CB8AC3E}">
        <p14:creationId xmlns:p14="http://schemas.microsoft.com/office/powerpoint/2010/main" val="395197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dirty="0">
                <a:hlinkClick r:id="rId3"/>
              </a:rPr>
              <a:t>Source: ONS, Deaths registered weekly in England and Wales, provisional</a:t>
            </a:r>
            <a:endParaRPr lang="en-GB" sz="1400" dirty="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10" name="Chart 9">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1572958104"/>
              </p:ext>
            </p:extLst>
          </p:nvPr>
        </p:nvGraphicFramePr>
        <p:xfrm>
          <a:off x="3774712" y="1919455"/>
          <a:ext cx="8130993" cy="3944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Excess deaths have fallen since April 2021. Latest figures for the week ending 9 July indicate that there have been 91,075 excess deaths since March 2020.</a:t>
            </a:r>
          </a:p>
          <a:p>
            <a:r>
              <a:rPr lang="en-GB" i="1"/>
              <a:t>Excess deaths = registered deaths – expected deaths</a:t>
            </a:r>
          </a:p>
        </p:txBody>
      </p:sp>
      <p:pic>
        <p:nvPicPr>
          <p:cNvPr id="5" name="Picture 4">
            <a:extLst>
              <a:ext uri="{FF2B5EF4-FFF2-40B4-BE49-F238E27FC236}">
                <a16:creationId xmlns:a16="http://schemas.microsoft.com/office/drawing/2014/main" id="{BB29284B-C54E-4715-8FB4-ED14BEA8368C}"/>
              </a:ext>
            </a:extLst>
          </p:cNvPr>
          <p:cNvPicPr>
            <a:picLocks noChangeAspect="1"/>
          </p:cNvPicPr>
          <p:nvPr/>
        </p:nvPicPr>
        <p:blipFill>
          <a:blip r:embed="rId4"/>
          <a:stretch>
            <a:fillRect/>
          </a:stretch>
        </p:blipFill>
        <p:spPr>
          <a:xfrm>
            <a:off x="476098" y="1254868"/>
            <a:ext cx="11012267" cy="3620933"/>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7" y="1562142"/>
            <a:ext cx="6165080" cy="584775"/>
          </a:xfrm>
          <a:prstGeom prst="rect">
            <a:avLst/>
          </a:prstGeom>
          <a:noFill/>
        </p:spPr>
        <p:txBody>
          <a:bodyPr wrap="square" rtlCol="0">
            <a:spAutoFit/>
          </a:bodyPr>
          <a:lstStyle/>
          <a:p>
            <a:r>
              <a:rPr lang="en-GB" sz="1600" b="1"/>
              <a:t>Ratio of registered deaths to expected deaths for ethnic groups </a:t>
            </a:r>
          </a:p>
          <a:p>
            <a:r>
              <a:rPr lang="en-GB" sz="1600" b="1"/>
              <a:t>in England 27 March 2020 – 2 July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5" name="Picture 4">
            <a:extLst>
              <a:ext uri="{FF2B5EF4-FFF2-40B4-BE49-F238E27FC236}">
                <a16:creationId xmlns:a16="http://schemas.microsoft.com/office/drawing/2014/main" id="{E9777A4F-F64B-471F-8F76-DE08DAEC22FB}"/>
              </a:ext>
            </a:extLst>
          </p:cNvPr>
          <p:cNvPicPr>
            <a:picLocks noChangeAspect="1"/>
          </p:cNvPicPr>
          <p:nvPr/>
        </p:nvPicPr>
        <p:blipFill>
          <a:blip r:embed="rId4"/>
          <a:stretch>
            <a:fillRect/>
          </a:stretch>
        </p:blipFill>
        <p:spPr>
          <a:xfrm>
            <a:off x="607692" y="2817173"/>
            <a:ext cx="5238631" cy="3398802"/>
          </a:xfrm>
          <a:prstGeom prst="rect">
            <a:avLst/>
          </a:prstGeom>
        </p:spPr>
      </p:pic>
      <p:pic>
        <p:nvPicPr>
          <p:cNvPr id="6" name="Picture 5">
            <a:extLst>
              <a:ext uri="{FF2B5EF4-FFF2-40B4-BE49-F238E27FC236}">
                <a16:creationId xmlns:a16="http://schemas.microsoft.com/office/drawing/2014/main" id="{706A66A9-9DD1-4C1E-AC6B-6F39829524E2}"/>
              </a:ext>
            </a:extLst>
          </p:cNvPr>
          <p:cNvPicPr>
            <a:picLocks noChangeAspect="1"/>
          </p:cNvPicPr>
          <p:nvPr/>
        </p:nvPicPr>
        <p:blipFill>
          <a:blip r:embed="rId5"/>
          <a:stretch>
            <a:fillRect/>
          </a:stretch>
        </p:blipFill>
        <p:spPr>
          <a:xfrm>
            <a:off x="6502275" y="2794388"/>
            <a:ext cx="5238631" cy="3398802"/>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a:t>​</a:t>
            </a:r>
            <a:r>
              <a:rPr lang="en-GB" i="1"/>
              <a:t>Hospitalisations have slightly risen in recent weeks but are well below the peak in mid-January and are reaching similar levels to those seen in mid-September 2020. </a:t>
            </a:r>
            <a:r>
              <a:rPr lang="en-US"/>
              <a:t>​</a:t>
            </a:r>
          </a:p>
          <a:p>
            <a:pPr fontAlgn="base"/>
            <a:r>
              <a:rPr lang="en-GB"/>
              <a:t>​</a:t>
            </a:r>
          </a:p>
          <a:p>
            <a:pPr fontAlgn="base"/>
            <a:r>
              <a:rPr lang="en-GB" i="1"/>
              <a:t>As of 21 July, there were 4,861 people in hospital with COVID-19, with 647 patients in mechanical ventilation beds. The 7-day rolling average is below what it was at the height of the first wave, and below the level seen at the beginning of the second and third waves. </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12" name="Picture 11">
            <a:extLst>
              <a:ext uri="{FF2B5EF4-FFF2-40B4-BE49-F238E27FC236}">
                <a16:creationId xmlns:a16="http://schemas.microsoft.com/office/drawing/2014/main" id="{4E77CE9A-180B-4881-AAE4-1214C1FE43D4}"/>
              </a:ext>
            </a:extLst>
          </p:cNvPr>
          <p:cNvPicPr>
            <a:picLocks noChangeAspect="1"/>
          </p:cNvPicPr>
          <p:nvPr/>
        </p:nvPicPr>
        <p:blipFill>
          <a:blip r:embed="rId4"/>
          <a:stretch>
            <a:fillRect/>
          </a:stretch>
        </p:blipFill>
        <p:spPr>
          <a:xfrm>
            <a:off x="4835018" y="1039349"/>
            <a:ext cx="6888074" cy="2411068"/>
          </a:xfrm>
          <a:prstGeom prst="rect">
            <a:avLst/>
          </a:prstGeom>
        </p:spPr>
      </p:pic>
      <p:pic>
        <p:nvPicPr>
          <p:cNvPr id="13" name="Picture 12">
            <a:extLst>
              <a:ext uri="{FF2B5EF4-FFF2-40B4-BE49-F238E27FC236}">
                <a16:creationId xmlns:a16="http://schemas.microsoft.com/office/drawing/2014/main" id="{D1B5F22F-A141-4A92-B3FF-4A7A1E4E53DD}"/>
              </a:ext>
            </a:extLst>
          </p:cNvPr>
          <p:cNvPicPr>
            <a:picLocks noChangeAspect="1"/>
          </p:cNvPicPr>
          <p:nvPr/>
        </p:nvPicPr>
        <p:blipFill>
          <a:blip r:embed="rId5"/>
          <a:stretch>
            <a:fillRect/>
          </a:stretch>
        </p:blipFill>
        <p:spPr>
          <a:xfrm>
            <a:off x="4835018" y="4061785"/>
            <a:ext cx="6888074" cy="2331734"/>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Cases – UK wide</a:t>
            </a:r>
            <a:endParaRPr lang="en-GB">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i="1"/>
              <a:t>There were 39,906 confirmed COVID-19 cases across the UK reported on 22 July. This compares to 48,553 new cases reported in the last update (15 July). </a:t>
            </a:r>
            <a:r>
              <a:rPr lang="en-US"/>
              <a:t>​</a:t>
            </a:r>
          </a:p>
          <a:p>
            <a:pPr fontAlgn="base"/>
            <a:r>
              <a:rPr lang="en-GB"/>
              <a:t>​</a:t>
            </a:r>
          </a:p>
          <a:p>
            <a:pPr fontAlgn="base"/>
            <a:r>
              <a:rPr lang="en-GB" i="1"/>
              <a:t>The number of new cases continue to rise, with a seven-day average of 46,460. This is the highest rate record since early January.</a:t>
            </a:r>
            <a:endParaRPr lang="en-GB"/>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3" name="Picture 2">
            <a:extLst>
              <a:ext uri="{FF2B5EF4-FFF2-40B4-BE49-F238E27FC236}">
                <a16:creationId xmlns:a16="http://schemas.microsoft.com/office/drawing/2014/main" id="{89BEE598-83BD-405D-8A19-C59F9D1C8EEF}"/>
              </a:ext>
            </a:extLst>
          </p:cNvPr>
          <p:cNvPicPr>
            <a:picLocks noChangeAspect="1"/>
          </p:cNvPicPr>
          <p:nvPr/>
        </p:nvPicPr>
        <p:blipFill>
          <a:blip r:embed="rId4"/>
          <a:stretch>
            <a:fillRect/>
          </a:stretch>
        </p:blipFill>
        <p:spPr>
          <a:xfrm>
            <a:off x="4756825" y="1215957"/>
            <a:ext cx="7091463" cy="4844376"/>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3" name="Picture 2">
            <a:extLst>
              <a:ext uri="{FF2B5EF4-FFF2-40B4-BE49-F238E27FC236}">
                <a16:creationId xmlns:a16="http://schemas.microsoft.com/office/drawing/2014/main" id="{85C91D8F-87E1-4947-8B7C-2B1A1B38D5BA}"/>
              </a:ext>
            </a:extLst>
          </p:cNvPr>
          <p:cNvPicPr>
            <a:picLocks noChangeAspect="1"/>
          </p:cNvPicPr>
          <p:nvPr/>
        </p:nvPicPr>
        <p:blipFill>
          <a:blip r:embed="rId4"/>
          <a:stretch>
            <a:fillRect/>
          </a:stretch>
        </p:blipFill>
        <p:spPr>
          <a:xfrm>
            <a:off x="6471910" y="4163559"/>
            <a:ext cx="5518984" cy="2247735"/>
          </a:xfrm>
          <a:prstGeom prst="rect">
            <a:avLst/>
          </a:prstGeom>
        </p:spPr>
      </p:pic>
      <p:sp>
        <p:nvSpPr>
          <p:cNvPr id="15" name="TextBox 14">
            <a:extLst>
              <a:ext uri="{FF2B5EF4-FFF2-40B4-BE49-F238E27FC236}">
                <a16:creationId xmlns:a16="http://schemas.microsoft.com/office/drawing/2014/main" id="{DC71A1D7-AECD-47FC-940D-0B8FF9D2A0D0}"/>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4" name="Picture 3">
            <a:extLst>
              <a:ext uri="{FF2B5EF4-FFF2-40B4-BE49-F238E27FC236}">
                <a16:creationId xmlns:a16="http://schemas.microsoft.com/office/drawing/2014/main" id="{69302C3D-093F-4071-86ED-6C97A6345220}"/>
              </a:ext>
            </a:extLst>
          </p:cNvPr>
          <p:cNvPicPr>
            <a:picLocks noChangeAspect="1"/>
          </p:cNvPicPr>
          <p:nvPr/>
        </p:nvPicPr>
        <p:blipFill>
          <a:blip r:embed="rId5"/>
          <a:stretch>
            <a:fillRect/>
          </a:stretch>
        </p:blipFill>
        <p:spPr>
          <a:xfrm>
            <a:off x="6471909" y="1702704"/>
            <a:ext cx="5518984" cy="2309067"/>
          </a:xfrm>
          <a:prstGeom prst="rect">
            <a:avLst/>
          </a:prstGeom>
        </p:spPr>
      </p:pic>
      <p:sp>
        <p:nvSpPr>
          <p:cNvPr id="19" name="TextBox 18">
            <a:extLst>
              <a:ext uri="{FF2B5EF4-FFF2-40B4-BE49-F238E27FC236}">
                <a16:creationId xmlns:a16="http://schemas.microsoft.com/office/drawing/2014/main" id="{44CB20C4-7796-456C-B494-8E8BEAA7FD59}"/>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5" name="Picture 4">
            <a:extLst>
              <a:ext uri="{FF2B5EF4-FFF2-40B4-BE49-F238E27FC236}">
                <a16:creationId xmlns:a16="http://schemas.microsoft.com/office/drawing/2014/main" id="{AA94AA75-3D8B-4C32-901F-90C892373ABC}"/>
              </a:ext>
            </a:extLst>
          </p:cNvPr>
          <p:cNvPicPr>
            <a:picLocks noChangeAspect="1"/>
          </p:cNvPicPr>
          <p:nvPr/>
        </p:nvPicPr>
        <p:blipFill>
          <a:blip r:embed="rId6"/>
          <a:stretch>
            <a:fillRect/>
          </a:stretch>
        </p:blipFill>
        <p:spPr>
          <a:xfrm>
            <a:off x="597832" y="1702704"/>
            <a:ext cx="5598563" cy="2309067"/>
          </a:xfrm>
          <a:prstGeom prst="rect">
            <a:avLst/>
          </a:prstGeom>
        </p:spPr>
      </p:pic>
      <p:sp>
        <p:nvSpPr>
          <p:cNvPr id="20" name="TextBox 19">
            <a:extLst>
              <a:ext uri="{FF2B5EF4-FFF2-40B4-BE49-F238E27FC236}">
                <a16:creationId xmlns:a16="http://schemas.microsoft.com/office/drawing/2014/main" id="{B6AC6C88-B3DD-48B4-AF2A-2790063B00DA}"/>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pic>
        <p:nvPicPr>
          <p:cNvPr id="6" name="Picture 5">
            <a:extLst>
              <a:ext uri="{FF2B5EF4-FFF2-40B4-BE49-F238E27FC236}">
                <a16:creationId xmlns:a16="http://schemas.microsoft.com/office/drawing/2014/main" id="{3053D5B7-2C9D-4009-B5A7-17862141B46C}"/>
              </a:ext>
            </a:extLst>
          </p:cNvPr>
          <p:cNvPicPr>
            <a:picLocks noChangeAspect="1"/>
          </p:cNvPicPr>
          <p:nvPr/>
        </p:nvPicPr>
        <p:blipFill>
          <a:blip r:embed="rId7"/>
          <a:stretch>
            <a:fillRect/>
          </a:stretch>
        </p:blipFill>
        <p:spPr>
          <a:xfrm>
            <a:off x="597832" y="4163558"/>
            <a:ext cx="5598563" cy="2247735"/>
          </a:xfrm>
          <a:prstGeom prst="rect">
            <a:avLst/>
          </a:prstGeom>
        </p:spPr>
      </p:pic>
      <p:sp>
        <p:nvSpPr>
          <p:cNvPr id="22" name="TextBox 21">
            <a:extLst>
              <a:ext uri="{FF2B5EF4-FFF2-40B4-BE49-F238E27FC236}">
                <a16:creationId xmlns:a16="http://schemas.microsoft.com/office/drawing/2014/main" id="{CA4106D0-5BEE-4D6B-A1C3-B6DEFDCF7B3E}"/>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spTree>
    <p:extLst>
      <p:ext uri="{BB962C8B-B14F-4D97-AF65-F5344CB8AC3E}">
        <p14:creationId xmlns:p14="http://schemas.microsoft.com/office/powerpoint/2010/main" val="394806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a:t>Highlight:</a:t>
            </a:r>
          </a:p>
          <a:p>
            <a:endParaRPr lang="en-GB" i="1"/>
          </a:p>
          <a:p>
            <a:r>
              <a:rPr lang="en-GB" i="1"/>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4" name="Picture 3">
            <a:extLst>
              <a:ext uri="{FF2B5EF4-FFF2-40B4-BE49-F238E27FC236}">
                <a16:creationId xmlns:a16="http://schemas.microsoft.com/office/drawing/2014/main" id="{CBD582BE-C9EC-4EE6-91A3-BFF13573BCC5}"/>
              </a:ext>
            </a:extLst>
          </p:cNvPr>
          <p:cNvPicPr>
            <a:picLocks noChangeAspect="1"/>
          </p:cNvPicPr>
          <p:nvPr/>
        </p:nvPicPr>
        <p:blipFill>
          <a:blip r:embed="rId4"/>
          <a:stretch>
            <a:fillRect/>
          </a:stretch>
        </p:blipFill>
        <p:spPr>
          <a:xfrm>
            <a:off x="3676453" y="1697605"/>
            <a:ext cx="8267307" cy="4592139"/>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3" name="Picture 2">
            <a:extLst>
              <a:ext uri="{FF2B5EF4-FFF2-40B4-BE49-F238E27FC236}">
                <a16:creationId xmlns:a16="http://schemas.microsoft.com/office/drawing/2014/main" id="{6AFB72F2-E07E-4ED2-A089-E2FCC0185461}"/>
              </a:ext>
            </a:extLst>
          </p:cNvPr>
          <p:cNvPicPr>
            <a:picLocks noChangeAspect="1"/>
          </p:cNvPicPr>
          <p:nvPr/>
        </p:nvPicPr>
        <p:blipFill>
          <a:blip r:embed="rId4"/>
          <a:stretch>
            <a:fillRect/>
          </a:stretch>
        </p:blipFill>
        <p:spPr>
          <a:xfrm>
            <a:off x="3891063" y="2003898"/>
            <a:ext cx="8025319" cy="4324786"/>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a:t>Index of Multiple Deprivation – distribution of patients critically ill with COVID-19 admitted since 1 September 2020 compared with general population</a:t>
            </a:r>
          </a:p>
        </p:txBody>
      </p:sp>
      <p:pic>
        <p:nvPicPr>
          <p:cNvPr id="3" name="Picture 2">
            <a:extLst>
              <a:ext uri="{FF2B5EF4-FFF2-40B4-BE49-F238E27FC236}">
                <a16:creationId xmlns:a16="http://schemas.microsoft.com/office/drawing/2014/main" id="{7787A163-2D82-44C9-AB9B-E7E3592BB8DB}"/>
              </a:ext>
            </a:extLst>
          </p:cNvPr>
          <p:cNvPicPr>
            <a:picLocks noChangeAspect="1"/>
          </p:cNvPicPr>
          <p:nvPr/>
        </p:nvPicPr>
        <p:blipFill>
          <a:blip r:embed="rId4"/>
          <a:stretch>
            <a:fillRect/>
          </a:stretch>
        </p:blipFill>
        <p:spPr>
          <a:xfrm>
            <a:off x="3638145" y="1962534"/>
            <a:ext cx="8287965" cy="4356130"/>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latest activity data shows a continued disruptive impact of COVID-19 on NHS elective care. </a:t>
            </a:r>
          </a:p>
          <a:p>
            <a:endParaRPr lang="en-GB" i="1"/>
          </a:p>
          <a:p>
            <a:r>
              <a:rPr lang="en-GB"/>
              <a:t>The BMA estimates that between April 2020 and May 2021 there were:</a:t>
            </a:r>
            <a:endParaRPr lang="en-GB">
              <a:cs typeface="Calibri"/>
            </a:endParaRPr>
          </a:p>
          <a:p>
            <a:pPr marL="285750" indent="-285750">
              <a:buFontTx/>
              <a:buChar char="-"/>
            </a:pPr>
            <a:r>
              <a:rPr lang="en-GB"/>
              <a:t>3.63 million fewer elective procedures</a:t>
            </a:r>
          </a:p>
          <a:p>
            <a:pPr marL="285750" indent="-285750">
              <a:buFontTx/>
              <a:buChar char="-"/>
            </a:pPr>
            <a:r>
              <a:rPr lang="en-GB"/>
              <a:t>23.67 million fewer outpatient attendances.</a:t>
            </a:r>
          </a:p>
          <a:p>
            <a:endParaRPr lang="en-GB"/>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383464" y="992221"/>
            <a:ext cx="7524552"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4" name="Picture 3">
            <a:extLst>
              <a:ext uri="{FF2B5EF4-FFF2-40B4-BE49-F238E27FC236}">
                <a16:creationId xmlns:a16="http://schemas.microsoft.com/office/drawing/2014/main" id="{75D30CD1-9A85-42E4-8AB5-1EEF3BD0C41A}"/>
              </a:ext>
            </a:extLst>
          </p:cNvPr>
          <p:cNvPicPr>
            <a:picLocks noChangeAspect="1"/>
          </p:cNvPicPr>
          <p:nvPr/>
        </p:nvPicPr>
        <p:blipFill>
          <a:blip r:embed="rId4"/>
          <a:stretch>
            <a:fillRect/>
          </a:stretch>
        </p:blipFill>
        <p:spPr>
          <a:xfrm>
            <a:off x="4526923" y="1711107"/>
            <a:ext cx="7022740" cy="457858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non-COVID-19 care in Wales. </a:t>
            </a:r>
          </a:p>
          <a:p>
            <a:pPr marL="285750" indent="-285750">
              <a:buFont typeface="Calibri" panose="020F0502020204030204" pitchFamily="34" charset="0"/>
              <a:buChar char="⁻"/>
            </a:pPr>
            <a:r>
              <a:rPr lang="en-GB" i="1">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19 August 2021</a:t>
            </a:r>
          </a:p>
        </p:txBody>
      </p:sp>
      <p:pic>
        <p:nvPicPr>
          <p:cNvPr id="3" name="Picture 2">
            <a:extLst>
              <a:ext uri="{FF2B5EF4-FFF2-40B4-BE49-F238E27FC236}">
                <a16:creationId xmlns:a16="http://schemas.microsoft.com/office/drawing/2014/main" id="{52F31033-759A-4CB9-A90B-01B15270603F}"/>
              </a:ext>
            </a:extLst>
          </p:cNvPr>
          <p:cNvPicPr>
            <a:picLocks noChangeAspect="1"/>
          </p:cNvPicPr>
          <p:nvPr/>
        </p:nvPicPr>
        <p:blipFill>
          <a:blip r:embed="rId4"/>
          <a:stretch>
            <a:fillRect/>
          </a:stretch>
        </p:blipFill>
        <p:spPr>
          <a:xfrm>
            <a:off x="6190336" y="1362577"/>
            <a:ext cx="5403160" cy="2361012"/>
          </a:xfrm>
          <a:prstGeom prst="rect">
            <a:avLst/>
          </a:prstGeom>
        </p:spPr>
      </p:pic>
      <p:pic>
        <p:nvPicPr>
          <p:cNvPr id="10" name="Picture 9">
            <a:extLst>
              <a:ext uri="{FF2B5EF4-FFF2-40B4-BE49-F238E27FC236}">
                <a16:creationId xmlns:a16="http://schemas.microsoft.com/office/drawing/2014/main" id="{1566E53B-CF08-453A-A3DF-41A4185889B8}"/>
              </a:ext>
            </a:extLst>
          </p:cNvPr>
          <p:cNvPicPr>
            <a:picLocks noChangeAspect="1"/>
          </p:cNvPicPr>
          <p:nvPr/>
        </p:nvPicPr>
        <p:blipFill>
          <a:blip r:embed="rId5"/>
          <a:stretch>
            <a:fillRect/>
          </a:stretch>
        </p:blipFill>
        <p:spPr>
          <a:xfrm>
            <a:off x="6190335" y="4182542"/>
            <a:ext cx="5403160" cy="2199404"/>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a:t>NHS pressures – </a:t>
            </a:r>
            <a:br>
              <a:rPr lang="en-GB"/>
            </a:br>
            <a:r>
              <a:rPr lang="en-GB"/>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523220"/>
          </a:xfrm>
          <a:prstGeom prst="rect">
            <a:avLst/>
          </a:prstGeom>
          <a:noFill/>
        </p:spPr>
        <p:txBody>
          <a:bodyPr wrap="square" rtlCol="0">
            <a:spAutoFit/>
          </a:bodyPr>
          <a:lstStyle/>
          <a:p>
            <a:r>
              <a:rPr lang="en-GB" sz="1400" b="1"/>
              <a:t>Total planned operations and percentage of cancelled planned operations</a:t>
            </a:r>
            <a:endParaRPr lang="en-GB" sz="1100" b="1"/>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a:hlinkClick r:id="rId3"/>
              </a:rPr>
              <a:t>Source: Public Health Scotland, NHS waiting times - diagnostics</a:t>
            </a:r>
            <a:endParaRPr lang="en-GB" sz="120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a:hlinkClick r:id="rId4"/>
              </a:rPr>
              <a:t>Source: Public Health Scotland, Cancelled planned operations </a:t>
            </a:r>
            <a:endParaRPr lang="en-GB" sz="120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a:t>Highlight:</a:t>
            </a:r>
          </a:p>
          <a:p>
            <a:endParaRPr lang="en-GB" sz="1600" i="1"/>
          </a:p>
          <a:p>
            <a:pPr marL="285750" indent="-285750">
              <a:buFontTx/>
              <a:buChar char="-"/>
            </a:pPr>
            <a:r>
              <a:rPr lang="en-GB" sz="1600" i="1"/>
              <a:t>Scheduled elective operations in the NHS in Scotland reduced sharply at the beginning of the pandemic before recovering slightly over the summer, and beginning to fall again towards the end of 2020. The latest data for May 2021 shows that elective care has not yet recovered to pre-pandemic levels.</a:t>
            </a:r>
          </a:p>
          <a:p>
            <a:pPr marL="285750" indent="-285750">
              <a:buFontTx/>
              <a:buChar char="-"/>
            </a:pPr>
            <a:r>
              <a:rPr lang="en-GB" sz="1600" i="1"/>
              <a:t>Since April 2020, there have been 143k fewer elective operations than would normally be expected (based on 2019 trends). </a:t>
            </a:r>
          </a:p>
          <a:p>
            <a:pPr marL="285750" indent="-285750">
              <a:buFontTx/>
              <a:buChar char="-"/>
            </a:pPr>
            <a:r>
              <a:rPr lang="en-GB" sz="1600" i="1"/>
              <a:t>Next update: August 2021</a:t>
            </a:r>
          </a:p>
          <a:p>
            <a:pPr marL="285750" indent="-285750">
              <a:buFontTx/>
              <a:buChar char="-"/>
            </a:pPr>
            <a:r>
              <a:rPr lang="en-GB" sz="1600" i="1"/>
              <a:t>The number of patients waiting 6 weeks or less fell sharply at the beginning of the pandemic, with partial recovery over the rest of 2020.  When comparing to pre-pandemic levels, the waiting list size is 19.6% higher than 28 February 2020.</a:t>
            </a:r>
            <a:r>
              <a:rPr lang="en-US" sz="1600" i="1"/>
              <a:t>​</a:t>
            </a:r>
            <a:endParaRPr lang="en-GB" sz="1600">
              <a:cs typeface="Calibri"/>
            </a:endParaRPr>
          </a:p>
          <a:p>
            <a:pPr marL="285750" indent="-285750">
              <a:buFontTx/>
              <a:buChar char="-"/>
            </a:pPr>
            <a:r>
              <a:rPr lang="en-GB" sz="1600" i="1"/>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ACBC18-A5AC-4B05-A6A2-91938E283B4E}"/>
              </a:ext>
            </a:extLst>
          </p:cNvPr>
          <p:cNvPicPr>
            <a:picLocks noChangeAspect="1"/>
          </p:cNvPicPr>
          <p:nvPr/>
        </p:nvPicPr>
        <p:blipFill>
          <a:blip r:embed="rId6"/>
          <a:stretch>
            <a:fillRect/>
          </a:stretch>
        </p:blipFill>
        <p:spPr>
          <a:xfrm>
            <a:off x="6137753" y="589978"/>
            <a:ext cx="5094248" cy="2548113"/>
          </a:xfrm>
          <a:prstGeom prst="rect">
            <a:avLst/>
          </a:prstGeom>
        </p:spPr>
      </p:pic>
    </p:spTree>
    <p:extLst>
      <p:ext uri="{BB962C8B-B14F-4D97-AF65-F5344CB8AC3E}">
        <p14:creationId xmlns:p14="http://schemas.microsoft.com/office/powerpoint/2010/main" val="322631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Infections and hospitalisation – UK wide</a:t>
            </a:r>
            <a:endParaRPr lang="en-GB">
              <a:cs typeface="Calibri Light"/>
            </a:endParaRPr>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52F6AAD7-6FDA-4E47-9061-F720628BF32B}"/>
              </a:ext>
            </a:extLst>
          </p:cNvPr>
          <p:cNvPicPr>
            <a:picLocks noChangeAspect="1"/>
          </p:cNvPicPr>
          <p:nvPr/>
        </p:nvPicPr>
        <p:blipFill>
          <a:blip r:embed="rId4"/>
          <a:stretch>
            <a:fillRect/>
          </a:stretch>
        </p:blipFill>
        <p:spPr>
          <a:xfrm>
            <a:off x="350573" y="1489436"/>
            <a:ext cx="5556891" cy="4232634"/>
          </a:xfrm>
          <a:prstGeom prst="rect">
            <a:avLst/>
          </a:prstGeom>
        </p:spPr>
      </p:pic>
      <p:pic>
        <p:nvPicPr>
          <p:cNvPr id="7" name="Picture 6">
            <a:extLst>
              <a:ext uri="{FF2B5EF4-FFF2-40B4-BE49-F238E27FC236}">
                <a16:creationId xmlns:a16="http://schemas.microsoft.com/office/drawing/2014/main" id="{35DCFE95-9339-4539-81EF-6DE5D9F6DD71}"/>
              </a:ext>
            </a:extLst>
          </p:cNvPr>
          <p:cNvPicPr>
            <a:picLocks noChangeAspect="1"/>
          </p:cNvPicPr>
          <p:nvPr/>
        </p:nvPicPr>
        <p:blipFill>
          <a:blip r:embed="rId5"/>
          <a:stretch>
            <a:fillRect/>
          </a:stretch>
        </p:blipFill>
        <p:spPr>
          <a:xfrm>
            <a:off x="6077146" y="1489436"/>
            <a:ext cx="5989163" cy="4668469"/>
          </a:xfrm>
          <a:prstGeom prst="rect">
            <a:avLst/>
          </a:prstGeom>
        </p:spPr>
      </p:pic>
    </p:spTree>
    <p:extLst>
      <p:ext uri="{BB962C8B-B14F-4D97-AF65-F5344CB8AC3E}">
        <p14:creationId xmlns:p14="http://schemas.microsoft.com/office/powerpoint/2010/main" val="226332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a:t>Highlight:</a:t>
            </a:r>
          </a:p>
          <a:p>
            <a:pPr algn="just"/>
            <a:r>
              <a:rPr lang="en-GB" sz="1400" i="1"/>
              <a:t>Latest figures demonstrate an increase in the number of COVID-19 cases across the UK, except for Scotland where cases are beginning to fall.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1473880935"/>
              </p:ext>
            </p:extLst>
          </p:nvPr>
        </p:nvGraphicFramePr>
        <p:xfrm>
          <a:off x="632352" y="2990595"/>
          <a:ext cx="3562576" cy="3020208"/>
        </p:xfrm>
        <a:graphic>
          <a:graphicData uri="http://schemas.openxmlformats.org/drawingml/2006/table">
            <a:tbl>
              <a:tblPr/>
              <a:tblGrid>
                <a:gridCol w="2045426">
                  <a:extLst>
                    <a:ext uri="{9D8B030D-6E8A-4147-A177-3AD203B41FA5}">
                      <a16:colId xmlns:a16="http://schemas.microsoft.com/office/drawing/2014/main" val="1989240735"/>
                    </a:ext>
                  </a:extLst>
                </a:gridCol>
                <a:gridCol w="678164">
                  <a:extLst>
                    <a:ext uri="{9D8B030D-6E8A-4147-A177-3AD203B41FA5}">
                      <a16:colId xmlns:a16="http://schemas.microsoft.com/office/drawing/2014/main" val="934142770"/>
                    </a:ext>
                  </a:extLst>
                </a:gridCol>
                <a:gridCol w="838986">
                  <a:extLst>
                    <a:ext uri="{9D8B030D-6E8A-4147-A177-3AD203B41FA5}">
                      <a16:colId xmlns:a16="http://schemas.microsoft.com/office/drawing/2014/main" val="2003744554"/>
                    </a:ext>
                  </a:extLst>
                </a:gridCol>
              </a:tblGrid>
              <a:tr h="83847">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North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981.4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Yorkshire and The Humber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634.8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North West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599.9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West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551.9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78852">
                <a:tc>
                  <a:txBody>
                    <a:bodyPr/>
                    <a:lstStyle/>
                    <a:p>
                      <a:pPr>
                        <a:lnSpc>
                          <a:spcPct val="107000"/>
                        </a:lnSpc>
                        <a:spcAft>
                          <a:spcPts val="800"/>
                        </a:spcAft>
                      </a:pPr>
                      <a:r>
                        <a:rPr lang="en-GB" sz="1100">
                          <a:effectLst/>
                          <a:latin typeface="Calibri"/>
                          <a:ea typeface="Calibri" panose="020F0502020204030204" pitchFamily="34" charset="0"/>
                          <a:cs typeface="Times New Roman"/>
                        </a:rPr>
                        <a:t>  South West</a:t>
                      </a:r>
                      <a:endParaRPr lang="en-GB" sz="1100" dirty="0">
                        <a:effectLst/>
                        <a:latin typeface="Calibri"/>
                        <a:ea typeface="Calibri" panose="020F0502020204030204" pitchFamily="34" charset="0"/>
                        <a:cs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513.5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East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East of England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437.4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London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436.6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78852">
                <a:tc>
                  <a:txBody>
                    <a:bodyPr/>
                    <a:lstStyle/>
                    <a:p>
                      <a:pPr>
                        <a:lnSpc>
                          <a:spcPct val="107000"/>
                        </a:lnSpc>
                        <a:spcAft>
                          <a:spcPts val="800"/>
                        </a:spcAft>
                      </a:pPr>
                      <a:r>
                        <a:rPr lang="en-GB" sz="1100">
                          <a:effectLst/>
                          <a:latin typeface="Calibri"/>
                          <a:ea typeface="Calibri" panose="020F0502020204030204" pitchFamily="34" charset="0"/>
                          <a:cs typeface="Times New Roman"/>
                        </a:rPr>
                        <a:t>  South East</a:t>
                      </a:r>
                      <a:endParaRPr lang="en-GB" sz="1100" dirty="0">
                        <a:effectLst/>
                        <a:latin typeface="Calibri"/>
                        <a:ea typeface="Calibri" panose="020F0502020204030204" pitchFamily="34" charset="0"/>
                        <a:cs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426.6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2188445751"/>
              </p:ext>
            </p:extLst>
          </p:nvPr>
        </p:nvGraphicFramePr>
        <p:xfrm>
          <a:off x="4587839" y="2884103"/>
          <a:ext cx="6971809" cy="3412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a:t>ONS infection survey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data runs up to </a:t>
            </a:r>
            <a:r>
              <a:rPr lang="en-GB" i="1" dirty="0"/>
              <a:t>17</a:t>
            </a:r>
            <a:r>
              <a:rPr lang="en-GB" i="1"/>
              <a:t> July and shows an increase in cases in all nations.</a:t>
            </a:r>
            <a:endParaRPr lang="en-GB" i="1">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2336149703"/>
              </p:ext>
            </p:extLst>
          </p:nvPr>
        </p:nvGraphicFramePr>
        <p:xfrm>
          <a:off x="580590" y="3591611"/>
          <a:ext cx="3423240" cy="2175749"/>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r>
                        <a:rPr lang="en-GB"/>
                        <a:t>741,700</a:t>
                      </a:r>
                      <a:endParaRPr lang="en-GB" dirty="0"/>
                    </a:p>
                  </a:txBody>
                  <a:tcPr/>
                </a:tc>
                <a:tc>
                  <a:txBody>
                    <a:bodyPr/>
                    <a:lstStyle/>
                    <a:p>
                      <a:r>
                        <a:rPr lang="en-GB"/>
                        <a:t>577,700</a:t>
                      </a:r>
                      <a:endParaRPr lang="en-GB" dirty="0"/>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r>
                        <a:rPr lang="en-GB"/>
                        <a:t>14,400</a:t>
                      </a:r>
                      <a:endParaRPr lang="en-GB" dirty="0"/>
                    </a:p>
                  </a:txBody>
                  <a:tcPr/>
                </a:tc>
                <a:tc>
                  <a:txBody>
                    <a:bodyPr/>
                    <a:lstStyle/>
                    <a:p>
                      <a:r>
                        <a:rPr lang="en-GB"/>
                        <a:t>8,400</a:t>
                      </a:r>
                      <a:endParaRPr lang="en-GB" dirty="0"/>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r>
                        <a:rPr lang="en-GB"/>
                        <a:t>65,100</a:t>
                      </a:r>
                      <a:endParaRPr lang="en-GB" dirty="0"/>
                    </a:p>
                  </a:txBody>
                  <a:tcPr/>
                </a:tc>
                <a:tc>
                  <a:txBody>
                    <a:bodyPr/>
                    <a:lstStyle/>
                    <a:p>
                      <a:r>
                        <a:rPr lang="en-GB"/>
                        <a:t>60,000</a:t>
                      </a:r>
                      <a:endParaRPr lang="en-GB" dirty="0"/>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r>
                        <a:rPr lang="en-GB"/>
                        <a:t>10,900</a:t>
                      </a:r>
                      <a:endParaRPr lang="en-GB" dirty="0"/>
                    </a:p>
                  </a:txBody>
                  <a:tcPr/>
                </a:tc>
                <a:tc>
                  <a:txBody>
                    <a:bodyPr/>
                    <a:lstStyle/>
                    <a:p>
                      <a:r>
                        <a:rPr lang="en-GB"/>
                        <a:t>6,300</a:t>
                      </a:r>
                      <a:endParaRPr lang="en-GB" dirty="0"/>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E27991E2-78F1-4D6B-B341-0EACEF8804EE}"/>
              </a:ext>
            </a:extLst>
          </p:cNvPr>
          <p:cNvPicPr>
            <a:picLocks noChangeAspect="1"/>
          </p:cNvPicPr>
          <p:nvPr/>
        </p:nvPicPr>
        <p:blipFill>
          <a:blip r:embed="rId4"/>
          <a:stretch>
            <a:fillRect/>
          </a:stretch>
        </p:blipFill>
        <p:spPr>
          <a:xfrm>
            <a:off x="4406630" y="1528762"/>
            <a:ext cx="3423240" cy="4457562"/>
          </a:xfrm>
          <a:prstGeom prst="rect">
            <a:avLst/>
          </a:prstGeom>
        </p:spPr>
      </p:pic>
      <p:pic>
        <p:nvPicPr>
          <p:cNvPr id="4" name="Picture 3">
            <a:extLst>
              <a:ext uri="{FF2B5EF4-FFF2-40B4-BE49-F238E27FC236}">
                <a16:creationId xmlns:a16="http://schemas.microsoft.com/office/drawing/2014/main" id="{E995F7F7-ACD1-4BB2-A46A-E2526A5E96BD}"/>
              </a:ext>
            </a:extLst>
          </p:cNvPr>
          <p:cNvPicPr>
            <a:picLocks noChangeAspect="1"/>
          </p:cNvPicPr>
          <p:nvPr/>
        </p:nvPicPr>
        <p:blipFill>
          <a:blip r:embed="rId5"/>
          <a:stretch>
            <a:fillRect/>
          </a:stretch>
        </p:blipFill>
        <p:spPr>
          <a:xfrm>
            <a:off x="7986408" y="1388761"/>
            <a:ext cx="3813241" cy="4457562"/>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fontAlgn="base"/>
            <a:r>
              <a:rPr lang="en-GB" i="1"/>
              <a:t>Estimated % infection rates differ according to age group. In the past week, infection rates have increased in all age groups, most notably among younger groups.</a:t>
            </a:r>
            <a:endParaRPr lang="en-GB"/>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5" name="Picture 4">
            <a:extLst>
              <a:ext uri="{FF2B5EF4-FFF2-40B4-BE49-F238E27FC236}">
                <a16:creationId xmlns:a16="http://schemas.microsoft.com/office/drawing/2014/main" id="{39316861-F72D-4997-8C4F-3249374D2022}"/>
              </a:ext>
            </a:extLst>
          </p:cNvPr>
          <p:cNvPicPr>
            <a:picLocks noChangeAspect="1"/>
          </p:cNvPicPr>
          <p:nvPr/>
        </p:nvPicPr>
        <p:blipFill>
          <a:blip r:embed="rId4"/>
          <a:stretch>
            <a:fillRect/>
          </a:stretch>
        </p:blipFill>
        <p:spPr>
          <a:xfrm>
            <a:off x="412224" y="2081719"/>
            <a:ext cx="7242681" cy="4055048"/>
          </a:xfrm>
          <a:prstGeom prst="rect">
            <a:avLst/>
          </a:prstGeom>
        </p:spPr>
      </p:pic>
      <p:pic>
        <p:nvPicPr>
          <p:cNvPr id="9" name="Picture 8">
            <a:extLst>
              <a:ext uri="{FF2B5EF4-FFF2-40B4-BE49-F238E27FC236}">
                <a16:creationId xmlns:a16="http://schemas.microsoft.com/office/drawing/2014/main" id="{A0C0CD4E-E2D6-4775-93AE-5DFEE3CB759C}"/>
              </a:ext>
            </a:extLst>
          </p:cNvPr>
          <p:cNvPicPr>
            <a:picLocks noChangeAspect="1"/>
          </p:cNvPicPr>
          <p:nvPr/>
        </p:nvPicPr>
        <p:blipFill>
          <a:blip r:embed="rId5"/>
          <a:stretch>
            <a:fillRect/>
          </a:stretch>
        </p:blipFill>
        <p:spPr>
          <a:xfrm>
            <a:off x="7548663" y="4114800"/>
            <a:ext cx="2422187" cy="1896894"/>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5222FC-152F-4759-943E-49504F195018}"/>
              </a:ext>
            </a:extLst>
          </p:cNvPr>
          <p:cNvPicPr>
            <a:picLocks noChangeAspect="1"/>
          </p:cNvPicPr>
          <p:nvPr/>
        </p:nvPicPr>
        <p:blipFill rotWithShape="1">
          <a:blip r:embed="rId3"/>
          <a:srcRect t="50000"/>
          <a:stretch/>
        </p:blipFill>
        <p:spPr>
          <a:xfrm>
            <a:off x="8143126" y="5233367"/>
            <a:ext cx="3274595" cy="651107"/>
          </a:xfrm>
          <a:prstGeom prst="rect">
            <a:avLst/>
          </a:prstGeom>
        </p:spPr>
      </p:pic>
      <p:pic>
        <p:nvPicPr>
          <p:cNvPr id="10" name="Picture 9">
            <a:extLst>
              <a:ext uri="{FF2B5EF4-FFF2-40B4-BE49-F238E27FC236}">
                <a16:creationId xmlns:a16="http://schemas.microsoft.com/office/drawing/2014/main" id="{A260223B-F7A3-4357-ABFE-B4BE0EB3940B}"/>
              </a:ext>
            </a:extLst>
          </p:cNvPr>
          <p:cNvPicPr>
            <a:picLocks noChangeAspect="1"/>
          </p:cNvPicPr>
          <p:nvPr/>
        </p:nvPicPr>
        <p:blipFill rotWithShape="1">
          <a:blip r:embed="rId3"/>
          <a:srcRect b="46288"/>
          <a:stretch/>
        </p:blipFill>
        <p:spPr>
          <a:xfrm>
            <a:off x="4048706" y="5221300"/>
            <a:ext cx="2956405" cy="710794"/>
          </a:xfrm>
          <a:prstGeom prst="rect">
            <a:avLst/>
          </a:prstGeom>
        </p:spPr>
      </p:pic>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pPr fontAlgn="base"/>
            <a:r>
              <a:rPr lang="en-GB" i="1"/>
              <a:t>As of 21 July, 46,433,854 people in the UK have received their first vaccine and 36,587,904 have received their second. </a:t>
            </a:r>
            <a:r>
              <a:rPr lang="en-US"/>
              <a:t>​</a:t>
            </a:r>
          </a:p>
          <a:p>
            <a:pPr fontAlgn="base"/>
            <a:r>
              <a:rPr lang="en-GB"/>
              <a:t>​</a:t>
            </a:r>
          </a:p>
          <a:p>
            <a:pPr fontAlgn="base"/>
            <a:r>
              <a:rPr lang="en-GB" i="1"/>
              <a:t>Over 87% of adults have now received their first dose, while just over 69% of adults have received their second dose.</a:t>
            </a:r>
            <a:endParaRPr lang="en-US"/>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a:hlinkClick r:id="rId4"/>
              </a:rPr>
              <a:t>Source: Gov.uk, Vaccinations in United Kingdom </a:t>
            </a:r>
            <a:endParaRPr lang="en-GB" sz="140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a:t>First Dose Coverage across UK: 10 Jan –  14 July </a:t>
            </a:r>
          </a:p>
        </p:txBody>
      </p:sp>
      <p:sp>
        <p:nvSpPr>
          <p:cNvPr id="16" name="TextBox 15">
            <a:extLst>
              <a:ext uri="{FF2B5EF4-FFF2-40B4-BE49-F238E27FC236}">
                <a16:creationId xmlns:a16="http://schemas.microsoft.com/office/drawing/2014/main" id="{25B4F1EB-9FA9-4CA3-BA9E-2F83BAC1AB13}"/>
              </a:ext>
            </a:extLst>
          </p:cNvPr>
          <p:cNvSpPr txBox="1"/>
          <p:nvPr/>
        </p:nvSpPr>
        <p:spPr>
          <a:xfrm>
            <a:off x="6854564" y="5609927"/>
            <a:ext cx="732893" cy="307777"/>
          </a:xfrm>
          <a:prstGeom prst="rect">
            <a:avLst/>
          </a:prstGeom>
          <a:noFill/>
        </p:spPr>
        <p:txBody>
          <a:bodyPr wrap="square" rtlCol="0">
            <a:spAutoFit/>
          </a:bodyPr>
          <a:lstStyle/>
          <a:p>
            <a:r>
              <a:rPr lang="en-GB" sz="1400" b="1">
                <a:solidFill>
                  <a:schemeClr val="bg1">
                    <a:lumMod val="50000"/>
                  </a:schemeClr>
                </a:solidFill>
              </a:rPr>
              <a:t>- 81.9%</a:t>
            </a:r>
          </a:p>
        </p:txBody>
      </p:sp>
      <p:sp>
        <p:nvSpPr>
          <p:cNvPr id="17" name="TextBox 16">
            <a:extLst>
              <a:ext uri="{FF2B5EF4-FFF2-40B4-BE49-F238E27FC236}">
                <a16:creationId xmlns:a16="http://schemas.microsoft.com/office/drawing/2014/main" id="{CF8F9B03-D131-45EA-A281-5CDA7644D352}"/>
              </a:ext>
            </a:extLst>
          </p:cNvPr>
          <p:cNvSpPr txBox="1"/>
          <p:nvPr/>
        </p:nvSpPr>
        <p:spPr>
          <a:xfrm>
            <a:off x="10630709" y="5303317"/>
            <a:ext cx="732893" cy="307777"/>
          </a:xfrm>
          <a:prstGeom prst="rect">
            <a:avLst/>
          </a:prstGeom>
          <a:noFill/>
        </p:spPr>
        <p:txBody>
          <a:bodyPr wrap="none" rtlCol="0">
            <a:spAutoFit/>
          </a:bodyPr>
          <a:lstStyle/>
          <a:p>
            <a:r>
              <a:rPr lang="en-GB" sz="1400" b="1">
                <a:solidFill>
                  <a:schemeClr val="bg1">
                    <a:lumMod val="50000"/>
                  </a:schemeClr>
                </a:solidFill>
              </a:rPr>
              <a:t>- 89.9%</a:t>
            </a:r>
          </a:p>
        </p:txBody>
      </p:sp>
      <p:sp>
        <p:nvSpPr>
          <p:cNvPr id="20" name="TextBox 19">
            <a:extLst>
              <a:ext uri="{FF2B5EF4-FFF2-40B4-BE49-F238E27FC236}">
                <a16:creationId xmlns:a16="http://schemas.microsoft.com/office/drawing/2014/main" id="{9F64C4FF-1D17-4908-B65D-3BB561AEBEB0}"/>
              </a:ext>
            </a:extLst>
          </p:cNvPr>
          <p:cNvSpPr txBox="1"/>
          <p:nvPr/>
        </p:nvSpPr>
        <p:spPr>
          <a:xfrm>
            <a:off x="10345441" y="5576697"/>
            <a:ext cx="732893" cy="307777"/>
          </a:xfrm>
          <a:prstGeom prst="rect">
            <a:avLst/>
          </a:prstGeom>
          <a:noFill/>
        </p:spPr>
        <p:txBody>
          <a:bodyPr wrap="none" rtlCol="0">
            <a:spAutoFit/>
          </a:bodyPr>
          <a:lstStyle/>
          <a:p>
            <a:r>
              <a:rPr lang="en-GB" sz="1400" b="1">
                <a:solidFill>
                  <a:schemeClr val="bg1">
                    <a:lumMod val="50000"/>
                  </a:schemeClr>
                </a:solidFill>
              </a:rPr>
              <a:t>- 90.0%</a:t>
            </a:r>
          </a:p>
        </p:txBody>
      </p:sp>
      <p:sp>
        <p:nvSpPr>
          <p:cNvPr id="12" name="TextBox 11">
            <a:extLst>
              <a:ext uri="{FF2B5EF4-FFF2-40B4-BE49-F238E27FC236}">
                <a16:creationId xmlns:a16="http://schemas.microsoft.com/office/drawing/2014/main" id="{A129CE86-4475-4E70-9675-EE9F02DD9733}"/>
              </a:ext>
            </a:extLst>
          </p:cNvPr>
          <p:cNvSpPr txBox="1"/>
          <p:nvPr/>
        </p:nvSpPr>
        <p:spPr>
          <a:xfrm>
            <a:off x="6306027" y="5233367"/>
            <a:ext cx="732893" cy="307777"/>
          </a:xfrm>
          <a:prstGeom prst="rect">
            <a:avLst/>
          </a:prstGeom>
          <a:noFill/>
        </p:spPr>
        <p:txBody>
          <a:bodyPr wrap="none" rtlCol="0">
            <a:spAutoFit/>
          </a:bodyPr>
          <a:lstStyle/>
          <a:p>
            <a:r>
              <a:rPr lang="en-GB" sz="1400" b="1">
                <a:solidFill>
                  <a:schemeClr val="bg1">
                    <a:lumMod val="50000"/>
                  </a:schemeClr>
                </a:solidFill>
              </a:rPr>
              <a:t>- 87.7%</a:t>
            </a:r>
          </a:p>
        </p:txBody>
      </p:sp>
      <p:pic>
        <p:nvPicPr>
          <p:cNvPr id="3" name="Picture 2">
            <a:extLst>
              <a:ext uri="{FF2B5EF4-FFF2-40B4-BE49-F238E27FC236}">
                <a16:creationId xmlns:a16="http://schemas.microsoft.com/office/drawing/2014/main" id="{9AC6EC9B-1DD0-42EF-83CC-387A01160F32}"/>
              </a:ext>
            </a:extLst>
          </p:cNvPr>
          <p:cNvPicPr>
            <a:picLocks noChangeAspect="1"/>
          </p:cNvPicPr>
          <p:nvPr/>
        </p:nvPicPr>
        <p:blipFill>
          <a:blip r:embed="rId5"/>
          <a:stretch>
            <a:fillRect/>
          </a:stretch>
        </p:blipFill>
        <p:spPr>
          <a:xfrm>
            <a:off x="4048706" y="1266825"/>
            <a:ext cx="7369015" cy="3993332"/>
          </a:xfrm>
          <a:prstGeom prst="rect">
            <a:avLst/>
          </a:prstGeom>
        </p:spPr>
      </p:pic>
    </p:spTree>
    <p:extLst>
      <p:ext uri="{BB962C8B-B14F-4D97-AF65-F5344CB8AC3E}">
        <p14:creationId xmlns:p14="http://schemas.microsoft.com/office/powerpoint/2010/main" val="41439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92333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Since April, there has been a higher level of administration of second doses compared to first doses. </a:t>
            </a:r>
            <a:endParaRPr lang="en-GB" i="1">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a:t>Number of vaccinations given across the UK: 11 Jan – 21 July</a:t>
            </a:r>
          </a:p>
        </p:txBody>
      </p:sp>
      <p:pic>
        <p:nvPicPr>
          <p:cNvPr id="5" name="Picture 4">
            <a:extLst>
              <a:ext uri="{FF2B5EF4-FFF2-40B4-BE49-F238E27FC236}">
                <a16:creationId xmlns:a16="http://schemas.microsoft.com/office/drawing/2014/main" id="{47CFA68E-8657-44F5-B20E-36D16F9E1214}"/>
              </a:ext>
            </a:extLst>
          </p:cNvPr>
          <p:cNvPicPr>
            <a:picLocks noChangeAspect="1"/>
          </p:cNvPicPr>
          <p:nvPr/>
        </p:nvPicPr>
        <p:blipFill>
          <a:blip r:embed="rId4"/>
          <a:stretch>
            <a:fillRect/>
          </a:stretch>
        </p:blipFill>
        <p:spPr>
          <a:xfrm>
            <a:off x="700072" y="3078186"/>
            <a:ext cx="9398483" cy="3225966"/>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467330" y="4844143"/>
            <a:ext cx="11229321"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18 July. </a:t>
            </a:r>
            <a:r>
              <a:rPr lang="en-GB" i="1">
                <a:cs typeface="Calibri"/>
              </a:rPr>
              <a:t>First dose coverage is high across age groups, with rates continuing to rise steadily among younger age groups. Rate of delivery for second doses continues to make progress, with over 90% of over 50s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a:hlinkClick r:id="rId3"/>
              </a:rPr>
              <a:t>Source: NHS England, COVID-19 Vaccination</a:t>
            </a:r>
            <a:endParaRPr lang="en-GB" sz="1400"/>
          </a:p>
        </p:txBody>
      </p:sp>
      <p:graphicFrame>
        <p:nvGraphicFramePr>
          <p:cNvPr id="7" name="Chart 6">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1224359884"/>
              </p:ext>
            </p:extLst>
          </p:nvPr>
        </p:nvGraphicFramePr>
        <p:xfrm>
          <a:off x="652262" y="1478063"/>
          <a:ext cx="10919252" cy="336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942318-212E-4DAD-9036-DF0E5E0D75BC}">
  <ds:schemaRefs>
    <ds:schemaRef ds:uri="http://schemas.microsoft.com/office/2006/documentManagement/types"/>
    <ds:schemaRef ds:uri="http://schemas.openxmlformats.org/package/2006/metadata/core-properties"/>
    <ds:schemaRef ds:uri="75849e05-f0d2-4313-af25-172e9fff2c54"/>
    <ds:schemaRef ds:uri="http://schemas.microsoft.com/office/infopath/2007/PartnerControls"/>
    <ds:schemaRef ds:uri="http://schemas.microsoft.com/office/2006/metadata/properties"/>
    <ds:schemaRef ds:uri="00515df6-166e-40ff-874d-90203bfe5bc9"/>
    <ds:schemaRef ds:uri="http://purl.org/dc/term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1993</Words>
  <Application>Microsoft Office PowerPoint</Application>
  <PresentationFormat>Widescreen</PresentationFormat>
  <Paragraphs>283</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Office Theme</vt:lpstr>
      <vt:lpstr>BMA Theme Blue Titles</vt:lpstr>
      <vt:lpstr>Weekly COVID-19 data update</vt:lpstr>
      <vt:lpstr>Cases – UK wide</vt:lpstr>
      <vt:lpstr>Infections and hospitalisation – UK wide</vt:lpstr>
      <vt:lpstr>Cases by nation (and English regions)</vt:lpstr>
      <vt:lpstr>ONS infection survey data</vt:lpstr>
      <vt:lpstr>Infections by age group, England</vt:lpstr>
      <vt:lpstr> </vt:lpstr>
      <vt:lpstr>Vaccination coverage, UK</vt:lpstr>
      <vt:lpstr>PowerPoint Presentation</vt:lpstr>
      <vt:lpstr>COVID-19 Vaccine uptake in England, by ethnicity</vt:lpstr>
      <vt:lpstr>ONS infection survey antibody &amp; vaccination data</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Alanna Wurm</cp:lastModifiedBy>
  <cp:revision>1</cp:revision>
  <dcterms:created xsi:type="dcterms:W3CDTF">2021-01-28T23:34:28Z</dcterms:created>
  <dcterms:modified xsi:type="dcterms:W3CDTF">2021-07-23T16:20:02Z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