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74" r:id="rId6"/>
    <p:sldId id="258" r:id="rId7"/>
    <p:sldId id="257" r:id="rId8"/>
    <p:sldId id="261" r:id="rId9"/>
    <p:sldId id="292" r:id="rId10"/>
    <p:sldId id="288" r:id="rId11"/>
    <p:sldId id="271" r:id="rId12"/>
    <p:sldId id="294" r:id="rId13"/>
    <p:sldId id="295" r:id="rId14"/>
    <p:sldId id="296" r:id="rId15"/>
    <p:sldId id="279" r:id="rId16"/>
    <p:sldId id="259" r:id="rId17"/>
    <p:sldId id="260" r:id="rId18"/>
    <p:sldId id="263" r:id="rId19"/>
    <p:sldId id="264" r:id="rId20"/>
    <p:sldId id="265" r:id="rId21"/>
    <p:sldId id="267" r:id="rId22"/>
    <p:sldId id="268" r:id="rId23"/>
    <p:sldId id="286" r:id="rId24"/>
    <p:sldId id="287" r:id="rId25"/>
    <p:sldId id="276" r:id="rId26"/>
    <p:sldId id="277" r:id="rId27"/>
    <p:sldId id="270"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Vaccinations" id="{FE7D8DD4-1FF6-48D8-8329-D1FD4654262D}">
          <p14:sldIdLst>
            <p14:sldId id="288"/>
            <p14:sldId id="271"/>
            <p14:sldId id="294"/>
            <p14:sldId id="295"/>
            <p14:sldId id="296"/>
          </p14:sldIdLst>
        </p14:section>
        <p14:section name="Community surveillance" id="{D185229F-2022-40E8-BA1B-D0679C8838F0}">
          <p14:sldIdLst>
            <p14:sldId id="279"/>
            <p14:sldId id="259"/>
            <p14:sldId id="260"/>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62C-2A42-47C5-9019-82172BD7746B}" v="998" dt="2021-07-09T11:11:06.544"/>
    <p1510:client id="{C019449B-4899-4367-B011-31D82C9BE0C2}" v="155" dt="2021-07-09T15:37:23.398"/>
    <p1510:client id="{E17C6230-4B28-5364-8908-0932BC4141B5}" v="131" dt="2021-07-09T11:34:48.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89" autoAdjust="0"/>
  </p:normalViewPr>
  <p:slideViewPr>
    <p:cSldViewPr snapToGrid="0">
      <p:cViewPr varScale="1">
        <p:scale>
          <a:sx n="80" d="100"/>
          <a:sy n="80" d="100"/>
        </p:scale>
        <p:origin x="9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nation'!$P$279:$P$525</c:f>
              <c:numCache>
                <c:formatCode>m/d/yyyy</c:formatCode>
                <c:ptCount val="247"/>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numCache>
            </c:numRef>
          </c:cat>
          <c:val>
            <c:numRef>
              <c:f>'Cases by nation'!$Q$279:$Q$525</c:f>
              <c:numCache>
                <c:formatCode>General</c:formatCode>
                <c:ptCount val="247"/>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292.58872842421249</c:v>
                </c:pt>
                <c:pt idx="67">
                  <c:v>289.34892830340635</c:v>
                </c:pt>
                <c:pt idx="68">
                  <c:v>301.64918638917874</c:v>
                </c:pt>
                <c:pt idx="69">
                  <c:v>288.4886423956217</c:v>
                </c:pt>
                <c:pt idx="70">
                  <c:v>273.97360569619093</c:v>
                </c:pt>
                <c:pt idx="71">
                  <c:v>268.77528233851336</c:v>
                </c:pt>
                <c:pt idx="72">
                  <c:v>249.11683414785935</c:v>
                </c:pt>
                <c:pt idx="73">
                  <c:v>233.64999176322004</c:v>
                </c:pt>
                <c:pt idx="74">
                  <c:v>223.07030549301703</c:v>
                </c:pt>
                <c:pt idx="75">
                  <c:v>217.83537422436987</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137.16984240294329</c:v>
                </c:pt>
                <c:pt idx="90">
                  <c:v>134.38764116925668</c:v>
                </c:pt>
                <c:pt idx="91">
                  <c:v>133.50905130598724</c:v>
                </c:pt>
                <c:pt idx="92">
                  <c:v>129.44557318836601</c:v>
                </c:pt>
                <c:pt idx="93">
                  <c:v>127.15757875276849</c:v>
                </c:pt>
                <c:pt idx="94">
                  <c:v>123.77134698808412</c:v>
                </c:pt>
                <c:pt idx="95">
                  <c:v>119.76278073691725</c:v>
                </c:pt>
                <c:pt idx="96">
                  <c:v>119.2685739388282</c:v>
                </c:pt>
                <c:pt idx="97">
                  <c:v>118.00560101037833</c:v>
                </c:pt>
                <c:pt idx="98">
                  <c:v>115.13187999926784</c:v>
                </c:pt>
                <c:pt idx="99">
                  <c:v>113.17335676239635</c:v>
                </c:pt>
                <c:pt idx="100">
                  <c:v>107.81029780535575</c:v>
                </c:pt>
                <c:pt idx="101">
                  <c:v>106.25446158914941</c:v>
                </c:pt>
                <c:pt idx="102">
                  <c:v>105.24774403748651</c:v>
                </c:pt>
                <c:pt idx="103">
                  <c:v>104.57049768454964</c:v>
                </c:pt>
                <c:pt idx="104">
                  <c:v>101.34900151922831</c:v>
                </c:pt>
                <c:pt idx="105">
                  <c:v>101.80660040634781</c:v>
                </c:pt>
                <c:pt idx="106">
                  <c:v>101.29408965277396</c:v>
                </c:pt>
                <c:pt idx="107">
                  <c:v>104.039682975491</c:v>
                </c:pt>
                <c:pt idx="108">
                  <c:v>103.7651236432193</c:v>
                </c:pt>
                <c:pt idx="109">
                  <c:v>104.35085021873226</c:v>
                </c:pt>
                <c:pt idx="110">
                  <c:v>104.16781066388445</c:v>
                </c:pt>
                <c:pt idx="111">
                  <c:v>106.34598136657333</c:v>
                </c:pt>
                <c:pt idx="112">
                  <c:v>105.0647044826387</c:v>
                </c:pt>
                <c:pt idx="113">
                  <c:v>101.86151227280216</c:v>
                </c:pt>
                <c:pt idx="114">
                  <c:v>98.035985576483085</c:v>
                </c:pt>
                <c:pt idx="115">
                  <c:v>95.693079274431213</c:v>
                </c:pt>
                <c:pt idx="116">
                  <c:v>91.135394358720916</c:v>
                </c:pt>
                <c:pt idx="117">
                  <c:v>84.362930829352223</c:v>
                </c:pt>
                <c:pt idx="118">
                  <c:v>79.860157780096287</c:v>
                </c:pt>
                <c:pt idx="119">
                  <c:v>76.437318104442369</c:v>
                </c:pt>
                <c:pt idx="120">
                  <c:v>71.971152966155984</c:v>
                </c:pt>
                <c:pt idx="121">
                  <c:v>68.676440978895528</c:v>
                </c:pt>
                <c:pt idx="122">
                  <c:v>64.924130104515584</c:v>
                </c:pt>
                <c:pt idx="123">
                  <c:v>63.624549265096192</c:v>
                </c:pt>
                <c:pt idx="124">
                  <c:v>62.581223802463711</c:v>
                </c:pt>
                <c:pt idx="125">
                  <c:v>63.752676953489647</c:v>
                </c:pt>
                <c:pt idx="126">
                  <c:v>63.917412552852674</c:v>
                </c:pt>
                <c:pt idx="127">
                  <c:v>64.686178683213441</c:v>
                </c:pt>
                <c:pt idx="128">
                  <c:v>67.175516629143559</c:v>
                </c:pt>
                <c:pt idx="129">
                  <c:v>69.536726886680214</c:v>
                </c:pt>
                <c:pt idx="130">
                  <c:v>71.458642212582134</c:v>
                </c:pt>
                <c:pt idx="131">
                  <c:v>73.673420826240559</c:v>
                </c:pt>
                <c:pt idx="132">
                  <c:v>73.417165449453634</c:v>
                </c:pt>
                <c:pt idx="133">
                  <c:v>73.618508959786212</c:v>
                </c:pt>
                <c:pt idx="134">
                  <c:v>75.467208463749017</c:v>
                </c:pt>
                <c:pt idx="135">
                  <c:v>73.966284113997034</c:v>
                </c:pt>
                <c:pt idx="136">
                  <c:v>73.508685226877532</c:v>
                </c:pt>
                <c:pt idx="137">
                  <c:v>71.476946168066917</c:v>
                </c:pt>
                <c:pt idx="138">
                  <c:v>70.726483993190925</c:v>
                </c:pt>
                <c:pt idx="139">
                  <c:v>70.598356304797463</c:v>
                </c:pt>
                <c:pt idx="140">
                  <c:v>70.946131459008299</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21.012940896527738</c:v>
                </c:pt>
                <c:pt idx="185">
                  <c:v>21.507147694616805</c:v>
                </c:pt>
                <c:pt idx="186">
                  <c:v>22.31252173594714</c:v>
                </c:pt>
                <c:pt idx="187">
                  <c:v>22.806728534036207</c:v>
                </c:pt>
                <c:pt idx="188">
                  <c:v>23.850053996668681</c:v>
                </c:pt>
                <c:pt idx="189">
                  <c:v>25.497409990298902</c:v>
                </c:pt>
                <c:pt idx="190">
                  <c:v>28.499258689802868</c:v>
                </c:pt>
                <c:pt idx="191">
                  <c:v>30.091702816978753</c:v>
                </c:pt>
                <c:pt idx="192">
                  <c:v>31.482803433822049</c:v>
                </c:pt>
                <c:pt idx="193">
                  <c:v>33.203375249391392</c:v>
                </c:pt>
                <c:pt idx="194">
                  <c:v>34.869035198506396</c:v>
                </c:pt>
                <c:pt idx="195">
                  <c:v>35.69271319532151</c:v>
                </c:pt>
                <c:pt idx="196">
                  <c:v>36.058792305017114</c:v>
                </c:pt>
                <c:pt idx="197">
                  <c:v>36.699430746984426</c:v>
                </c:pt>
                <c:pt idx="198">
                  <c:v>39.097248915490638</c:v>
                </c:pt>
                <c:pt idx="199">
                  <c:v>41.202203796240369</c:v>
                </c:pt>
                <c:pt idx="200">
                  <c:v>42.501784635659767</c:v>
                </c:pt>
                <c:pt idx="201">
                  <c:v>43.801365475079166</c:v>
                </c:pt>
                <c:pt idx="202">
                  <c:v>45.027730492559442</c:v>
                </c:pt>
                <c:pt idx="203">
                  <c:v>46.748302308128785</c:v>
                </c:pt>
                <c:pt idx="204">
                  <c:v>49.182728387604563</c:v>
                </c:pt>
                <c:pt idx="205">
                  <c:v>50.775172514780444</c:v>
                </c:pt>
                <c:pt idx="206">
                  <c:v>54.710522944008204</c:v>
                </c:pt>
                <c:pt idx="207">
                  <c:v>57.840499331905626</c:v>
                </c:pt>
                <c:pt idx="208">
                  <c:v>61.28164296304432</c:v>
                </c:pt>
                <c:pt idx="209">
                  <c:v>63.899108597367892</c:v>
                </c:pt>
                <c:pt idx="210">
                  <c:v>66.974173118810981</c:v>
                </c:pt>
                <c:pt idx="211">
                  <c:v>69.353687331832404</c:v>
                </c:pt>
                <c:pt idx="212">
                  <c:v>74.680138377903461</c:v>
                </c:pt>
                <c:pt idx="213">
                  <c:v>80.995003020152652</c:v>
                </c:pt>
                <c:pt idx="214">
                  <c:v>88.426408946973439</c:v>
                </c:pt>
                <c:pt idx="215">
                  <c:v>93.533212527227136</c:v>
                </c:pt>
                <c:pt idx="216">
                  <c:v>96.681492870609333</c:v>
                </c:pt>
                <c:pt idx="217">
                  <c:v>100.1592444127176</c:v>
                </c:pt>
                <c:pt idx="218">
                  <c:v>106.1812457672103</c:v>
                </c:pt>
                <c:pt idx="219">
                  <c:v>110.53758717258799</c:v>
                </c:pt>
                <c:pt idx="220">
                  <c:v>112.14833525524865</c:v>
                </c:pt>
                <c:pt idx="221">
                  <c:v>113.7773872933941</c:v>
                </c:pt>
                <c:pt idx="222">
                  <c:v>114.52784946827009</c:v>
                </c:pt>
                <c:pt idx="223">
                  <c:v>116.35824501674813</c:v>
                </c:pt>
                <c:pt idx="224">
                  <c:v>119.57974118206945</c:v>
                </c:pt>
                <c:pt idx="225">
                  <c:v>122.98427690223858</c:v>
                </c:pt>
                <c:pt idx="226">
                  <c:v>127.70669741731187</c:v>
                </c:pt>
                <c:pt idx="227">
                  <c:v>131.69695971299399</c:v>
                </c:pt>
                <c:pt idx="228">
                  <c:v>133.82021854922849</c:v>
                </c:pt>
                <c:pt idx="229">
                  <c:v>140.55607416762763</c:v>
                </c:pt>
                <c:pt idx="230">
                  <c:v>145.97404499112258</c:v>
                </c:pt>
                <c:pt idx="231">
                  <c:v>158.86002965240789</c:v>
                </c:pt>
                <c:pt idx="232">
                  <c:v>193.54602529606646</c:v>
                </c:pt>
                <c:pt idx="233">
                  <c:v>229.51329782365968</c:v>
                </c:pt>
                <c:pt idx="234">
                  <c:v>259.20231361997327</c:v>
                </c:pt>
                <c:pt idx="235">
                  <c:v>291.89317811579082</c:v>
                </c:pt>
                <c:pt idx="236">
                  <c:v>317.51871579448323</c:v>
                </c:pt>
                <c:pt idx="237">
                  <c:v>341.35046583566708</c:v>
                </c:pt>
                <c:pt idx="238">
                  <c:v>359.06869474493436</c:v>
                </c:pt>
                <c:pt idx="239">
                  <c:v>375.46903885929748</c:v>
                </c:pt>
                <c:pt idx="240">
                  <c:v>387.14696245858727</c:v>
                </c:pt>
                <c:pt idx="241">
                  <c:v>405.98173265242622</c:v>
                </c:pt>
                <c:pt idx="242">
                  <c:v>415.02388666190762</c:v>
                </c:pt>
                <c:pt idx="243">
                  <c:v>423.37049036296742</c:v>
                </c:pt>
                <c:pt idx="244">
                  <c:v>427.06788937089306</c:v>
                </c:pt>
                <c:pt idx="245">
                  <c:v>424.92632657917375</c:v>
                </c:pt>
                <c:pt idx="246">
                  <c:v>414.41985613090992</c:v>
                </c:pt>
              </c:numCache>
            </c:numRef>
          </c:val>
          <c:smooth val="0"/>
          <c:extLst>
            <c:ext xmlns:c16="http://schemas.microsoft.com/office/drawing/2014/chart" uri="{C3380CC4-5D6E-409C-BE32-E72D297353CC}">
              <c16:uniqueId val="{00000000-F7DF-48BA-AF82-6FC33D366BFF}"/>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nation'!$P$279:$P$525</c:f>
              <c:numCache>
                <c:formatCode>m/d/yyyy</c:formatCode>
                <c:ptCount val="247"/>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numCache>
            </c:numRef>
          </c:cat>
          <c:val>
            <c:numRef>
              <c:f>'Cases by nation'!$R$279:$R$525</c:f>
              <c:numCache>
                <c:formatCode>General</c:formatCode>
                <c:ptCount val="247"/>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580.39017672419391</c:v>
                </c:pt>
                <c:pt idx="43">
                  <c:v>612.99529731397877</c:v>
                </c:pt>
                <c:pt idx="44">
                  <c:v>631.35946542826412</c:v>
                </c:pt>
                <c:pt idx="45">
                  <c:v>645.60041790376351</c:v>
                </c:pt>
                <c:pt idx="46">
                  <c:v>649.15272676179461</c:v>
                </c:pt>
                <c:pt idx="47">
                  <c:v>640.43053983359334</c:v>
                </c:pt>
                <c:pt idx="48">
                  <c:v>636.78307984543653</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17.222354552775414</c:v>
                </c:pt>
                <c:pt idx="164">
                  <c:v>16.397711425018215</c:v>
                </c:pt>
                <c:pt idx="165">
                  <c:v>15.79508760088795</c:v>
                </c:pt>
                <c:pt idx="166">
                  <c:v>15.414483080384626</c:v>
                </c:pt>
                <c:pt idx="167">
                  <c:v>15.002161516506025</c:v>
                </c:pt>
                <c:pt idx="168">
                  <c:v>15.002161516506025</c:v>
                </c:pt>
                <c:pt idx="169">
                  <c:v>13.955499085121884</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9.6736982294594878</c:v>
                </c:pt>
                <c:pt idx="194">
                  <c:v>9.8322834463358717</c:v>
                </c:pt>
                <c:pt idx="195">
                  <c:v>9.7054152728347649</c:v>
                </c:pt>
                <c:pt idx="196">
                  <c:v>9.737132316210042</c:v>
                </c:pt>
                <c:pt idx="197">
                  <c:v>9.9908686632122574</c:v>
                </c:pt>
                <c:pt idx="198">
                  <c:v>9.3565277957067163</c:v>
                </c:pt>
                <c:pt idx="199">
                  <c:v>8.5318846679495142</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12.908836653737742</c:v>
                </c:pt>
                <c:pt idx="215">
                  <c:v>13.701762738119669</c:v>
                </c:pt>
                <c:pt idx="216">
                  <c:v>14.811859256254364</c:v>
                </c:pt>
                <c:pt idx="217">
                  <c:v>15.731653514137395</c:v>
                </c:pt>
                <c:pt idx="218">
                  <c:v>17.15892046602486</c:v>
                </c:pt>
                <c:pt idx="219">
                  <c:v>18.96679193841565</c:v>
                </c:pt>
                <c:pt idx="220">
                  <c:v>20.520927063804226</c:v>
                </c:pt>
                <c:pt idx="221">
                  <c:v>22.13849627594335</c:v>
                </c:pt>
                <c:pt idx="222">
                  <c:v>24.200104095336357</c:v>
                </c:pt>
                <c:pt idx="223">
                  <c:v>24.517274529089129</c:v>
                </c:pt>
                <c:pt idx="224">
                  <c:v>25.912824437601316</c:v>
                </c:pt>
                <c:pt idx="225">
                  <c:v>27.625544779866271</c:v>
                </c:pt>
                <c:pt idx="226">
                  <c:v>30.099474163137881</c:v>
                </c:pt>
                <c:pt idx="227">
                  <c:v>32.002496765654506</c:v>
                </c:pt>
                <c:pt idx="228">
                  <c:v>34.635011365802491</c:v>
                </c:pt>
                <c:pt idx="229">
                  <c:v>36.030561274314678</c:v>
                </c:pt>
                <c:pt idx="230">
                  <c:v>39.487719002219876</c:v>
                </c:pt>
                <c:pt idx="231">
                  <c:v>41.866497255365651</c:v>
                </c:pt>
                <c:pt idx="232">
                  <c:v>47.670716193041343</c:v>
                </c:pt>
                <c:pt idx="233">
                  <c:v>52.396555655957613</c:v>
                </c:pt>
                <c:pt idx="234">
                  <c:v>59.501173372019672</c:v>
                </c:pt>
                <c:pt idx="235">
                  <c:v>65.559128656697567</c:v>
                </c:pt>
                <c:pt idx="236">
                  <c:v>71.965971418503528</c:v>
                </c:pt>
                <c:pt idx="237">
                  <c:v>73.773842890894329</c:v>
                </c:pt>
                <c:pt idx="238">
                  <c:v>79.387759568318359</c:v>
                </c:pt>
                <c:pt idx="239">
                  <c:v>88.458833973647572</c:v>
                </c:pt>
                <c:pt idx="240">
                  <c:v>97.783644725979016</c:v>
                </c:pt>
                <c:pt idx="241">
                  <c:v>103.58786366365472</c:v>
                </c:pt>
                <c:pt idx="242">
                  <c:v>110.94621772671897</c:v>
                </c:pt>
                <c:pt idx="243">
                  <c:v>117.28962640177437</c:v>
                </c:pt>
                <c:pt idx="244">
                  <c:v>124.52111229133754</c:v>
                </c:pt>
                <c:pt idx="245">
                  <c:v>130.13502896876156</c:v>
                </c:pt>
                <c:pt idx="246">
                  <c:v>133.05299695928707</c:v>
                </c:pt>
              </c:numCache>
            </c:numRef>
          </c:val>
          <c:smooth val="0"/>
          <c:extLst>
            <c:ext xmlns:c16="http://schemas.microsoft.com/office/drawing/2014/chart" uri="{C3380CC4-5D6E-409C-BE32-E72D297353CC}">
              <c16:uniqueId val="{00000001-F7DF-48BA-AF82-6FC33D366BFF}"/>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nation'!$P$279:$P$525</c:f>
              <c:numCache>
                <c:formatCode>m/d/yyyy</c:formatCode>
                <c:ptCount val="247"/>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numCache>
            </c:numRef>
          </c:cat>
          <c:val>
            <c:numRef>
              <c:f>'Cases by nation'!$S$279:$S$525</c:f>
              <c:numCache>
                <c:formatCode>General</c:formatCode>
                <c:ptCount val="247"/>
                <c:pt idx="0">
                  <c:v>254.79664587279601</c:v>
                </c:pt>
                <c:pt idx="1">
                  <c:v>244.49916484788511</c:v>
                </c:pt>
                <c:pt idx="2">
                  <c:v>235.57468129296225</c:v>
                </c:pt>
                <c:pt idx="3">
                  <c:v>226.91423571303719</c:v>
                </c:pt>
                <c:pt idx="4">
                  <c:v>219.89082557809795</c:v>
                </c:pt>
                <c:pt idx="5">
                  <c:v>209.27649898318975</c:v>
                </c:pt>
                <c:pt idx="6">
                  <c:v>206.26646606821581</c:v>
                </c:pt>
                <c:pt idx="7">
                  <c:v>204.10135467323451</c:v>
                </c:pt>
                <c:pt idx="8">
                  <c:v>201.5137825182569</c:v>
                </c:pt>
                <c:pt idx="9">
                  <c:v>203.89012429323634</c:v>
                </c:pt>
                <c:pt idx="10">
                  <c:v>204.78785340822859</c:v>
                </c:pt>
                <c:pt idx="11">
                  <c:v>204.31258505323271</c:v>
                </c:pt>
                <c:pt idx="12">
                  <c:v>203.62608631823863</c:v>
                </c:pt>
                <c:pt idx="13">
                  <c:v>201.67220530325551</c:v>
                </c:pt>
                <c:pt idx="14">
                  <c:v>199.08463314827793</c:v>
                </c:pt>
                <c:pt idx="15">
                  <c:v>195.54652428330851</c:v>
                </c:pt>
                <c:pt idx="16">
                  <c:v>188.94557490836561</c:v>
                </c:pt>
                <c:pt idx="17">
                  <c:v>180.02109135344281</c:v>
                </c:pt>
                <c:pt idx="18">
                  <c:v>169.35395716353509</c:v>
                </c:pt>
                <c:pt idx="19">
                  <c:v>163.9675824735817</c:v>
                </c:pt>
                <c:pt idx="20">
                  <c:v>157.26101790863967</c:v>
                </c:pt>
                <c:pt idx="21">
                  <c:v>152.03306600368489</c:v>
                </c:pt>
                <c:pt idx="22">
                  <c:v>141.2603166237781</c:v>
                </c:pt>
                <c:pt idx="23">
                  <c:v>129.00895458388408</c:v>
                </c:pt>
                <c:pt idx="24">
                  <c:v>127.74157230389504</c:v>
                </c:pt>
                <c:pt idx="25">
                  <c:v>127.10788116390053</c:v>
                </c:pt>
                <c:pt idx="26">
                  <c:v>124.9955773639188</c:v>
                </c:pt>
                <c:pt idx="27">
                  <c:v>127.63595711389594</c:v>
                </c:pt>
                <c:pt idx="28">
                  <c:v>126.68542040390417</c:v>
                </c:pt>
                <c:pt idx="29">
                  <c:v>133.49760015884524</c:v>
                </c:pt>
                <c:pt idx="30">
                  <c:v>136.61324826381829</c:v>
                </c:pt>
                <c:pt idx="31">
                  <c:v>136.40201788382012</c:v>
                </c:pt>
                <c:pt idx="32">
                  <c:v>144.79842548874748</c:v>
                </c:pt>
                <c:pt idx="33">
                  <c:v>150.07918498870183</c:v>
                </c:pt>
                <c:pt idx="34">
                  <c:v>152.8779875236776</c:v>
                </c:pt>
                <c:pt idx="35">
                  <c:v>158.79243816362643</c:v>
                </c:pt>
                <c:pt idx="36">
                  <c:v>156.89136474364287</c:v>
                </c:pt>
                <c:pt idx="37">
                  <c:v>160.58789639361092</c:v>
                </c:pt>
                <c:pt idx="38">
                  <c:v>162.85862297859128</c:v>
                </c:pt>
                <c:pt idx="39">
                  <c:v>163.12266095358899</c:v>
                </c:pt>
                <c:pt idx="40">
                  <c:v>167.76972931354879</c:v>
                </c:pt>
                <c:pt idx="41">
                  <c:v>165.92146348856477</c:v>
                </c:pt>
                <c:pt idx="42">
                  <c:v>167.55849893355062</c:v>
                </c:pt>
                <c:pt idx="43">
                  <c:v>172.6808356485063</c:v>
                </c:pt>
                <c:pt idx="44">
                  <c:v>176.16613691847616</c:v>
                </c:pt>
                <c:pt idx="45">
                  <c:v>184.61535211840308</c:v>
                </c:pt>
                <c:pt idx="46">
                  <c:v>189.89611161835739</c:v>
                </c:pt>
                <c:pt idx="47">
                  <c:v>190.7410331383501</c:v>
                </c:pt>
                <c:pt idx="48">
                  <c:v>197.18355972829434</c:v>
                </c:pt>
                <c:pt idx="49">
                  <c:v>201.77782049325461</c:v>
                </c:pt>
                <c:pt idx="50">
                  <c:v>209.91019012318429</c:v>
                </c:pt>
                <c:pt idx="51">
                  <c:v>219.73240279309931</c:v>
                </c:pt>
                <c:pt idx="52">
                  <c:v>229.76584584301253</c:v>
                </c:pt>
                <c:pt idx="53">
                  <c:v>230.98042052800204</c:v>
                </c:pt>
                <c:pt idx="54">
                  <c:v>220.63013190809156</c:v>
                </c:pt>
                <c:pt idx="55">
                  <c:v>233.03991673298421</c:v>
                </c:pt>
                <c:pt idx="56">
                  <c:v>264.88289651770879</c:v>
                </c:pt>
                <c:pt idx="57">
                  <c:v>299.94713959740545</c:v>
                </c:pt>
                <c:pt idx="58">
                  <c:v>383.48875488668284</c:v>
                </c:pt>
                <c:pt idx="59">
                  <c:v>458.5811549760333</c:v>
                </c:pt>
                <c:pt idx="60">
                  <c:v>516.56389428553177</c:v>
                </c:pt>
                <c:pt idx="61">
                  <c:v>564.46038295011738</c:v>
                </c:pt>
                <c:pt idx="62">
                  <c:v>628.30476530456508</c:v>
                </c:pt>
                <c:pt idx="63">
                  <c:v>656.82086660431844</c:v>
                </c:pt>
                <c:pt idx="64">
                  <c:v>689.50876790903567</c:v>
                </c:pt>
                <c:pt idx="65">
                  <c:v>653.28275773934911</c:v>
                </c:pt>
                <c:pt idx="66">
                  <c:v>616.21182604966975</c:v>
                </c:pt>
                <c:pt idx="67">
                  <c:v>590.49452728489223</c:v>
                </c:pt>
                <c:pt idx="68">
                  <c:v>589.86083614489769</c:v>
                </c:pt>
                <c:pt idx="69">
                  <c:v>540.85538798532161</c:v>
                </c:pt>
                <c:pt idx="70">
                  <c:v>501.30249933066369</c:v>
                </c:pt>
                <c:pt idx="71">
                  <c:v>462.17207143600217</c:v>
                </c:pt>
                <c:pt idx="72">
                  <c:v>435.66265874623156</c:v>
                </c:pt>
                <c:pt idx="73">
                  <c:v>411.05431947644439</c:v>
                </c:pt>
                <c:pt idx="74">
                  <c:v>393.99746629159188</c:v>
                </c:pt>
                <c:pt idx="75">
                  <c:v>373.50811943176916</c:v>
                </c:pt>
                <c:pt idx="76">
                  <c:v>357.19057257691031</c:v>
                </c:pt>
                <c:pt idx="77">
                  <c:v>342.98532952203317</c:v>
                </c:pt>
                <c:pt idx="78">
                  <c:v>324.34424848719442</c:v>
                </c:pt>
                <c:pt idx="79">
                  <c:v>310.82550416731135</c:v>
                </c:pt>
                <c:pt idx="80">
                  <c:v>295.98656997243972</c:v>
                </c:pt>
                <c:pt idx="81">
                  <c:v>287.5373547725128</c:v>
                </c:pt>
                <c:pt idx="82">
                  <c:v>274.916339567622</c:v>
                </c:pt>
                <c:pt idx="83">
                  <c:v>263.2458610727229</c:v>
                </c:pt>
                <c:pt idx="84">
                  <c:v>254.5326078977983</c:v>
                </c:pt>
                <c:pt idx="85">
                  <c:v>239.53525091792801</c:v>
                </c:pt>
                <c:pt idx="86">
                  <c:v>227.28388887803399</c:v>
                </c:pt>
                <c:pt idx="87">
                  <c:v>218.67625089310843</c:v>
                </c:pt>
                <c:pt idx="88">
                  <c:v>206.21365847321624</c:v>
                </c:pt>
                <c:pt idx="89">
                  <c:v>201.77782049325461</c:v>
                </c:pt>
                <c:pt idx="90">
                  <c:v>198.02848124828705</c:v>
                </c:pt>
                <c:pt idx="91">
                  <c:v>195.0184483333131</c:v>
                </c:pt>
                <c:pt idx="92">
                  <c:v>189.36803566836198</c:v>
                </c:pt>
                <c:pt idx="93">
                  <c:v>179.75705337844511</c:v>
                </c:pt>
                <c:pt idx="94">
                  <c:v>172.3111824835095</c:v>
                </c:pt>
                <c:pt idx="95">
                  <c:v>166.02707867856387</c:v>
                </c:pt>
                <c:pt idx="96">
                  <c:v>161.06316474860679</c:v>
                </c:pt>
                <c:pt idx="97">
                  <c:v>156.46890398364656</c:v>
                </c:pt>
                <c:pt idx="98">
                  <c:v>150.76568372369587</c:v>
                </c:pt>
                <c:pt idx="99">
                  <c:v>143.00296725876302</c:v>
                </c:pt>
                <c:pt idx="100">
                  <c:v>136.93009383381556</c:v>
                </c:pt>
                <c:pt idx="101">
                  <c:v>130.22352926887359</c:v>
                </c:pt>
                <c:pt idx="102">
                  <c:v>124.62592419892199</c:v>
                </c:pt>
                <c:pt idx="103">
                  <c:v>116.70478494899051</c:v>
                </c:pt>
                <c:pt idx="104">
                  <c:v>110.47348873904441</c:v>
                </c:pt>
                <c:pt idx="105">
                  <c:v>108.78364569905901</c:v>
                </c:pt>
                <c:pt idx="106">
                  <c:v>109.20610645905536</c:v>
                </c:pt>
                <c:pt idx="107">
                  <c:v>108.30837734406313</c:v>
                </c:pt>
                <c:pt idx="108">
                  <c:v>107.78030139406769</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87.026916559247212</c:v>
                </c:pt>
                <c:pt idx="118">
                  <c:v>83.013539339281934</c:v>
                </c:pt>
                <c:pt idx="119">
                  <c:v>79.739468449310252</c:v>
                </c:pt>
                <c:pt idx="120">
                  <c:v>76.20135958434085</c:v>
                </c:pt>
                <c:pt idx="121">
                  <c:v>73.983440594360047</c:v>
                </c:pt>
                <c:pt idx="122">
                  <c:v>67.910567169412573</c:v>
                </c:pt>
                <c:pt idx="123">
                  <c:v>63.897189949447295</c:v>
                </c:pt>
                <c:pt idx="124">
                  <c:v>62.312962099460997</c:v>
                </c:pt>
                <c:pt idx="125">
                  <c:v>61.679270959466471</c:v>
                </c:pt>
                <c:pt idx="126">
                  <c:v>63.685959569449118</c:v>
                </c:pt>
                <c:pt idx="127">
                  <c:v>65.534225394433136</c:v>
                </c:pt>
                <c:pt idx="128">
                  <c:v>64.266843114444086</c:v>
                </c:pt>
                <c:pt idx="129">
                  <c:v>66.115108939428112</c:v>
                </c:pt>
                <c:pt idx="130">
                  <c:v>67.224068434418513</c:v>
                </c:pt>
                <c:pt idx="131">
                  <c:v>68.808296284404804</c:v>
                </c:pt>
                <c:pt idx="132">
                  <c:v>68.333027929408914</c:v>
                </c:pt>
                <c:pt idx="133">
                  <c:v>65.745455774431306</c:v>
                </c:pt>
                <c:pt idx="134">
                  <c:v>63.105076024454142</c:v>
                </c:pt>
                <c:pt idx="135">
                  <c:v>62.418577289460082</c:v>
                </c:pt>
                <c:pt idx="136">
                  <c:v>59.302929184487034</c:v>
                </c:pt>
                <c:pt idx="137">
                  <c:v>58.669238044492509</c:v>
                </c:pt>
                <c:pt idx="138">
                  <c:v>56.292896269513065</c:v>
                </c:pt>
                <c:pt idx="139">
                  <c:v>55.500782344519919</c:v>
                </c:pt>
                <c:pt idx="140">
                  <c:v>55.500782344519919</c:v>
                </c:pt>
                <c:pt idx="141">
                  <c:v>55.395167154520834</c:v>
                </c:pt>
                <c:pt idx="142">
                  <c:v>53.863746899534071</c:v>
                </c:pt>
                <c:pt idx="143">
                  <c:v>55.289551964521742</c:v>
                </c:pt>
                <c:pt idx="144">
                  <c:v>55.289551964521742</c:v>
                </c:pt>
                <c:pt idx="145">
                  <c:v>55.44797474952037</c:v>
                </c:pt>
                <c:pt idx="146">
                  <c:v>55.289551964521742</c:v>
                </c:pt>
                <c:pt idx="147">
                  <c:v>54.339015254529969</c:v>
                </c:pt>
                <c:pt idx="148">
                  <c:v>52.279519049547787</c:v>
                </c:pt>
                <c:pt idx="149">
                  <c:v>50.272830439565141</c:v>
                </c:pt>
                <c:pt idx="150">
                  <c:v>47.896488664585696</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40.556232959649194</c:v>
                </c:pt>
                <c:pt idx="169">
                  <c:v>41.770807644638687</c:v>
                </c:pt>
                <c:pt idx="170">
                  <c:v>43.143805114626808</c:v>
                </c:pt>
                <c:pt idx="171">
                  <c:v>40.397810174650559</c:v>
                </c:pt>
                <c:pt idx="172">
                  <c:v>38.443929159667455</c:v>
                </c:pt>
                <c:pt idx="173">
                  <c:v>37.070931689679334</c:v>
                </c:pt>
                <c:pt idx="174">
                  <c:v>36.331625359685731</c:v>
                </c:pt>
                <c:pt idx="175">
                  <c:v>36.331625359685731</c:v>
                </c:pt>
                <c:pt idx="176">
                  <c:v>34.69458991469989</c:v>
                </c:pt>
                <c:pt idx="177">
                  <c:v>33.849668394707201</c:v>
                </c:pt>
                <c:pt idx="178">
                  <c:v>33.057554469714056</c:v>
                </c:pt>
                <c:pt idx="179">
                  <c:v>33.691245609708567</c:v>
                </c:pt>
                <c:pt idx="180">
                  <c:v>34.166513964704457</c:v>
                </c:pt>
                <c:pt idx="181">
                  <c:v>33.955283584706287</c:v>
                </c:pt>
                <c:pt idx="182">
                  <c:v>33.215977254712683</c:v>
                </c:pt>
                <c:pt idx="183">
                  <c:v>32.529478519718623</c:v>
                </c:pt>
                <c:pt idx="184">
                  <c:v>32.423863329719538</c:v>
                </c:pt>
                <c:pt idx="185">
                  <c:v>31.790172189725013</c:v>
                </c:pt>
                <c:pt idx="186">
                  <c:v>30.998058264731871</c:v>
                </c:pt>
                <c:pt idx="187">
                  <c:v>30.734020289734154</c:v>
                </c:pt>
                <c:pt idx="188">
                  <c:v>32.001402569723183</c:v>
                </c:pt>
                <c:pt idx="189">
                  <c:v>33.004746874714506</c:v>
                </c:pt>
                <c:pt idx="190">
                  <c:v>34.060898774705372</c:v>
                </c:pt>
                <c:pt idx="191">
                  <c:v>34.008091179705829</c:v>
                </c:pt>
                <c:pt idx="192">
                  <c:v>34.800205104698982</c:v>
                </c:pt>
                <c:pt idx="193">
                  <c:v>35.328281054694408</c:v>
                </c:pt>
                <c:pt idx="194">
                  <c:v>34.060898774705372</c:v>
                </c:pt>
                <c:pt idx="195">
                  <c:v>32.582286114718165</c:v>
                </c:pt>
                <c:pt idx="196">
                  <c:v>31.948594974723648</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26.720643069768865</c:v>
                </c:pt>
                <c:pt idx="209">
                  <c:v>26.509412689770691</c:v>
                </c:pt>
                <c:pt idx="210">
                  <c:v>25.506068384779368</c:v>
                </c:pt>
                <c:pt idx="211">
                  <c:v>24.185878509790793</c:v>
                </c:pt>
                <c:pt idx="212">
                  <c:v>24.608339269787137</c:v>
                </c:pt>
                <c:pt idx="213">
                  <c:v>25.400453194780287</c:v>
                </c:pt>
                <c:pt idx="214">
                  <c:v>25.453260789779829</c:v>
                </c:pt>
                <c:pt idx="215">
                  <c:v>25.717298764777549</c:v>
                </c:pt>
                <c:pt idx="216">
                  <c:v>26.61502787976978</c:v>
                </c:pt>
                <c:pt idx="217">
                  <c:v>27.301526614763841</c:v>
                </c:pt>
                <c:pt idx="218">
                  <c:v>28.832946869750597</c:v>
                </c:pt>
                <c:pt idx="219">
                  <c:v>30.575597504735519</c:v>
                </c:pt>
                <c:pt idx="220">
                  <c:v>30.998058264731871</c:v>
                </c:pt>
                <c:pt idx="221">
                  <c:v>32.951939279714964</c:v>
                </c:pt>
                <c:pt idx="222">
                  <c:v>34.536167129701262</c:v>
                </c:pt>
                <c:pt idx="223">
                  <c:v>33.955283584706287</c:v>
                </c:pt>
                <c:pt idx="224">
                  <c:v>35.592319029692128</c:v>
                </c:pt>
                <c:pt idx="225">
                  <c:v>37.863045614672487</c:v>
                </c:pt>
                <c:pt idx="226">
                  <c:v>41.084308909644619</c:v>
                </c:pt>
                <c:pt idx="227">
                  <c:v>44.569610179614472</c:v>
                </c:pt>
                <c:pt idx="228">
                  <c:v>47.896488664585696</c:v>
                </c:pt>
                <c:pt idx="229">
                  <c:v>49.691946894570165</c:v>
                </c:pt>
                <c:pt idx="230">
                  <c:v>52.5435570245455</c:v>
                </c:pt>
                <c:pt idx="231">
                  <c:v>55.289551964521742</c:v>
                </c:pt>
                <c:pt idx="232">
                  <c:v>58.510815259493882</c:v>
                </c:pt>
                <c:pt idx="233">
                  <c:v>60.728734249474698</c:v>
                </c:pt>
                <c:pt idx="234">
                  <c:v>63.052268429454593</c:v>
                </c:pt>
                <c:pt idx="235">
                  <c:v>65.322995014434952</c:v>
                </c:pt>
                <c:pt idx="236">
                  <c:v>71.712714009379681</c:v>
                </c:pt>
                <c:pt idx="237">
                  <c:v>78.366470979322131</c:v>
                </c:pt>
                <c:pt idx="238">
                  <c:v>82.485463389286508</c:v>
                </c:pt>
                <c:pt idx="239">
                  <c:v>89.456065929226199</c:v>
                </c:pt>
                <c:pt idx="240">
                  <c:v>100.17600771413348</c:v>
                </c:pt>
                <c:pt idx="241">
                  <c:v>112.05771658903069</c:v>
                </c:pt>
                <c:pt idx="242">
                  <c:v>123.04169634893569</c:v>
                </c:pt>
                <c:pt idx="243">
                  <c:v>130.32914445887266</c:v>
                </c:pt>
                <c:pt idx="244">
                  <c:v>136.45482547881966</c:v>
                </c:pt>
                <c:pt idx="245">
                  <c:v>146.64669131373151</c:v>
                </c:pt>
                <c:pt idx="246">
                  <c:v>157.57786347863694</c:v>
                </c:pt>
              </c:numCache>
            </c:numRef>
          </c:val>
          <c:smooth val="0"/>
          <c:extLst>
            <c:ext xmlns:c16="http://schemas.microsoft.com/office/drawing/2014/chart" uri="{C3380CC4-5D6E-409C-BE32-E72D297353CC}">
              <c16:uniqueId val="{00000002-F7DF-48BA-AF82-6FC33D366BFF}"/>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nation'!$P$279:$P$525</c:f>
              <c:numCache>
                <c:formatCode>m/d/yyyy</c:formatCode>
                <c:ptCount val="247"/>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numCache>
            </c:numRef>
          </c:cat>
          <c:val>
            <c:numRef>
              <c:f>'Cases by nation'!$T$279:$T$525</c:f>
              <c:numCache>
                <c:formatCode>General</c:formatCode>
                <c:ptCount val="247"/>
                <c:pt idx="0">
                  <c:v>232.38596946102672</c:v>
                </c:pt>
                <c:pt idx="1">
                  <c:v>241.5692685913528</c:v>
                </c:pt>
                <c:pt idx="2">
                  <c:v>244.79736967856553</c:v>
                </c:pt>
                <c:pt idx="3">
                  <c:v>245.62527012250672</c:v>
                </c:pt>
                <c:pt idx="4">
                  <c:v>247.2313259193368</c:v>
                </c:pt>
                <c:pt idx="5">
                  <c:v>249.32950279550531</c:v>
                </c:pt>
                <c:pt idx="6">
                  <c:v>253.36596161231725</c:v>
                </c:pt>
                <c:pt idx="7">
                  <c:v>261.5312629864668</c:v>
                </c:pt>
                <c:pt idx="8">
                  <c:v>261.82973353278038</c:v>
                </c:pt>
                <c:pt idx="9">
                  <c:v>265.66543537498853</c:v>
                </c:pt>
                <c:pt idx="10">
                  <c:v>272.6830464341466</c:v>
                </c:pt>
                <c:pt idx="11">
                  <c:v>274.58579616689559</c:v>
                </c:pt>
                <c:pt idx="12">
                  <c:v>276.06215940491086</c:v>
                </c:pt>
                <c:pt idx="13">
                  <c:v>275.01573588241865</c:v>
                </c:pt>
                <c:pt idx="14">
                  <c:v>268.34989368141584</c:v>
                </c:pt>
                <c:pt idx="15">
                  <c:v>260.59321269805275</c:v>
                </c:pt>
                <c:pt idx="16">
                  <c:v>253.24515210547608</c:v>
                </c:pt>
                <c:pt idx="17">
                  <c:v>241.82154726740353</c:v>
                </c:pt>
                <c:pt idx="18">
                  <c:v>230.3748464941996</c:v>
                </c:pt>
                <c:pt idx="19">
                  <c:v>217.98121238060801</c:v>
                </c:pt>
                <c:pt idx="20">
                  <c:v>208.35553726199575</c:v>
                </c:pt>
                <c:pt idx="21">
                  <c:v>200.94174208481428</c:v>
                </c:pt>
                <c:pt idx="22">
                  <c:v>187.59229157886139</c:v>
                </c:pt>
                <c:pt idx="23">
                  <c:v>176.39431626091877</c:v>
                </c:pt>
                <c:pt idx="24">
                  <c:v>168.78687055071245</c:v>
                </c:pt>
                <c:pt idx="25">
                  <c:v>163.04841897575531</c:v>
                </c:pt>
                <c:pt idx="26">
                  <c:v>158.76501131407682</c:v>
                </c:pt>
                <c:pt idx="27">
                  <c:v>156.2617672679113</c:v>
                </c:pt>
                <c:pt idx="28">
                  <c:v>154.25242091147894</c:v>
                </c:pt>
                <c:pt idx="29">
                  <c:v>152.14358437294209</c:v>
                </c:pt>
                <c:pt idx="30">
                  <c:v>151.23751307163306</c:v>
                </c:pt>
                <c:pt idx="31">
                  <c:v>150.4113892380866</c:v>
                </c:pt>
                <c:pt idx="32">
                  <c:v>150.8626482783464</c:v>
                </c:pt>
                <c:pt idx="33">
                  <c:v>151.95526367110136</c:v>
                </c:pt>
                <c:pt idx="34">
                  <c:v>153.62350083174681</c:v>
                </c:pt>
                <c:pt idx="35">
                  <c:v>157.11098703658917</c:v>
                </c:pt>
                <c:pt idx="36">
                  <c:v>161.31977706168931</c:v>
                </c:pt>
                <c:pt idx="37">
                  <c:v>166.92675946743685</c:v>
                </c:pt>
                <c:pt idx="38">
                  <c:v>174.02431799435752</c:v>
                </c:pt>
                <c:pt idx="39">
                  <c:v>184.71418273940924</c:v>
                </c:pt>
                <c:pt idx="40">
                  <c:v>197.12913617773751</c:v>
                </c:pt>
                <c:pt idx="41">
                  <c:v>207.58804157147512</c:v>
                </c:pt>
                <c:pt idx="42">
                  <c:v>220.48800964756299</c:v>
                </c:pt>
                <c:pt idx="43">
                  <c:v>242.02763407319148</c:v>
                </c:pt>
                <c:pt idx="44">
                  <c:v>264.10379483802649</c:v>
                </c:pt>
                <c:pt idx="45">
                  <c:v>286.60811870798995</c:v>
                </c:pt>
                <c:pt idx="46">
                  <c:v>306.23255712810646</c:v>
                </c:pt>
                <c:pt idx="47">
                  <c:v>327.4754876178161</c:v>
                </c:pt>
                <c:pt idx="48">
                  <c:v>337.60039025734574</c:v>
                </c:pt>
                <c:pt idx="49">
                  <c:v>356.80377201391275</c:v>
                </c:pt>
                <c:pt idx="50">
                  <c:v>380.01518682097617</c:v>
                </c:pt>
                <c:pt idx="51">
                  <c:v>400.97563625792486</c:v>
                </c:pt>
                <c:pt idx="52">
                  <c:v>414.28067150400966</c:v>
                </c:pt>
                <c:pt idx="53">
                  <c:v>412.69948825270558</c:v>
                </c:pt>
                <c:pt idx="54">
                  <c:v>378.67739919374935</c:v>
                </c:pt>
                <c:pt idx="55">
                  <c:v>405.28746968591889</c:v>
                </c:pt>
                <c:pt idx="56">
                  <c:v>429.26460357310822</c:v>
                </c:pt>
                <c:pt idx="57">
                  <c:v>424.73957689774721</c:v>
                </c:pt>
                <c:pt idx="58">
                  <c:v>480.89823147495918</c:v>
                </c:pt>
                <c:pt idx="59">
                  <c:v>525.79850598080793</c:v>
                </c:pt>
                <c:pt idx="60">
                  <c:v>557.74729070912178</c:v>
                </c:pt>
                <c:pt idx="61">
                  <c:v>585.36469929509963</c:v>
                </c:pt>
                <c:pt idx="62">
                  <c:v>616.37721034539425</c:v>
                </c:pt>
                <c:pt idx="63">
                  <c:v>628.94495227766868</c:v>
                </c:pt>
                <c:pt idx="64">
                  <c:v>680.60167611465113</c:v>
                </c:pt>
                <c:pt idx="65">
                  <c:v>654.89412370300113</c:v>
                </c:pt>
                <c:pt idx="66">
                  <c:v>634.32452855289159</c:v>
                </c:pt>
                <c:pt idx="67">
                  <c:v>634.62122248881053</c:v>
                </c:pt>
                <c:pt idx="68">
                  <c:v>659.6820887167811</c:v>
                </c:pt>
                <c:pt idx="69">
                  <c:v>626.41505907558235</c:v>
                </c:pt>
                <c:pt idx="70">
                  <c:v>596.82916617225078</c:v>
                </c:pt>
                <c:pt idx="71">
                  <c:v>566.41714943537283</c:v>
                </c:pt>
                <c:pt idx="72">
                  <c:v>542.68518778265536</c:v>
                </c:pt>
                <c:pt idx="73">
                  <c:v>524.63482617226396</c:v>
                </c:pt>
                <c:pt idx="74">
                  <c:v>509.83033175303245</c:v>
                </c:pt>
                <c:pt idx="75">
                  <c:v>499.99323999744809</c:v>
                </c:pt>
                <c:pt idx="76">
                  <c:v>486.16055146413044</c:v>
                </c:pt>
                <c:pt idx="77">
                  <c:v>474.34431572882397</c:v>
                </c:pt>
                <c:pt idx="78">
                  <c:v>454.31303352831571</c:v>
                </c:pt>
                <c:pt idx="79">
                  <c:v>438.84053360066821</c:v>
                </c:pt>
                <c:pt idx="80">
                  <c:v>422.14394911105614</c:v>
                </c:pt>
                <c:pt idx="81">
                  <c:v>404.8060082689488</c:v>
                </c:pt>
                <c:pt idx="82">
                  <c:v>387.2459911275011</c:v>
                </c:pt>
                <c:pt idx="83">
                  <c:v>373.4239622565517</c:v>
                </c:pt>
                <c:pt idx="84">
                  <c:v>354.32717712366815</c:v>
                </c:pt>
                <c:pt idx="85">
                  <c:v>330.14217982029623</c:v>
                </c:pt>
                <c:pt idx="86">
                  <c:v>309.64720230676511</c:v>
                </c:pt>
                <c:pt idx="87">
                  <c:v>294.51581157490449</c:v>
                </c:pt>
                <c:pt idx="88">
                  <c:v>282.23232730578576</c:v>
                </c:pt>
                <c:pt idx="89">
                  <c:v>269.39276398311858</c:v>
                </c:pt>
                <c:pt idx="90">
                  <c:v>260.7353415296306</c:v>
                </c:pt>
                <c:pt idx="91">
                  <c:v>257.62627333886439</c:v>
                </c:pt>
                <c:pt idx="92">
                  <c:v>245.20599006935191</c:v>
                </c:pt>
                <c:pt idx="93">
                  <c:v>233.16412481391561</c:v>
                </c:pt>
                <c:pt idx="94">
                  <c:v>222.81181604386137</c:v>
                </c:pt>
                <c:pt idx="95">
                  <c:v>212.6957964563054</c:v>
                </c:pt>
                <c:pt idx="96">
                  <c:v>202.556680933618</c:v>
                </c:pt>
                <c:pt idx="97">
                  <c:v>194.70939282012401</c:v>
                </c:pt>
                <c:pt idx="98">
                  <c:v>188.39354286688172</c:v>
                </c:pt>
                <c:pt idx="99">
                  <c:v>177.24531263999137</c:v>
                </c:pt>
                <c:pt idx="100">
                  <c:v>167.62496735256323</c:v>
                </c:pt>
                <c:pt idx="101">
                  <c:v>157.72391762276879</c:v>
                </c:pt>
                <c:pt idx="102">
                  <c:v>148.96878159757105</c:v>
                </c:pt>
                <c:pt idx="103">
                  <c:v>142.91231676195844</c:v>
                </c:pt>
                <c:pt idx="104">
                  <c:v>137.85963679936458</c:v>
                </c:pt>
                <c:pt idx="105">
                  <c:v>133.20847078597831</c:v>
                </c:pt>
                <c:pt idx="106">
                  <c:v>130.76385488283867</c:v>
                </c:pt>
                <c:pt idx="107">
                  <c:v>128.23218507035759</c:v>
                </c:pt>
                <c:pt idx="108">
                  <c:v>125.00763720393432</c:v>
                </c:pt>
                <c:pt idx="109">
                  <c:v>122.66606470368866</c:v>
                </c:pt>
                <c:pt idx="110">
                  <c:v>119.67247618857944</c:v>
                </c:pt>
                <c:pt idx="111">
                  <c:v>118.16058074266969</c:v>
                </c:pt>
                <c:pt idx="112">
                  <c:v>116.85654871294258</c:v>
                </c:pt>
                <c:pt idx="113">
                  <c:v>112.21959558271408</c:v>
                </c:pt>
                <c:pt idx="114">
                  <c:v>107.46893938722327</c:v>
                </c:pt>
                <c:pt idx="115">
                  <c:v>102.61523978883848</c:v>
                </c:pt>
                <c:pt idx="116">
                  <c:v>96.761308538224341</c:v>
                </c:pt>
                <c:pt idx="117">
                  <c:v>91.054835950372237</c:v>
                </c:pt>
                <c:pt idx="118">
                  <c:v>86.105199390672382</c:v>
                </c:pt>
                <c:pt idx="119">
                  <c:v>81.047189596894384</c:v>
                </c:pt>
                <c:pt idx="120">
                  <c:v>74.002929381815434</c:v>
                </c:pt>
                <c:pt idx="121">
                  <c:v>69.639574252374359</c:v>
                </c:pt>
                <c:pt idx="122">
                  <c:v>65.739914435956138</c:v>
                </c:pt>
                <c:pt idx="123">
                  <c:v>62.506483517559246</c:v>
                </c:pt>
                <c:pt idx="124">
                  <c:v>60.529116148231914</c:v>
                </c:pt>
                <c:pt idx="125">
                  <c:v>59.818471990342481</c:v>
                </c:pt>
                <c:pt idx="126">
                  <c:v>59.088285118111095</c:v>
                </c:pt>
                <c:pt idx="127">
                  <c:v>58.510886739825942</c:v>
                </c:pt>
                <c:pt idx="128">
                  <c:v>57.674103243911148</c:v>
                </c:pt>
                <c:pt idx="129">
                  <c:v>57.515984918780745</c:v>
                </c:pt>
                <c:pt idx="130">
                  <c:v>57.33299404812422</c:v>
                </c:pt>
                <c:pt idx="131">
                  <c:v>57.436037451018187</c:v>
                </c:pt>
                <c:pt idx="132">
                  <c:v>56.984778410758402</c:v>
                </c:pt>
                <c:pt idx="133">
                  <c:v>57.05939604733679</c:v>
                </c:pt>
                <c:pt idx="134">
                  <c:v>56.83376652720689</c:v>
                </c:pt>
                <c:pt idx="135">
                  <c:v>55.991653200107926</c:v>
                </c:pt>
                <c:pt idx="136">
                  <c:v>55.712725368136326</c:v>
                </c:pt>
                <c:pt idx="137">
                  <c:v>55.416031432217487</c:v>
                </c:pt>
                <c:pt idx="138">
                  <c:v>54.573918105118516</c:v>
                </c:pt>
                <c:pt idx="139">
                  <c:v>54.428236052751188</c:v>
                </c:pt>
                <c:pt idx="140">
                  <c:v>56.085813551028266</c:v>
                </c:pt>
                <c:pt idx="141">
                  <c:v>55.563490094979549</c:v>
                </c:pt>
                <c:pt idx="142">
                  <c:v>54.845739495511225</c:v>
                </c:pt>
                <c:pt idx="143">
                  <c:v>55.298775146165731</c:v>
                </c:pt>
                <c:pt idx="144">
                  <c:v>55.163752756166744</c:v>
                </c:pt>
                <c:pt idx="145">
                  <c:v>54.241691961305214</c:v>
                </c:pt>
                <c:pt idx="146">
                  <c:v>53.486632543547699</c:v>
                </c:pt>
                <c:pt idx="147">
                  <c:v>52.735126346579626</c:v>
                </c:pt>
                <c:pt idx="148">
                  <c:v>49.284948960026462</c:v>
                </c:pt>
                <c:pt idx="149">
                  <c:v>46.827896784123766</c:v>
                </c:pt>
                <c:pt idx="150">
                  <c:v>43.338633968886683</c:v>
                </c:pt>
                <c:pt idx="151">
                  <c:v>40.536919376407617</c:v>
                </c:pt>
                <c:pt idx="152">
                  <c:v>37.886216667480056</c:v>
                </c:pt>
                <c:pt idx="153">
                  <c:v>36.241075441966032</c:v>
                </c:pt>
                <c:pt idx="154">
                  <c:v>32.389384106205348</c:v>
                </c:pt>
                <c:pt idx="155">
                  <c:v>30.587901165955646</c:v>
                </c:pt>
                <c:pt idx="156">
                  <c:v>29.886140060039839</c:v>
                </c:pt>
                <c:pt idx="157">
                  <c:v>28.901897901362982</c:v>
                </c:pt>
                <c:pt idx="158">
                  <c:v>28.209019847420791</c:v>
                </c:pt>
                <c:pt idx="159">
                  <c:v>28.539469380839371</c:v>
                </c:pt>
                <c:pt idx="160">
                  <c:v>28.313839860709482</c:v>
                </c:pt>
                <c:pt idx="161">
                  <c:v>28.260541548867774</c:v>
                </c:pt>
                <c:pt idx="162">
                  <c:v>28.342265627025057</c:v>
                </c:pt>
                <c:pt idx="163">
                  <c:v>27.18746887045474</c:v>
                </c:pt>
                <c:pt idx="164">
                  <c:v>26.034448724279144</c:v>
                </c:pt>
                <c:pt idx="165">
                  <c:v>24.828130266261844</c:v>
                </c:pt>
                <c:pt idx="166">
                  <c:v>23.925612185742274</c:v>
                </c:pt>
                <c:pt idx="167">
                  <c:v>22.89340154640788</c:v>
                </c:pt>
                <c:pt idx="168">
                  <c:v>23.309128378773195</c:v>
                </c:pt>
                <c:pt idx="169">
                  <c:v>23.119031066537772</c:v>
                </c:pt>
                <c:pt idx="170">
                  <c:v>23.17232937837948</c:v>
                </c:pt>
                <c:pt idx="171">
                  <c:v>23.501002301403339</c:v>
                </c:pt>
                <c:pt idx="172">
                  <c:v>23.64668435377067</c:v>
                </c:pt>
                <c:pt idx="173">
                  <c:v>23.239840573378974</c:v>
                </c:pt>
                <c:pt idx="174">
                  <c:v>23.056849702722449</c:v>
                </c:pt>
                <c:pt idx="175">
                  <c:v>22.422599791806135</c:v>
                </c:pt>
                <c:pt idx="176">
                  <c:v>22.349758765622468</c:v>
                </c:pt>
                <c:pt idx="177">
                  <c:v>21.914489218915193</c:v>
                </c:pt>
                <c:pt idx="178">
                  <c:v>21.731498348258665</c:v>
                </c:pt>
                <c:pt idx="179">
                  <c:v>21.51830510089184</c:v>
                </c:pt>
                <c:pt idx="180">
                  <c:v>21.218057944183556</c:v>
                </c:pt>
                <c:pt idx="181">
                  <c:v>21.077705723000392</c:v>
                </c:pt>
                <c:pt idx="182">
                  <c:v>20.08458051234992</c:v>
                </c:pt>
                <c:pt idx="183">
                  <c:v>19.388149237618283</c:v>
                </c:pt>
                <c:pt idx="184">
                  <c:v>20.001079823797912</c:v>
                </c:pt>
                <c:pt idx="185">
                  <c:v>20.029505590113491</c:v>
                </c:pt>
                <c:pt idx="186">
                  <c:v>20.098793395507709</c:v>
                </c:pt>
                <c:pt idx="187">
                  <c:v>20.36350834432152</c:v>
                </c:pt>
                <c:pt idx="188">
                  <c:v>20.500307344715235</c:v>
                </c:pt>
                <c:pt idx="189">
                  <c:v>21.623125114180528</c:v>
                </c:pt>
                <c:pt idx="190">
                  <c:v>22.467015051674224</c:v>
                </c:pt>
                <c:pt idx="191">
                  <c:v>21.942914985230772</c:v>
                </c:pt>
                <c:pt idx="192">
                  <c:v>21.463230178655408</c:v>
                </c:pt>
                <c:pt idx="193">
                  <c:v>21.203845061025767</c:v>
                </c:pt>
                <c:pt idx="194">
                  <c:v>21.027960631948133</c:v>
                </c:pt>
                <c:pt idx="195">
                  <c:v>21.125674203657933</c:v>
                </c:pt>
                <c:pt idx="196">
                  <c:v>20.550052435767498</c:v>
                </c:pt>
                <c:pt idx="197">
                  <c:v>20.676191773792869</c:v>
                </c:pt>
                <c:pt idx="198">
                  <c:v>21.381506100498125</c:v>
                </c:pt>
                <c:pt idx="199">
                  <c:v>22.097480089571722</c:v>
                </c:pt>
                <c:pt idx="200">
                  <c:v>22.555845571410401</c:v>
                </c:pt>
                <c:pt idx="201">
                  <c:v>23.158116495221691</c:v>
                </c:pt>
                <c:pt idx="202">
                  <c:v>23.648460964165395</c:v>
                </c:pt>
                <c:pt idx="203">
                  <c:v>24.21342306968749</c:v>
                </c:pt>
                <c:pt idx="204">
                  <c:v>24.876098746919382</c:v>
                </c:pt>
                <c:pt idx="205">
                  <c:v>25.83724497046483</c:v>
                </c:pt>
                <c:pt idx="206">
                  <c:v>27.436194325716041</c:v>
                </c:pt>
                <c:pt idx="207">
                  <c:v>29.296305408991611</c:v>
                </c:pt>
                <c:pt idx="208">
                  <c:v>31.12443750516216</c:v>
                </c:pt>
                <c:pt idx="209">
                  <c:v>32.64521600304554</c:v>
                </c:pt>
                <c:pt idx="210">
                  <c:v>33.879960227378419</c:v>
                </c:pt>
                <c:pt idx="211">
                  <c:v>34.670551853030403</c:v>
                </c:pt>
                <c:pt idx="212">
                  <c:v>37.600182393929565</c:v>
                </c:pt>
                <c:pt idx="213">
                  <c:v>40.886911624168164</c:v>
                </c:pt>
                <c:pt idx="214">
                  <c:v>44.452568686378363</c:v>
                </c:pt>
                <c:pt idx="215">
                  <c:v>47.86010742345816</c:v>
                </c:pt>
                <c:pt idx="216">
                  <c:v>50.462841651728183</c:v>
                </c:pt>
                <c:pt idx="217">
                  <c:v>54.142201779200697</c:v>
                </c:pt>
                <c:pt idx="218">
                  <c:v>60.417189693364328</c:v>
                </c:pt>
                <c:pt idx="219">
                  <c:v>64.13030541833659</c:v>
                </c:pt>
                <c:pt idx="220">
                  <c:v>67.292671920944542</c:v>
                </c:pt>
                <c:pt idx="221">
                  <c:v>70.076620409476362</c:v>
                </c:pt>
                <c:pt idx="222">
                  <c:v>72.903207547481557</c:v>
                </c:pt>
                <c:pt idx="223">
                  <c:v>75.374472606542028</c:v>
                </c:pt>
                <c:pt idx="224">
                  <c:v>77.675183067709057</c:v>
                </c:pt>
                <c:pt idx="225">
                  <c:v>81.391852013470768</c:v>
                </c:pt>
                <c:pt idx="226">
                  <c:v>85.723228155806822</c:v>
                </c:pt>
                <c:pt idx="227">
                  <c:v>90.086583285247897</c:v>
                </c:pt>
                <c:pt idx="228">
                  <c:v>94.815920156002022</c:v>
                </c:pt>
                <c:pt idx="229">
                  <c:v>98.667611491762713</c:v>
                </c:pt>
                <c:pt idx="230">
                  <c:v>101.66120000687192</c:v>
                </c:pt>
                <c:pt idx="231">
                  <c:v>105.39208183579143</c:v>
                </c:pt>
                <c:pt idx="232">
                  <c:v>111.97442334824224</c:v>
                </c:pt>
                <c:pt idx="233">
                  <c:v>119.66714635739527</c:v>
                </c:pt>
                <c:pt idx="234">
                  <c:v>128.96414855298372</c:v>
                </c:pt>
                <c:pt idx="235">
                  <c:v>138.70175012646357</c:v>
                </c:pt>
                <c:pt idx="236">
                  <c:v>149.34897622204193</c:v>
                </c:pt>
                <c:pt idx="237">
                  <c:v>160.40659931880137</c:v>
                </c:pt>
                <c:pt idx="238">
                  <c:v>172.88906395212916</c:v>
                </c:pt>
                <c:pt idx="239">
                  <c:v>191.45641918738517</c:v>
                </c:pt>
                <c:pt idx="240">
                  <c:v>208.24005758633868</c:v>
                </c:pt>
                <c:pt idx="241">
                  <c:v>224.13006095674629</c:v>
                </c:pt>
                <c:pt idx="242">
                  <c:v>239.8281904045237</c:v>
                </c:pt>
                <c:pt idx="243">
                  <c:v>252.36217673929849</c:v>
                </c:pt>
                <c:pt idx="244">
                  <c:v>263.92435718815943</c:v>
                </c:pt>
                <c:pt idx="245">
                  <c:v>274.06347271084684</c:v>
                </c:pt>
                <c:pt idx="246">
                  <c:v>281.78284487592072</c:v>
                </c:pt>
              </c:numCache>
            </c:numRef>
          </c:val>
          <c:smooth val="0"/>
          <c:extLst>
            <c:ext xmlns:c16="http://schemas.microsoft.com/office/drawing/2014/chart" uri="{C3380CC4-5D6E-409C-BE32-E72D297353CC}">
              <c16:uniqueId val="{00000003-F7DF-48BA-AF82-6FC33D366BFF}"/>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Frances!$B$4:$N$4</c:f>
              <c:numCache>
                <c:formatCode>0%</c:formatCode>
                <c:ptCount val="13"/>
                <c:pt idx="0">
                  <c:v>0.57118699742164336</c:v>
                </c:pt>
                <c:pt idx="1">
                  <c:v>0.64798499714184921</c:v>
                </c:pt>
                <c:pt idx="2">
                  <c:v>0.75764912076143776</c:v>
                </c:pt>
                <c:pt idx="3">
                  <c:v>0.80759483635549423</c:v>
                </c:pt>
                <c:pt idx="4">
                  <c:v>0.89384901196351696</c:v>
                </c:pt>
                <c:pt idx="5">
                  <c:v>0.86419657399244099</c:v>
                </c:pt>
                <c:pt idx="6">
                  <c:v>0.92436725536096198</c:v>
                </c:pt>
                <c:pt idx="7">
                  <c:v>0.97895550407815946</c:v>
                </c:pt>
                <c:pt idx="8">
                  <c:v>0.99946655269318585</c:v>
                </c:pt>
                <c:pt idx="9">
                  <c:v>0.95242997203887381</c:v>
                </c:pt>
                <c:pt idx="10">
                  <c:v>0.97569374733298653</c:v>
                </c:pt>
                <c:pt idx="11">
                  <c:v>1.0221380480922726</c:v>
                </c:pt>
                <c:pt idx="12">
                  <c:v>0.93959211325910375</c:v>
                </c:pt>
              </c:numCache>
            </c:numRef>
          </c:val>
          <c:extLst>
            <c:ext xmlns:c16="http://schemas.microsoft.com/office/drawing/2014/chart" uri="{C3380CC4-5D6E-409C-BE32-E72D297353CC}">
              <c16:uniqueId val="{00000000-E031-4EF9-B40B-3427FED20CB5}"/>
            </c:ext>
          </c:extLst>
        </c:ser>
        <c:ser>
          <c:idx val="1"/>
          <c:order val="1"/>
          <c:tx>
            <c:strRef>
              <c:f>Frances!$A$5</c:f>
              <c:strCache>
                <c:ptCount val="1"/>
                <c:pt idx="0">
                  <c:v>Second dose</c:v>
                </c:pt>
              </c:strCache>
            </c:strRef>
          </c:tx>
          <c:spPr>
            <a:solidFill>
              <a:schemeClr val="accent2"/>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Frances!$B$5:$N$5</c:f>
              <c:numCache>
                <c:formatCode>0%</c:formatCode>
                <c:ptCount val="13"/>
                <c:pt idx="0">
                  <c:v>0.17070852679501333</c:v>
                </c:pt>
                <c:pt idx="1">
                  <c:v>0.22264086816230508</c:v>
                </c:pt>
                <c:pt idx="2">
                  <c:v>0.28736271499077981</c:v>
                </c:pt>
                <c:pt idx="3">
                  <c:v>0.35202919830021195</c:v>
                </c:pt>
                <c:pt idx="4">
                  <c:v>0.5637060864945258</c:v>
                </c:pt>
                <c:pt idx="5">
                  <c:v>0.66590774775473027</c:v>
                </c:pt>
                <c:pt idx="6">
                  <c:v>0.87017144892808906</c:v>
                </c:pt>
                <c:pt idx="7">
                  <c:v>0.93218914029146327</c:v>
                </c:pt>
                <c:pt idx="8">
                  <c:v>0.96267668433576969</c:v>
                </c:pt>
                <c:pt idx="9">
                  <c:v>0.93120776332444199</c:v>
                </c:pt>
                <c:pt idx="10">
                  <c:v>0.96080380639047025</c:v>
                </c:pt>
                <c:pt idx="11">
                  <c:v>1.0074880738048297</c:v>
                </c:pt>
                <c:pt idx="12">
                  <c:v>0.91853685841625066</c:v>
                </c:pt>
              </c:numCache>
            </c:numRef>
          </c:val>
          <c:extLst>
            <c:ext xmlns:c16="http://schemas.microsoft.com/office/drawing/2014/chart" uri="{C3380CC4-5D6E-409C-BE32-E72D297353CC}">
              <c16:uniqueId val="{00000001-E031-4EF9-B40B-3427FED20CB5}"/>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Table!$K$7:$K$32</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numCache>
            </c:numRef>
          </c:val>
          <c:smooth val="0"/>
          <c:extLst>
            <c:ext xmlns:c16="http://schemas.microsoft.com/office/drawing/2014/chart" uri="{C3380CC4-5D6E-409C-BE32-E72D297353CC}">
              <c16:uniqueId val="{00000000-255F-4568-B598-A2EAB83B523A}"/>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Table!$L$7:$L$32</c:f>
              <c:numCache>
                <c:formatCode>General</c:formatCode>
                <c:ptCount val="26"/>
                <c:pt idx="0">
                  <c:v>1.9855361632650802E-2</c:v>
                </c:pt>
                <c:pt idx="1">
                  <c:v>0</c:v>
                </c:pt>
                <c:pt idx="2">
                  <c:v>0</c:v>
                </c:pt>
                <c:pt idx="3">
                  <c:v>0</c:v>
                </c:pt>
                <c:pt idx="4">
                  <c:v>0</c:v>
                </c:pt>
                <c:pt idx="5">
                  <c:v>0</c:v>
                </c:pt>
                <c:pt idx="6">
                  <c:v>0</c:v>
                </c:pt>
                <c:pt idx="7">
                  <c:v>9.9276808163254009E-3</c:v>
                </c:pt>
                <c:pt idx="8">
                  <c:v>0</c:v>
                </c:pt>
                <c:pt idx="9">
                  <c:v>0</c:v>
                </c:pt>
                <c:pt idx="10">
                  <c:v>9.9276808163254009E-3</c:v>
                </c:pt>
                <c:pt idx="11">
                  <c:v>9.9276808163254009E-3</c:v>
                </c:pt>
                <c:pt idx="12">
                  <c:v>0</c:v>
                </c:pt>
                <c:pt idx="13">
                  <c:v>0</c:v>
                </c:pt>
                <c:pt idx="14">
                  <c:v>0</c:v>
                </c:pt>
                <c:pt idx="15">
                  <c:v>0</c:v>
                </c:pt>
                <c:pt idx="16">
                  <c:v>0</c:v>
                </c:pt>
                <c:pt idx="17">
                  <c:v>0</c:v>
                </c:pt>
                <c:pt idx="18">
                  <c:v>0</c:v>
                </c:pt>
                <c:pt idx="19">
                  <c:v>0</c:v>
                </c:pt>
                <c:pt idx="20">
                  <c:v>0</c:v>
                </c:pt>
                <c:pt idx="21">
                  <c:v>0</c:v>
                </c:pt>
                <c:pt idx="22">
                  <c:v>0</c:v>
                </c:pt>
                <c:pt idx="23">
                  <c:v>9.9276808163254009E-3</c:v>
                </c:pt>
                <c:pt idx="24">
                  <c:v>0</c:v>
                </c:pt>
                <c:pt idx="25">
                  <c:v>0</c:v>
                </c:pt>
              </c:numCache>
            </c:numRef>
          </c:val>
          <c:smooth val="0"/>
          <c:extLst>
            <c:ext xmlns:c16="http://schemas.microsoft.com/office/drawing/2014/chart" uri="{C3380CC4-5D6E-409C-BE32-E72D297353CC}">
              <c16:uniqueId val="{00000001-255F-4568-B598-A2EAB83B523A}"/>
            </c:ext>
          </c:extLst>
        </c:ser>
        <c:ser>
          <c:idx val="2"/>
          <c:order val="2"/>
          <c:tx>
            <c:strRef>
              <c:f>Table!$M$5</c:f>
              <c:strCache>
                <c:ptCount val="1"/>
                <c:pt idx="0">
                  <c:v>15-44</c:v>
                </c:pt>
              </c:strCache>
            </c:strRef>
          </c:tx>
          <c:spPr>
            <a:ln w="15875" cap="rnd">
              <a:solidFill>
                <a:schemeClr val="accent3"/>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Table!$M$7:$M$32</c:f>
              <c:numCache>
                <c:formatCode>General</c:formatCode>
                <c:ptCount val="26"/>
                <c:pt idx="0">
                  <c:v>0.25816939206004502</c:v>
                </c:pt>
                <c:pt idx="1">
                  <c:v>0.396156480919724</c:v>
                </c:pt>
                <c:pt idx="2">
                  <c:v>0.42731485582352302</c:v>
                </c:pt>
                <c:pt idx="3">
                  <c:v>0.47627801638663397</c:v>
                </c:pt>
                <c:pt idx="4">
                  <c:v>0.391705284504896</c:v>
                </c:pt>
                <c:pt idx="5">
                  <c:v>0.42286365940869403</c:v>
                </c:pt>
                <c:pt idx="6">
                  <c:v>0.200303838667276</c:v>
                </c:pt>
                <c:pt idx="7">
                  <c:v>0.21810862432659001</c:v>
                </c:pt>
                <c:pt idx="8">
                  <c:v>0.18695024942279101</c:v>
                </c:pt>
                <c:pt idx="9">
                  <c:v>9.3475124711395602E-2</c:v>
                </c:pt>
                <c:pt idx="10">
                  <c:v>6.2316749807597001E-2</c:v>
                </c:pt>
                <c:pt idx="11">
                  <c:v>3.5609571318626902E-2</c:v>
                </c:pt>
                <c:pt idx="12">
                  <c:v>4.8963160563112E-2</c:v>
                </c:pt>
                <c:pt idx="13">
                  <c:v>6.6767946222425406E-2</c:v>
                </c:pt>
                <c:pt idx="14">
                  <c:v>3.11583749037985E-2</c:v>
                </c:pt>
                <c:pt idx="15">
                  <c:v>2.6707178488970199E-2</c:v>
                </c:pt>
                <c:pt idx="16">
                  <c:v>1.33535892444851E-2</c:v>
                </c:pt>
                <c:pt idx="17">
                  <c:v>8.9023928296567204E-3</c:v>
                </c:pt>
                <c:pt idx="18">
                  <c:v>2.2255982074141801E-2</c:v>
                </c:pt>
                <c:pt idx="19">
                  <c:v>2.2255982074141801E-2</c:v>
                </c:pt>
                <c:pt idx="20">
                  <c:v>1.33535892444851E-2</c:v>
                </c:pt>
                <c:pt idx="21">
                  <c:v>2.2255982074141801E-2</c:v>
                </c:pt>
                <c:pt idx="22">
                  <c:v>1.33535892444851E-2</c:v>
                </c:pt>
                <c:pt idx="23">
                  <c:v>1.7804785659313399E-2</c:v>
                </c:pt>
                <c:pt idx="24">
                  <c:v>8.9023928296567204E-3</c:v>
                </c:pt>
                <c:pt idx="25">
                  <c:v>2.6707178488970199E-2</c:v>
                </c:pt>
              </c:numCache>
            </c:numRef>
          </c:val>
          <c:smooth val="0"/>
          <c:extLst>
            <c:ext xmlns:c16="http://schemas.microsoft.com/office/drawing/2014/chart" uri="{C3380CC4-5D6E-409C-BE32-E72D297353CC}">
              <c16:uniqueId val="{00000002-255F-4568-B598-A2EAB83B523A}"/>
            </c:ext>
          </c:extLst>
        </c:ser>
        <c:ser>
          <c:idx val="3"/>
          <c:order val="3"/>
          <c:tx>
            <c:strRef>
              <c:f>Table!$N$5</c:f>
              <c:strCache>
                <c:ptCount val="1"/>
                <c:pt idx="0">
                  <c:v>45-64</c:v>
                </c:pt>
              </c:strCache>
            </c:strRef>
          </c:tx>
          <c:spPr>
            <a:ln w="15875" cap="rnd">
              <a:solidFill>
                <a:schemeClr val="accent4"/>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Table!$N$7:$N$32</c:f>
              <c:numCache>
                <c:formatCode>General</c:formatCode>
                <c:ptCount val="26"/>
                <c:pt idx="0">
                  <c:v>3.2949050266598499</c:v>
                </c:pt>
                <c:pt idx="1">
                  <c:v>4.5551077460197904</c:v>
                </c:pt>
                <c:pt idx="2">
                  <c:v>5.5921495671597503</c:v>
                </c:pt>
                <c:pt idx="3">
                  <c:v>6.0384713635997302</c:v>
                </c:pt>
                <c:pt idx="4">
                  <c:v>5.4608784505597496</c:v>
                </c:pt>
                <c:pt idx="5">
                  <c:v>4.5419806343597902</c:v>
                </c:pt>
                <c:pt idx="6">
                  <c:v>3.7609174905898302</c:v>
                </c:pt>
                <c:pt idx="7">
                  <c:v>3.0586170167798601</c:v>
                </c:pt>
                <c:pt idx="8">
                  <c:v>2.1528463122399</c:v>
                </c:pt>
                <c:pt idx="9">
                  <c:v>1.6277618458399301</c:v>
                </c:pt>
                <c:pt idx="10">
                  <c:v>1.2930204985099401</c:v>
                </c:pt>
                <c:pt idx="11">
                  <c:v>0.93202492785995805</c:v>
                </c:pt>
                <c:pt idx="12">
                  <c:v>0.65635558299996999</c:v>
                </c:pt>
                <c:pt idx="13">
                  <c:v>0.49226668724997802</c:v>
                </c:pt>
                <c:pt idx="14">
                  <c:v>0.301923568179986</c:v>
                </c:pt>
                <c:pt idx="15">
                  <c:v>0.25597867736998797</c:v>
                </c:pt>
                <c:pt idx="16">
                  <c:v>0.20347023072999099</c:v>
                </c:pt>
                <c:pt idx="17">
                  <c:v>0.13127111659999399</c:v>
                </c:pt>
                <c:pt idx="18">
                  <c:v>0.196906674899991</c:v>
                </c:pt>
                <c:pt idx="19">
                  <c:v>0.210033786559991</c:v>
                </c:pt>
                <c:pt idx="20">
                  <c:v>0.12470756076999399</c:v>
                </c:pt>
                <c:pt idx="21">
                  <c:v>0.164088895749993</c:v>
                </c:pt>
                <c:pt idx="22">
                  <c:v>3.9381334979998198E-2</c:v>
                </c:pt>
                <c:pt idx="23">
                  <c:v>0.12470756076999399</c:v>
                </c:pt>
                <c:pt idx="24">
                  <c:v>0.12470756076999399</c:v>
                </c:pt>
                <c:pt idx="25">
                  <c:v>0.19034311906999099</c:v>
                </c:pt>
              </c:numCache>
            </c:numRef>
          </c:val>
          <c:smooth val="0"/>
          <c:extLst>
            <c:ext xmlns:c16="http://schemas.microsoft.com/office/drawing/2014/chart" uri="{C3380CC4-5D6E-409C-BE32-E72D297353CC}">
              <c16:uniqueId val="{00000003-255F-4568-B598-A2EAB83B523A}"/>
            </c:ext>
          </c:extLst>
        </c:ser>
        <c:ser>
          <c:idx val="4"/>
          <c:order val="4"/>
          <c:tx>
            <c:strRef>
              <c:f>Table!$O$5</c:f>
              <c:strCache>
                <c:ptCount val="1"/>
                <c:pt idx="0">
                  <c:v>65-74</c:v>
                </c:pt>
              </c:strCache>
            </c:strRef>
          </c:tx>
          <c:spPr>
            <a:ln w="15875" cap="rnd">
              <a:solidFill>
                <a:schemeClr val="accent5"/>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Table!$O$7:$O$32</c:f>
              <c:numCache>
                <c:formatCode>General</c:formatCode>
                <c:ptCount val="26"/>
                <c:pt idx="0">
                  <c:v>12.4800126113812</c:v>
                </c:pt>
                <c:pt idx="1">
                  <c:v>16.8252801602831</c:v>
                </c:pt>
                <c:pt idx="2">
                  <c:v>21.103179220054798</c:v>
                </c:pt>
                <c:pt idx="3">
                  <c:v>23.882129396678099</c:v>
                </c:pt>
                <c:pt idx="4">
                  <c:v>20.008441271688</c:v>
                </c:pt>
                <c:pt idx="5">
                  <c:v>16.1347531466979</c:v>
                </c:pt>
                <c:pt idx="6">
                  <c:v>13.490539948335099</c:v>
                </c:pt>
                <c:pt idx="7">
                  <c:v>10.5263264266035</c:v>
                </c:pt>
                <c:pt idx="8">
                  <c:v>7.0905334809601497</c:v>
                </c:pt>
                <c:pt idx="9">
                  <c:v>4.9684260733568699</c:v>
                </c:pt>
                <c:pt idx="10">
                  <c:v>3.6378984130341898</c:v>
                </c:pt>
                <c:pt idx="11">
                  <c:v>2.0715810407555799</c:v>
                </c:pt>
                <c:pt idx="12">
                  <c:v>1.54947524999604</c:v>
                </c:pt>
                <c:pt idx="13">
                  <c:v>0.94315884782367798</c:v>
                </c:pt>
                <c:pt idx="14">
                  <c:v>0.57263215760723296</c:v>
                </c:pt>
                <c:pt idx="15">
                  <c:v>0.67368489130262699</c:v>
                </c:pt>
                <c:pt idx="16">
                  <c:v>0.656842769020061</c:v>
                </c:pt>
                <c:pt idx="17">
                  <c:v>0.47157942391183899</c:v>
                </c:pt>
                <c:pt idx="18">
                  <c:v>0.43789517934670802</c:v>
                </c:pt>
                <c:pt idx="19">
                  <c:v>0.522105790759536</c:v>
                </c:pt>
                <c:pt idx="20">
                  <c:v>0.47157942391183899</c:v>
                </c:pt>
                <c:pt idx="21">
                  <c:v>0.40421093478157599</c:v>
                </c:pt>
                <c:pt idx="22">
                  <c:v>0.202105467390788</c:v>
                </c:pt>
                <c:pt idx="23">
                  <c:v>0.25263183423848501</c:v>
                </c:pt>
                <c:pt idx="24">
                  <c:v>0.40421093478157599</c:v>
                </c:pt>
                <c:pt idx="25">
                  <c:v>0.30315820108618202</c:v>
                </c:pt>
              </c:numCache>
            </c:numRef>
          </c:val>
          <c:smooth val="0"/>
          <c:extLst>
            <c:ext xmlns:c16="http://schemas.microsoft.com/office/drawing/2014/chart" uri="{C3380CC4-5D6E-409C-BE32-E72D297353CC}">
              <c16:uniqueId val="{00000004-255F-4568-B598-A2EAB83B523A}"/>
            </c:ext>
          </c:extLst>
        </c:ser>
        <c:ser>
          <c:idx val="5"/>
          <c:order val="5"/>
          <c:tx>
            <c:strRef>
              <c:f>Table!$P$5</c:f>
              <c:strCache>
                <c:ptCount val="1"/>
                <c:pt idx="0">
                  <c:v>75-84</c:v>
                </c:pt>
              </c:strCache>
            </c:strRef>
          </c:tx>
          <c:spPr>
            <a:ln w="15875" cap="rnd">
              <a:solidFill>
                <a:schemeClr val="accent6"/>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Table!$P$7:$P$32</c:f>
              <c:numCache>
                <c:formatCode>General</c:formatCode>
                <c:ptCount val="26"/>
                <c:pt idx="0">
                  <c:v>43.395429663403199</c:v>
                </c:pt>
                <c:pt idx="1">
                  <c:v>52.124555169046197</c:v>
                </c:pt>
                <c:pt idx="2">
                  <c:v>69.5272066548184</c:v>
                </c:pt>
                <c:pt idx="3">
                  <c:v>76.060150902672206</c:v>
                </c:pt>
                <c:pt idx="4">
                  <c:v>64.523249358589993</c:v>
                </c:pt>
                <c:pt idx="5">
                  <c:v>49.956173674013897</c:v>
                </c:pt>
                <c:pt idx="6">
                  <c:v>36.806885890035801</c:v>
                </c:pt>
                <c:pt idx="7">
                  <c:v>26.9935696368767</c:v>
                </c:pt>
                <c:pt idx="8">
                  <c:v>17.819647927124599</c:v>
                </c:pt>
                <c:pt idx="9">
                  <c:v>12.7878908681393</c:v>
                </c:pt>
                <c:pt idx="10">
                  <c:v>8.1453304877496198</c:v>
                </c:pt>
                <c:pt idx="11">
                  <c:v>5.5321527886080997</c:v>
                </c:pt>
                <c:pt idx="12">
                  <c:v>3.6695686839008501</c:v>
                </c:pt>
                <c:pt idx="13">
                  <c:v>2.6409774618983399</c:v>
                </c:pt>
                <c:pt idx="14">
                  <c:v>2.2517807833028001</c:v>
                </c:pt>
                <c:pt idx="15">
                  <c:v>1.7791848164367801</c:v>
                </c:pt>
                <c:pt idx="16">
                  <c:v>1.30658884957076</c:v>
                </c:pt>
                <c:pt idx="17">
                  <c:v>0.97299169648886197</c:v>
                </c:pt>
                <c:pt idx="18">
                  <c:v>0.94519193373203703</c:v>
                </c:pt>
                <c:pt idx="19">
                  <c:v>0.97299169648886197</c:v>
                </c:pt>
                <c:pt idx="20">
                  <c:v>0.61159478065014194</c:v>
                </c:pt>
                <c:pt idx="21">
                  <c:v>0.55599525513649295</c:v>
                </c:pt>
                <c:pt idx="22">
                  <c:v>0.47259596686601901</c:v>
                </c:pt>
                <c:pt idx="23">
                  <c:v>0.61159478065014194</c:v>
                </c:pt>
                <c:pt idx="24">
                  <c:v>0.86179264546156398</c:v>
                </c:pt>
                <c:pt idx="25">
                  <c:v>0.61159478065014194</c:v>
                </c:pt>
              </c:numCache>
            </c:numRef>
          </c:val>
          <c:smooth val="0"/>
          <c:extLst>
            <c:ext xmlns:c16="http://schemas.microsoft.com/office/drawing/2014/chart" uri="{C3380CC4-5D6E-409C-BE32-E72D297353CC}">
              <c16:uniqueId val="{00000005-255F-4568-B598-A2EAB83B523A}"/>
            </c:ext>
          </c:extLst>
        </c:ser>
        <c:ser>
          <c:idx val="6"/>
          <c:order val="6"/>
          <c:tx>
            <c:strRef>
              <c:f>Table!$Q$5</c:f>
              <c:strCache>
                <c:ptCount val="1"/>
                <c:pt idx="0">
                  <c:v>85+</c:v>
                </c:pt>
              </c:strCache>
            </c:strRef>
          </c:tx>
          <c:spPr>
            <a:ln w="15875" cap="rnd">
              <a:solidFill>
                <a:schemeClr val="accent1">
                  <a:lumMod val="60000"/>
                </a:schemeClr>
              </a:solidFill>
              <a:round/>
            </a:ln>
            <a:effectLst/>
          </c:spPr>
          <c:marker>
            <c:symbol val="none"/>
          </c:marker>
          <c:cat>
            <c:strRef>
              <c:f>Table!$J$7:$J$32</c:f>
              <c:strCache>
                <c:ptCount val="26"/>
                <c:pt idx="0">
                  <c:v>01 Jan 21</c:v>
                </c:pt>
                <c:pt idx="1">
                  <c:v>08 Jan 21</c:v>
                </c:pt>
                <c:pt idx="2">
                  <c:v>15 Jan 21</c:v>
                </c:pt>
                <c:pt idx="3">
                  <c:v>22 Jan 21</c:v>
                </c:pt>
                <c:pt idx="4">
                  <c:v>29 Jan 21</c:v>
                </c:pt>
                <c:pt idx="5">
                  <c:v>05 Feb 21</c:v>
                </c:pt>
                <c:pt idx="6">
                  <c:v>12 Feb 21</c:v>
                </c:pt>
                <c:pt idx="7">
                  <c:v>19 Feb 21</c:v>
                </c:pt>
                <c:pt idx="8">
                  <c:v>26 Feb 21</c:v>
                </c:pt>
                <c:pt idx="9">
                  <c:v>05 Mar 21</c:v>
                </c:pt>
                <c:pt idx="10">
                  <c:v>12 Mar 21</c:v>
                </c:pt>
                <c:pt idx="11">
                  <c:v>19 Mar 21</c:v>
                </c:pt>
                <c:pt idx="12">
                  <c:v>26 Mar 21</c:v>
                </c:pt>
                <c:pt idx="13">
                  <c:v>02-Apr-21</c:v>
                </c:pt>
                <c:pt idx="14">
                  <c:v>09-Apr-21</c:v>
                </c:pt>
                <c:pt idx="15">
                  <c:v>16-Apr-21</c:v>
                </c:pt>
                <c:pt idx="16">
                  <c:v>23-Apr-21</c:v>
                </c:pt>
                <c:pt idx="17">
                  <c:v>30-Apr-21</c:v>
                </c:pt>
                <c:pt idx="18">
                  <c:v>07-May-21</c:v>
                </c:pt>
                <c:pt idx="19">
                  <c:v>14-May-21</c:v>
                </c:pt>
                <c:pt idx="20">
                  <c:v>21-May-21</c:v>
                </c:pt>
                <c:pt idx="21">
                  <c:v>28-May-21</c:v>
                </c:pt>
                <c:pt idx="22">
                  <c:v>04-Jun-21</c:v>
                </c:pt>
                <c:pt idx="23">
                  <c:v>11-Jun-21</c:v>
                </c:pt>
                <c:pt idx="24">
                  <c:v>18-Jun-21</c:v>
                </c:pt>
                <c:pt idx="25">
                  <c:v>25-Jun-21</c:v>
                </c:pt>
              </c:strCache>
            </c:strRef>
          </c:cat>
          <c:val>
            <c:numRef>
              <c:f>Table!$Q$7:$Q$32</c:f>
              <c:numCache>
                <c:formatCode>General</c:formatCode>
                <c:ptCount val="26"/>
                <c:pt idx="0">
                  <c:v>135.61083941692101</c:v>
                </c:pt>
                <c:pt idx="1">
                  <c:v>166.256594068629</c:v>
                </c:pt>
                <c:pt idx="2">
                  <c:v>231.80070809243699</c:v>
                </c:pt>
                <c:pt idx="3">
                  <c:v>256.70882145472802</c:v>
                </c:pt>
                <c:pt idx="4">
                  <c:v>235.9858111506</c:v>
                </c:pt>
                <c:pt idx="5">
                  <c:v>175.571823456153</c:v>
                </c:pt>
                <c:pt idx="6">
                  <c:v>124.135556838087</c:v>
                </c:pt>
                <c:pt idx="7">
                  <c:v>91.397250657297405</c:v>
                </c:pt>
                <c:pt idx="8">
                  <c:v>62.844047534670501</c:v>
                </c:pt>
                <c:pt idx="9">
                  <c:v>39.758479052546697</c:v>
                </c:pt>
                <c:pt idx="10">
                  <c:v>26.663156580230801</c:v>
                </c:pt>
                <c:pt idx="11">
                  <c:v>18.5629571128189</c:v>
                </c:pt>
                <c:pt idx="12">
                  <c:v>14.917867352483601</c:v>
                </c:pt>
                <c:pt idx="13">
                  <c:v>8.1677011296403208</c:v>
                </c:pt>
                <c:pt idx="14">
                  <c:v>7.1551761962138301</c:v>
                </c:pt>
                <c:pt idx="15">
                  <c:v>5.8051429516451796</c:v>
                </c:pt>
                <c:pt idx="16">
                  <c:v>4.4551097070765397</c:v>
                </c:pt>
                <c:pt idx="17">
                  <c:v>2.8350698135941599</c:v>
                </c:pt>
                <c:pt idx="18">
                  <c:v>2.2950565157666998</c:v>
                </c:pt>
                <c:pt idx="19">
                  <c:v>3.24007978696475</c:v>
                </c:pt>
                <c:pt idx="20">
                  <c:v>2.3625581779951301</c:v>
                </c:pt>
                <c:pt idx="21">
                  <c:v>1.4175349067970799</c:v>
                </c:pt>
                <c:pt idx="22">
                  <c:v>0.94502327119805296</c:v>
                </c:pt>
                <c:pt idx="23">
                  <c:v>1.55253823125394</c:v>
                </c:pt>
                <c:pt idx="24">
                  <c:v>1.7550432179392399</c:v>
                </c:pt>
                <c:pt idx="25">
                  <c:v>1.6200398934823801</c:v>
                </c:pt>
              </c:numCache>
            </c:numRef>
          </c:val>
          <c:smooth val="0"/>
          <c:extLst>
            <c:ext xmlns:c16="http://schemas.microsoft.com/office/drawing/2014/chart" uri="{C3380CC4-5D6E-409C-BE32-E72D297353CC}">
              <c16:uniqueId val="{00000006-255F-4568-B598-A2EAB83B523A}"/>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09/07/2021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397430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269064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9 July,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9 July,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9 July,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9 July,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9 July,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09/07/2021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09/07/2021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9 July,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antibodyandvaccinationdatafortheuk/7july20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s://gov.wales/nhs-activity-and-performance-summar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hyperlink" Target="https://beta.isdscotland.org/find-publications-and-data/healthcare-resources/waiting-times/cancelled-planned-operation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9/07/2021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513135" y="465825"/>
            <a:ext cx="10515600" cy="1210191"/>
          </a:xfrm>
        </p:spPr>
        <p:txBody>
          <a:bodyPr>
            <a:noAutofit/>
          </a:bodyPr>
          <a:lstStyle/>
          <a:p>
            <a:r>
              <a:rPr lang="en-GB" dirty="0"/>
              <a:t>ONS infection survey antibody &amp; vaccination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848882"/>
            <a:ext cx="3185867"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Latest ONS infection survey antibody data runs up to 14 June and shows an increase in the detection of antibodies to COVID-19 .</a:t>
            </a:r>
          </a:p>
          <a:p>
            <a:r>
              <a:rPr lang="en-GB" i="1" dirty="0">
                <a:cs typeface="Calibri"/>
              </a:rPr>
              <a:t>Next release 21 July 2021</a:t>
            </a:r>
          </a:p>
        </p:txBody>
      </p:sp>
      <p:sp>
        <p:nvSpPr>
          <p:cNvPr id="6" name="TextBox 5">
            <a:extLst>
              <a:ext uri="{FF2B5EF4-FFF2-40B4-BE49-F238E27FC236}">
                <a16:creationId xmlns:a16="http://schemas.microsoft.com/office/drawing/2014/main" id="{997BE588-4FAD-4F73-B7D6-493E30E254AF}"/>
              </a:ext>
            </a:extLst>
          </p:cNvPr>
          <p:cNvSpPr txBox="1"/>
          <p:nvPr/>
        </p:nvSpPr>
        <p:spPr>
          <a:xfrm>
            <a:off x="6236212" y="6456101"/>
            <a:ext cx="5316007" cy="307777"/>
          </a:xfrm>
          <a:prstGeom prst="rect">
            <a:avLst/>
          </a:prstGeom>
          <a:noFill/>
        </p:spPr>
        <p:txBody>
          <a:bodyPr wrap="none" rtlCol="0">
            <a:spAutoFit/>
          </a:bodyPr>
          <a:lstStyle/>
          <a:p>
            <a:r>
              <a:rPr lang="en-GB" sz="1400">
                <a:hlinkClick r:id="rId3"/>
              </a:rPr>
              <a:t>Source: ONS COVID-19 Infection Survey Antibody and Vaccination data</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400282646"/>
              </p:ext>
            </p:extLst>
          </p:nvPr>
        </p:nvGraphicFramePr>
        <p:xfrm>
          <a:off x="580590" y="4068866"/>
          <a:ext cx="3425802" cy="2233348"/>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554930">
                  <a:extLst>
                    <a:ext uri="{9D8B030D-6E8A-4147-A177-3AD203B41FA5}">
                      <a16:colId xmlns:a16="http://schemas.microsoft.com/office/drawing/2014/main" val="1910518710"/>
                    </a:ext>
                  </a:extLst>
                </a:gridCol>
                <a:gridCol w="729792">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pPr algn="ctr"/>
                      <a:r>
                        <a:rPr lang="en-GB" sz="1200" dirty="0"/>
                        <a:t>% Est adult pop who would have tested positive for anti-bodies to COVID-19</a:t>
                      </a:r>
                    </a:p>
                  </a:txBody>
                  <a:tcPr/>
                </a:tc>
                <a:tc>
                  <a:txBody>
                    <a:bodyPr/>
                    <a:lstStyle/>
                    <a:p>
                      <a:pPr algn="ctr"/>
                      <a:r>
                        <a:rPr lang="en-GB" sz="1200"/>
                        <a:t>% </a:t>
                      </a:r>
                    </a:p>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ctr" rtl="0" fontAlgn="base"/>
                      <a:r>
                        <a:rPr lang="en-GB" sz="1600" b="0" i="0">
                          <a:solidFill>
                            <a:srgbClr val="000000"/>
                          </a:solidFill>
                          <a:effectLst/>
                          <a:latin typeface="Calibri"/>
                        </a:rPr>
                        <a:t>89.8</a:t>
                      </a:r>
                    </a:p>
                  </a:txBody>
                  <a:tcPr/>
                </a:tc>
                <a:tc>
                  <a:txBody>
                    <a:bodyPr/>
                    <a:lstStyle/>
                    <a:p>
                      <a:pPr algn="ctr"/>
                      <a:r>
                        <a:rPr lang="en-GB" sz="1600" dirty="0"/>
                        <a:t>86.6</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ctr" rtl="0" fontAlgn="base"/>
                      <a:r>
                        <a:rPr lang="en-GB" sz="1600" b="0" i="0">
                          <a:solidFill>
                            <a:srgbClr val="000000"/>
                          </a:solidFill>
                          <a:effectLst/>
                          <a:latin typeface="Calibri"/>
                        </a:rPr>
                        <a:t>91.8</a:t>
                      </a:r>
                    </a:p>
                  </a:txBody>
                  <a:tcPr/>
                </a:tc>
                <a:tc>
                  <a:txBody>
                    <a:bodyPr/>
                    <a:lstStyle/>
                    <a:p>
                      <a:pPr algn="ctr"/>
                      <a:r>
                        <a:rPr lang="en-GB" sz="1600"/>
                        <a:t>88.7</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ctr" rtl="0" fontAlgn="base"/>
                      <a:r>
                        <a:rPr lang="en-GB" sz="1600" b="0" i="0">
                          <a:solidFill>
                            <a:srgbClr val="000000"/>
                          </a:solidFill>
                          <a:effectLst/>
                          <a:latin typeface="Calibri"/>
                        </a:rPr>
                        <a:t>84.7</a:t>
                      </a:r>
                    </a:p>
                  </a:txBody>
                  <a:tcPr/>
                </a:tc>
                <a:tc>
                  <a:txBody>
                    <a:bodyPr/>
                    <a:lstStyle/>
                    <a:p>
                      <a:pPr algn="ctr"/>
                      <a:r>
                        <a:rPr lang="en-GB" sz="1600"/>
                        <a:t>79.1</a:t>
                      </a:r>
                    </a:p>
                  </a:txBody>
                  <a:tcPr/>
                </a:tc>
                <a:extLst>
                  <a:ext uri="{0D108BD9-81ED-4DB2-BD59-A6C34878D82A}">
                    <a16:rowId xmlns:a16="http://schemas.microsoft.com/office/drawing/2014/main" val="1576246662"/>
                  </a:ext>
                </a:extLst>
              </a:tr>
              <a:tr h="251245">
                <a:tc>
                  <a:txBody>
                    <a:bodyPr/>
                    <a:lstStyle/>
                    <a:p>
                      <a:r>
                        <a:rPr lang="en-GB" sz="1600"/>
                        <a:t>N Ireland</a:t>
                      </a:r>
                    </a:p>
                  </a:txBody>
                  <a:tcPr/>
                </a:tc>
                <a:tc>
                  <a:txBody>
                    <a:bodyPr/>
                    <a:lstStyle/>
                    <a:p>
                      <a:pPr algn="ctr" rtl="0" fontAlgn="base"/>
                      <a:r>
                        <a:rPr lang="en-GB" sz="1600" b="0" i="0">
                          <a:solidFill>
                            <a:srgbClr val="000000"/>
                          </a:solidFill>
                          <a:effectLst/>
                          <a:latin typeface="Calibri"/>
                        </a:rPr>
                        <a:t>87.2</a:t>
                      </a:r>
                    </a:p>
                  </a:txBody>
                  <a:tcPr/>
                </a:tc>
                <a:tc>
                  <a:txBody>
                    <a:bodyPr/>
                    <a:lstStyle/>
                    <a:p>
                      <a:pPr algn="ctr"/>
                      <a:r>
                        <a:rPr lang="en-GB" sz="1600" dirty="0"/>
                        <a:t>85.4</a:t>
                      </a:r>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C3C5E767-AC30-47FE-A809-90AC964EBC1F}"/>
              </a:ext>
            </a:extLst>
          </p:cNvPr>
          <p:cNvPicPr>
            <a:picLocks noChangeAspect="1"/>
          </p:cNvPicPr>
          <p:nvPr/>
        </p:nvPicPr>
        <p:blipFill>
          <a:blip r:embed="rId4"/>
          <a:stretch>
            <a:fillRect/>
          </a:stretch>
        </p:blipFill>
        <p:spPr>
          <a:xfrm>
            <a:off x="4182894" y="1147864"/>
            <a:ext cx="7850221" cy="5154350"/>
          </a:xfrm>
          <a:prstGeom prst="rect">
            <a:avLst/>
          </a:prstGeom>
        </p:spPr>
      </p:pic>
    </p:spTree>
    <p:extLst>
      <p:ext uri="{BB962C8B-B14F-4D97-AF65-F5344CB8AC3E}">
        <p14:creationId xmlns:p14="http://schemas.microsoft.com/office/powerpoint/2010/main" val="44265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56643" y="1337127"/>
            <a:ext cx="7890164" cy="338554"/>
          </a:xfrm>
          <a:prstGeom prst="rect">
            <a:avLst/>
          </a:prstGeom>
          <a:noFill/>
        </p:spPr>
        <p:txBody>
          <a:bodyPr wrap="square" rtlCol="0">
            <a:spAutoFit/>
          </a:bodyPr>
          <a:lstStyle/>
          <a:p>
            <a:r>
              <a:rPr lang="en-GB" sz="1600" b="1" dirty="0"/>
              <a:t>Events and activities reported by people testing positive, prior to symptom onset, week </a:t>
            </a:r>
            <a:r>
              <a:rPr lang="en-GB" sz="1600" b="1"/>
              <a:t>26</a:t>
            </a:r>
            <a:endParaRPr lang="en-GB" sz="1600" b="1" dirty="0"/>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2308324"/>
          </a:xfrm>
          <a:prstGeom prst="rect">
            <a:avLst/>
          </a:prstGeom>
          <a:noFill/>
          <a:ln>
            <a:solidFill>
              <a:schemeClr val="accent1">
                <a:lumMod val="50000"/>
              </a:schemeClr>
            </a:solidFill>
          </a:ln>
        </p:spPr>
        <p:txBody>
          <a:bodyPr wrap="square" rtlCol="0">
            <a:spAutoFit/>
          </a:bodyPr>
          <a:lstStyle/>
          <a:p>
            <a:r>
              <a:rPr lang="en-GB" i="1" dirty="0"/>
              <a:t>Highlight:</a:t>
            </a:r>
          </a:p>
          <a:p>
            <a:endParaRPr lang="en-GB" i="1" dirty="0"/>
          </a:p>
          <a:p>
            <a:r>
              <a:rPr lang="en-GB" i="1" dirty="0"/>
              <a:t>‘Attending childcare educational setting’ and ‘Eating out’ are the most commonly reported activities prior to testing positive. </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2" name="Picture 1">
            <a:extLst>
              <a:ext uri="{FF2B5EF4-FFF2-40B4-BE49-F238E27FC236}">
                <a16:creationId xmlns:a16="http://schemas.microsoft.com/office/drawing/2014/main" id="{4A2313C9-CC86-4C80-A65F-9BB82D3C65A8}"/>
              </a:ext>
            </a:extLst>
          </p:cNvPr>
          <p:cNvPicPr>
            <a:picLocks noChangeAspect="1"/>
          </p:cNvPicPr>
          <p:nvPr/>
        </p:nvPicPr>
        <p:blipFill>
          <a:blip r:embed="rId4"/>
          <a:stretch>
            <a:fillRect/>
          </a:stretch>
        </p:blipFill>
        <p:spPr>
          <a:xfrm>
            <a:off x="3946915" y="1675680"/>
            <a:ext cx="8245084" cy="4363169"/>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ARI cases reported have steadily  increased since schools reopened on 19 April, particularly in primary and secondary school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FA99A64A-F44A-4FE2-A043-A92612C745B3}"/>
              </a:ext>
            </a:extLst>
          </p:cNvPr>
          <p:cNvPicPr>
            <a:picLocks noChangeAspect="1"/>
          </p:cNvPicPr>
          <p:nvPr/>
        </p:nvPicPr>
        <p:blipFill>
          <a:blip r:embed="rId4"/>
          <a:stretch>
            <a:fillRect/>
          </a:stretch>
        </p:blipFill>
        <p:spPr>
          <a:xfrm>
            <a:off x="3891063" y="1731523"/>
            <a:ext cx="8035047" cy="4586740"/>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dirty="0"/>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COVID-19 cases are rising in all educational settings.</a:t>
            </a:r>
          </a:p>
          <a:p>
            <a:endParaRPr lang="en-GB" i="1" dirty="0"/>
          </a:p>
          <a:p>
            <a:r>
              <a:rPr lang="en-GB" i="1" dirty="0"/>
              <a:t>The reported number of cases for </a:t>
            </a:r>
            <a:r>
              <a:rPr lang="en-GB" i="1"/>
              <a:t>all </a:t>
            </a:r>
            <a:r>
              <a:rPr lang="en-GB" i="1" dirty="0"/>
              <a:t>age cohorts, appear to be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3" name="Picture 2">
            <a:extLst>
              <a:ext uri="{FF2B5EF4-FFF2-40B4-BE49-F238E27FC236}">
                <a16:creationId xmlns:a16="http://schemas.microsoft.com/office/drawing/2014/main" id="{55B5D278-F60F-41B8-A9C0-FCEEA51E7655}"/>
              </a:ext>
            </a:extLst>
          </p:cNvPr>
          <p:cNvPicPr>
            <a:picLocks noChangeAspect="1"/>
          </p:cNvPicPr>
          <p:nvPr/>
        </p:nvPicPr>
        <p:blipFill>
          <a:blip r:embed="rId4"/>
          <a:stretch>
            <a:fillRect/>
          </a:stretch>
        </p:blipFill>
        <p:spPr>
          <a:xfrm>
            <a:off x="3599234" y="1877598"/>
            <a:ext cx="8521430" cy="4494383"/>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number of deaths with COVID-19 listed on the death certificate has levelled out across the UK.</a:t>
            </a:r>
          </a:p>
          <a:p>
            <a:endParaRPr lang="en-GB" i="1" dirty="0"/>
          </a:p>
          <a:p>
            <a:r>
              <a:rPr lang="en-GB" i="1" dirty="0"/>
              <a:t>Note: different scales – but overall trend is similar across nations.</a:t>
            </a:r>
          </a:p>
          <a:p>
            <a:r>
              <a:rPr lang="en-GB" i="1" dirty="0"/>
              <a:t> </a:t>
            </a:r>
          </a:p>
          <a:p>
            <a:r>
              <a:rPr lang="en-GB" i="1" dirty="0"/>
              <a:t>Cumulatively, as of </a:t>
            </a:r>
            <a:r>
              <a:rPr lang="en-GB" i="1"/>
              <a:t>25 </a:t>
            </a:r>
            <a:r>
              <a:rPr lang="en-GB" i="1" dirty="0"/>
              <a:t>June, </a:t>
            </a:r>
            <a:r>
              <a:rPr lang="en-GB" i="1"/>
              <a:t>152,725</a:t>
            </a:r>
            <a:r>
              <a:rPr lang="en-GB" i="1" dirty="0"/>
              <a:t> people have died of COVID-19 in the UK.</a:t>
            </a:r>
            <a:endParaRPr lang="en-GB" i="1" dirty="0">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dirty="0">
                <a:hlinkClick r:id="rId3"/>
              </a:rPr>
              <a:t>Source: Gov.uk COVID-19 dashboard</a:t>
            </a:r>
            <a:endParaRPr lang="en-GB" sz="1400" dirty="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a:t>Daily</a:t>
            </a:r>
            <a:r>
              <a:rPr lang="en-GB" b="1"/>
              <a:t> </a:t>
            </a:r>
            <a:r>
              <a:rPr lang="en-GB" sz="1600" b="1"/>
              <a:t>deaths</a:t>
            </a:r>
            <a:r>
              <a:rPr lang="en-GB" b="1"/>
              <a:t> with COVID-19 on the death certificate, by date of death</a:t>
            </a:r>
          </a:p>
        </p:txBody>
      </p:sp>
      <p:pic>
        <p:nvPicPr>
          <p:cNvPr id="8" name="Picture 7">
            <a:extLst>
              <a:ext uri="{FF2B5EF4-FFF2-40B4-BE49-F238E27FC236}">
                <a16:creationId xmlns:a16="http://schemas.microsoft.com/office/drawing/2014/main" id="{2DE23545-D0F2-4305-B1E0-67F6491FC2AC}"/>
              </a:ext>
            </a:extLst>
          </p:cNvPr>
          <p:cNvPicPr>
            <a:picLocks noChangeAspect="1"/>
          </p:cNvPicPr>
          <p:nvPr/>
        </p:nvPicPr>
        <p:blipFill>
          <a:blip r:embed="rId4"/>
          <a:stretch>
            <a:fillRect/>
          </a:stretch>
        </p:blipFill>
        <p:spPr>
          <a:xfrm>
            <a:off x="8336430" y="4062136"/>
            <a:ext cx="3771831" cy="1904443"/>
          </a:xfrm>
          <a:prstGeom prst="rect">
            <a:avLst/>
          </a:prstGeom>
        </p:spPr>
      </p:pic>
      <p:sp>
        <p:nvSpPr>
          <p:cNvPr id="21" name="TextBox 20">
            <a:extLst>
              <a:ext uri="{FF2B5EF4-FFF2-40B4-BE49-F238E27FC236}">
                <a16:creationId xmlns:a16="http://schemas.microsoft.com/office/drawing/2014/main" id="{1132227E-64D3-4887-8C83-9F5A42D51081}"/>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pic>
        <p:nvPicPr>
          <p:cNvPr id="10" name="Picture 9">
            <a:extLst>
              <a:ext uri="{FF2B5EF4-FFF2-40B4-BE49-F238E27FC236}">
                <a16:creationId xmlns:a16="http://schemas.microsoft.com/office/drawing/2014/main" id="{124CD119-6A44-4BFE-A24D-7F8947056ED9}"/>
              </a:ext>
            </a:extLst>
          </p:cNvPr>
          <p:cNvPicPr>
            <a:picLocks noChangeAspect="1"/>
          </p:cNvPicPr>
          <p:nvPr/>
        </p:nvPicPr>
        <p:blipFill>
          <a:blip r:embed="rId5"/>
          <a:stretch>
            <a:fillRect/>
          </a:stretch>
        </p:blipFill>
        <p:spPr>
          <a:xfrm>
            <a:off x="8336429" y="2070911"/>
            <a:ext cx="3682746" cy="1807520"/>
          </a:xfrm>
          <a:prstGeom prst="rect">
            <a:avLst/>
          </a:prstGeom>
        </p:spPr>
      </p:pic>
      <p:sp>
        <p:nvSpPr>
          <p:cNvPr id="15" name="TextBox 14">
            <a:extLst>
              <a:ext uri="{FF2B5EF4-FFF2-40B4-BE49-F238E27FC236}">
                <a16:creationId xmlns:a16="http://schemas.microsoft.com/office/drawing/2014/main" id="{BB8BAE8A-CFC2-4349-86F9-CF19197E77A8}"/>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11" name="Picture 10">
            <a:extLst>
              <a:ext uri="{FF2B5EF4-FFF2-40B4-BE49-F238E27FC236}">
                <a16:creationId xmlns:a16="http://schemas.microsoft.com/office/drawing/2014/main" id="{C014F666-D34B-4D6D-82A5-673EAB76D2D9}"/>
              </a:ext>
            </a:extLst>
          </p:cNvPr>
          <p:cNvPicPr>
            <a:picLocks noChangeAspect="1"/>
          </p:cNvPicPr>
          <p:nvPr/>
        </p:nvPicPr>
        <p:blipFill>
          <a:blip r:embed="rId6"/>
          <a:stretch>
            <a:fillRect/>
          </a:stretch>
        </p:blipFill>
        <p:spPr>
          <a:xfrm>
            <a:off x="4149968" y="2070911"/>
            <a:ext cx="3907352" cy="1807519"/>
          </a:xfrm>
          <a:prstGeom prst="rect">
            <a:avLst/>
          </a:prstGeom>
        </p:spPr>
      </p:pic>
      <p:sp>
        <p:nvSpPr>
          <p:cNvPr id="17" name="TextBox 16">
            <a:extLst>
              <a:ext uri="{FF2B5EF4-FFF2-40B4-BE49-F238E27FC236}">
                <a16:creationId xmlns:a16="http://schemas.microsoft.com/office/drawing/2014/main" id="{CAE20296-6B43-4C0F-9A9C-853E603C55F2}"/>
              </a:ext>
            </a:extLst>
          </p:cNvPr>
          <p:cNvSpPr txBox="1"/>
          <p:nvPr/>
        </p:nvSpPr>
        <p:spPr>
          <a:xfrm>
            <a:off x="4332485" y="2070910"/>
            <a:ext cx="1526392" cy="338554"/>
          </a:xfrm>
          <a:prstGeom prst="rect">
            <a:avLst/>
          </a:prstGeom>
          <a:noFill/>
        </p:spPr>
        <p:txBody>
          <a:bodyPr wrap="square" rtlCol="0">
            <a:spAutoFit/>
          </a:bodyPr>
          <a:lstStyle/>
          <a:p>
            <a:r>
              <a:rPr lang="en-GB" sz="1600" b="1"/>
              <a:t>  England</a:t>
            </a:r>
          </a:p>
        </p:txBody>
      </p:sp>
      <p:pic>
        <p:nvPicPr>
          <p:cNvPr id="12" name="Picture 11">
            <a:extLst>
              <a:ext uri="{FF2B5EF4-FFF2-40B4-BE49-F238E27FC236}">
                <a16:creationId xmlns:a16="http://schemas.microsoft.com/office/drawing/2014/main" id="{7B1A147D-633C-4513-AF81-3E3AE52961BF}"/>
              </a:ext>
            </a:extLst>
          </p:cNvPr>
          <p:cNvPicPr>
            <a:picLocks noChangeAspect="1"/>
          </p:cNvPicPr>
          <p:nvPr/>
        </p:nvPicPr>
        <p:blipFill>
          <a:blip r:embed="rId7"/>
          <a:stretch>
            <a:fillRect/>
          </a:stretch>
        </p:blipFill>
        <p:spPr>
          <a:xfrm>
            <a:off x="4149968" y="4062136"/>
            <a:ext cx="3907352" cy="1904443"/>
          </a:xfrm>
          <a:prstGeom prst="rect">
            <a:avLst/>
          </a:prstGeom>
        </p:spPr>
      </p:pic>
      <p:sp>
        <p:nvSpPr>
          <p:cNvPr id="19" name="TextBox 18">
            <a:extLst>
              <a:ext uri="{FF2B5EF4-FFF2-40B4-BE49-F238E27FC236}">
                <a16:creationId xmlns:a16="http://schemas.microsoft.com/office/drawing/2014/main" id="{FD82E472-E2CD-4528-9773-34194E762178}"/>
              </a:ext>
            </a:extLst>
          </p:cNvPr>
          <p:cNvSpPr txBox="1"/>
          <p:nvPr/>
        </p:nvSpPr>
        <p:spPr>
          <a:xfrm>
            <a:off x="4431323" y="4047366"/>
            <a:ext cx="1389493" cy="338554"/>
          </a:xfrm>
          <a:prstGeom prst="rect">
            <a:avLst/>
          </a:prstGeom>
          <a:noFill/>
        </p:spPr>
        <p:txBody>
          <a:bodyPr wrap="square" rtlCol="0">
            <a:spAutoFit/>
          </a:bodyPr>
          <a:lstStyle/>
          <a:p>
            <a:r>
              <a:rPr lang="en-GB" sz="1600" b="1"/>
              <a:t>Wales</a:t>
            </a:r>
          </a:p>
        </p:txBody>
      </p:sp>
    </p:spTree>
    <p:extLst>
      <p:ext uri="{BB962C8B-B14F-4D97-AF65-F5344CB8AC3E}">
        <p14:creationId xmlns:p14="http://schemas.microsoft.com/office/powerpoint/2010/main" val="395197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1200329"/>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dirty="0"/>
              <a:t>Highlight:</a:t>
            </a:r>
          </a:p>
          <a:p>
            <a:endParaRPr lang="en-GB" dirty="0"/>
          </a:p>
          <a:p>
            <a:r>
              <a:rPr lang="en-GB" dirty="0"/>
              <a:t>Deaths remain low across all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9" name="Chart 8">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2571139513"/>
              </p:ext>
            </p:extLst>
          </p:nvPr>
        </p:nvGraphicFramePr>
        <p:xfrm>
          <a:off x="3880227" y="1821369"/>
          <a:ext cx="7969265" cy="402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dirty="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476099" y="5152800"/>
            <a:ext cx="83571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Excess deaths have fallen since April 2021. Latest figures for the week ending 25 June indicate that there have been 91,286 excess deaths since March 2020.</a:t>
            </a:r>
          </a:p>
          <a:p>
            <a:r>
              <a:rPr lang="en-GB" i="1" dirty="0"/>
              <a:t>Excess deaths = registered deaths – expected deaths</a:t>
            </a:r>
          </a:p>
        </p:txBody>
      </p:sp>
      <p:pic>
        <p:nvPicPr>
          <p:cNvPr id="4" name="Picture 3">
            <a:extLst>
              <a:ext uri="{FF2B5EF4-FFF2-40B4-BE49-F238E27FC236}">
                <a16:creationId xmlns:a16="http://schemas.microsoft.com/office/drawing/2014/main" id="{BA5EE728-A80E-44F8-9B91-9D26650AD3C7}"/>
              </a:ext>
            </a:extLst>
          </p:cNvPr>
          <p:cNvPicPr>
            <a:picLocks noChangeAspect="1"/>
          </p:cNvPicPr>
          <p:nvPr/>
        </p:nvPicPr>
        <p:blipFill>
          <a:blip r:embed="rId4"/>
          <a:stretch>
            <a:fillRect/>
          </a:stretch>
        </p:blipFill>
        <p:spPr>
          <a:xfrm>
            <a:off x="561974" y="1177048"/>
            <a:ext cx="11043123" cy="3754876"/>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6" y="1562142"/>
            <a:ext cx="10142219" cy="584775"/>
          </a:xfrm>
          <a:prstGeom prst="rect">
            <a:avLst/>
          </a:prstGeom>
          <a:noFill/>
        </p:spPr>
        <p:txBody>
          <a:bodyPr wrap="square" rtlCol="0">
            <a:spAutoFit/>
          </a:bodyPr>
          <a:lstStyle/>
          <a:p>
            <a:r>
              <a:rPr lang="en-GB" sz="1600" b="1" dirty="0"/>
              <a:t>Ratio of registered deaths to expected deaths for ethnic groups </a:t>
            </a:r>
          </a:p>
          <a:p>
            <a:r>
              <a:rPr lang="en-GB" sz="1600" b="1" dirty="0"/>
              <a:t>in England 27 March 2020 – </a:t>
            </a:r>
            <a:r>
              <a:rPr lang="en-GB" sz="1600" b="1"/>
              <a:t>18</a:t>
            </a:r>
            <a:r>
              <a:rPr lang="en-GB" sz="1600" b="1" dirty="0"/>
              <a:t> June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3" name="Picture 2">
            <a:extLst>
              <a:ext uri="{FF2B5EF4-FFF2-40B4-BE49-F238E27FC236}">
                <a16:creationId xmlns:a16="http://schemas.microsoft.com/office/drawing/2014/main" id="{01ACB573-6699-45EC-A153-3A2FEF52F00B}"/>
              </a:ext>
            </a:extLst>
          </p:cNvPr>
          <p:cNvPicPr>
            <a:picLocks noChangeAspect="1"/>
          </p:cNvPicPr>
          <p:nvPr/>
        </p:nvPicPr>
        <p:blipFill>
          <a:blip r:embed="rId4"/>
          <a:stretch>
            <a:fillRect/>
          </a:stretch>
        </p:blipFill>
        <p:spPr>
          <a:xfrm>
            <a:off x="492423" y="3033622"/>
            <a:ext cx="5947288" cy="2939160"/>
          </a:xfrm>
          <a:prstGeom prst="rect">
            <a:avLst/>
          </a:prstGeom>
        </p:spPr>
      </p:pic>
      <p:pic>
        <p:nvPicPr>
          <p:cNvPr id="4" name="Picture 3">
            <a:extLst>
              <a:ext uri="{FF2B5EF4-FFF2-40B4-BE49-F238E27FC236}">
                <a16:creationId xmlns:a16="http://schemas.microsoft.com/office/drawing/2014/main" id="{C889BD5E-F816-4B93-9170-0E929BD57E4A}"/>
              </a:ext>
            </a:extLst>
          </p:cNvPr>
          <p:cNvPicPr>
            <a:picLocks noChangeAspect="1"/>
          </p:cNvPicPr>
          <p:nvPr/>
        </p:nvPicPr>
        <p:blipFill>
          <a:blip r:embed="rId5"/>
          <a:stretch>
            <a:fillRect/>
          </a:stretch>
        </p:blipFill>
        <p:spPr>
          <a:xfrm>
            <a:off x="6514612" y="2810068"/>
            <a:ext cx="5139245" cy="3308630"/>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dirty="0"/>
              <a:t>​</a:t>
            </a:r>
            <a:r>
              <a:rPr lang="en-GB" i="1" dirty="0"/>
              <a:t>Hospitalisations have slightly risen in recent weeks but are well below the peak in mid-January and are reaching similar levels to those seen in mid-September 2020. </a:t>
            </a:r>
            <a:r>
              <a:rPr lang="en-US" dirty="0"/>
              <a:t>​</a:t>
            </a:r>
          </a:p>
          <a:p>
            <a:pPr fontAlgn="base"/>
            <a:r>
              <a:rPr lang="en-GB" dirty="0"/>
              <a:t>​</a:t>
            </a:r>
          </a:p>
          <a:p>
            <a:pPr fontAlgn="base"/>
            <a:r>
              <a:rPr lang="en-GB" i="1" dirty="0"/>
              <a:t>As of 7 July, there were 2,636 people in hospital with COVID-19, with 417 patients in mechanical ventilation beds. The 7-day rolling average is below what it was at the height of the first wave, and below the level seen at the beginning of the second and third waves. </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a:solidFill>
                <a:schemeClr val="accent1"/>
              </a:solidFill>
            </a:endParaRPr>
          </a:p>
        </p:txBody>
      </p:sp>
      <p:pic>
        <p:nvPicPr>
          <p:cNvPr id="5" name="Picture 4">
            <a:extLst>
              <a:ext uri="{FF2B5EF4-FFF2-40B4-BE49-F238E27FC236}">
                <a16:creationId xmlns:a16="http://schemas.microsoft.com/office/drawing/2014/main" id="{CD582E20-4800-46AC-89E7-80B14FD496C4}"/>
              </a:ext>
            </a:extLst>
          </p:cNvPr>
          <p:cNvPicPr>
            <a:picLocks noChangeAspect="1"/>
          </p:cNvPicPr>
          <p:nvPr/>
        </p:nvPicPr>
        <p:blipFill>
          <a:blip r:embed="rId4"/>
          <a:stretch>
            <a:fillRect/>
          </a:stretch>
        </p:blipFill>
        <p:spPr>
          <a:xfrm>
            <a:off x="4835018" y="1139073"/>
            <a:ext cx="6931602" cy="2289928"/>
          </a:xfrm>
          <a:prstGeom prst="rect">
            <a:avLst/>
          </a:prstGeom>
        </p:spPr>
      </p:pic>
      <p:pic>
        <p:nvPicPr>
          <p:cNvPr id="6" name="Picture 5">
            <a:extLst>
              <a:ext uri="{FF2B5EF4-FFF2-40B4-BE49-F238E27FC236}">
                <a16:creationId xmlns:a16="http://schemas.microsoft.com/office/drawing/2014/main" id="{5D80B815-560F-4413-B1F4-191255CD92D5}"/>
              </a:ext>
            </a:extLst>
          </p:cNvPr>
          <p:cNvPicPr>
            <a:picLocks noChangeAspect="1"/>
          </p:cNvPicPr>
          <p:nvPr/>
        </p:nvPicPr>
        <p:blipFill>
          <a:blip r:embed="rId5"/>
          <a:stretch>
            <a:fillRect/>
          </a:stretch>
        </p:blipFill>
        <p:spPr>
          <a:xfrm>
            <a:off x="4835018" y="3925378"/>
            <a:ext cx="6835366" cy="2468142"/>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7" name="Picture 6">
            <a:extLst>
              <a:ext uri="{FF2B5EF4-FFF2-40B4-BE49-F238E27FC236}">
                <a16:creationId xmlns:a16="http://schemas.microsoft.com/office/drawing/2014/main" id="{0877F48B-B26F-416B-BFFE-09DDFAF06654}"/>
              </a:ext>
            </a:extLst>
          </p:cNvPr>
          <p:cNvPicPr>
            <a:picLocks noChangeAspect="1"/>
          </p:cNvPicPr>
          <p:nvPr/>
        </p:nvPicPr>
        <p:blipFill>
          <a:blip r:embed="rId4"/>
          <a:stretch>
            <a:fillRect/>
          </a:stretch>
        </p:blipFill>
        <p:spPr>
          <a:xfrm>
            <a:off x="6471911" y="4163561"/>
            <a:ext cx="5435386" cy="2247735"/>
          </a:xfrm>
          <a:prstGeom prst="rect">
            <a:avLst/>
          </a:prstGeom>
        </p:spPr>
      </p:pic>
      <p:sp>
        <p:nvSpPr>
          <p:cNvPr id="14" name="TextBox 13">
            <a:extLst>
              <a:ext uri="{FF2B5EF4-FFF2-40B4-BE49-F238E27FC236}">
                <a16:creationId xmlns:a16="http://schemas.microsoft.com/office/drawing/2014/main" id="{AF6B6229-2CC7-4AB1-8A36-A6F00C1B562F}"/>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8" name="Picture 7">
            <a:extLst>
              <a:ext uri="{FF2B5EF4-FFF2-40B4-BE49-F238E27FC236}">
                <a16:creationId xmlns:a16="http://schemas.microsoft.com/office/drawing/2014/main" id="{C9933F06-689F-46A1-8F7C-E1AA2299815B}"/>
              </a:ext>
            </a:extLst>
          </p:cNvPr>
          <p:cNvPicPr>
            <a:picLocks noChangeAspect="1"/>
          </p:cNvPicPr>
          <p:nvPr/>
        </p:nvPicPr>
        <p:blipFill>
          <a:blip r:embed="rId5"/>
          <a:stretch>
            <a:fillRect/>
          </a:stretch>
        </p:blipFill>
        <p:spPr>
          <a:xfrm>
            <a:off x="597831" y="4163560"/>
            <a:ext cx="5598564" cy="2247735"/>
          </a:xfrm>
          <a:prstGeom prst="rect">
            <a:avLst/>
          </a:prstGeom>
        </p:spPr>
      </p:pic>
      <p:sp>
        <p:nvSpPr>
          <p:cNvPr id="16" name="TextBox 15">
            <a:extLst>
              <a:ext uri="{FF2B5EF4-FFF2-40B4-BE49-F238E27FC236}">
                <a16:creationId xmlns:a16="http://schemas.microsoft.com/office/drawing/2014/main" id="{66D4C6A5-799B-47E8-880E-74556B6BE16A}"/>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pic>
        <p:nvPicPr>
          <p:cNvPr id="9" name="Picture 8">
            <a:extLst>
              <a:ext uri="{FF2B5EF4-FFF2-40B4-BE49-F238E27FC236}">
                <a16:creationId xmlns:a16="http://schemas.microsoft.com/office/drawing/2014/main" id="{6456FC4A-81C4-4714-9294-7D8728F8291E}"/>
              </a:ext>
            </a:extLst>
          </p:cNvPr>
          <p:cNvPicPr>
            <a:picLocks noChangeAspect="1"/>
          </p:cNvPicPr>
          <p:nvPr/>
        </p:nvPicPr>
        <p:blipFill>
          <a:blip r:embed="rId6"/>
          <a:stretch>
            <a:fillRect/>
          </a:stretch>
        </p:blipFill>
        <p:spPr>
          <a:xfrm>
            <a:off x="6471911" y="1722404"/>
            <a:ext cx="5518983" cy="2309067"/>
          </a:xfrm>
          <a:prstGeom prst="rect">
            <a:avLst/>
          </a:prstGeom>
        </p:spPr>
      </p:pic>
      <p:sp>
        <p:nvSpPr>
          <p:cNvPr id="18" name="TextBox 17">
            <a:extLst>
              <a:ext uri="{FF2B5EF4-FFF2-40B4-BE49-F238E27FC236}">
                <a16:creationId xmlns:a16="http://schemas.microsoft.com/office/drawing/2014/main" id="{D9340615-A144-4172-9DEF-A64D7EB22333}"/>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12" name="Picture 11">
            <a:extLst>
              <a:ext uri="{FF2B5EF4-FFF2-40B4-BE49-F238E27FC236}">
                <a16:creationId xmlns:a16="http://schemas.microsoft.com/office/drawing/2014/main" id="{C0697EF7-D006-497A-B3C2-CB419C0A6B6F}"/>
              </a:ext>
            </a:extLst>
          </p:cNvPr>
          <p:cNvPicPr>
            <a:picLocks noChangeAspect="1"/>
          </p:cNvPicPr>
          <p:nvPr/>
        </p:nvPicPr>
        <p:blipFill>
          <a:blip r:embed="rId7"/>
          <a:stretch>
            <a:fillRect/>
          </a:stretch>
        </p:blipFill>
        <p:spPr>
          <a:xfrm>
            <a:off x="597831" y="1722404"/>
            <a:ext cx="5598564" cy="2309067"/>
          </a:xfrm>
          <a:prstGeom prst="rect">
            <a:avLst/>
          </a:prstGeom>
        </p:spPr>
      </p:pic>
      <p:sp>
        <p:nvSpPr>
          <p:cNvPr id="21" name="TextBox 20">
            <a:extLst>
              <a:ext uri="{FF2B5EF4-FFF2-40B4-BE49-F238E27FC236}">
                <a16:creationId xmlns:a16="http://schemas.microsoft.com/office/drawing/2014/main" id="{6C9551BF-B02E-4C36-A825-825FA48C0455}"/>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spTree>
    <p:extLst>
      <p:ext uri="{BB962C8B-B14F-4D97-AF65-F5344CB8AC3E}">
        <p14:creationId xmlns:p14="http://schemas.microsoft.com/office/powerpoint/2010/main" val="394806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dirty="0"/>
              <a:t>Cases – UK wide</a:t>
            </a:r>
            <a:endParaRPr lang="en-GB" dirty="0">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pPr fontAlgn="base"/>
            <a:r>
              <a:rPr lang="en-GB" i="1" dirty="0"/>
              <a:t>There were 32,551 confirmed COVID-19 cases across the UK reported on 8 July. This compares to 27,989 new cases reported in the last update (1 July). </a:t>
            </a:r>
            <a:r>
              <a:rPr lang="en-US" dirty="0"/>
              <a:t>​</a:t>
            </a:r>
          </a:p>
          <a:p>
            <a:pPr fontAlgn="base"/>
            <a:r>
              <a:rPr lang="en-GB" dirty="0"/>
              <a:t>​</a:t>
            </a:r>
          </a:p>
          <a:p>
            <a:pPr fontAlgn="base"/>
            <a:r>
              <a:rPr lang="en-GB" i="1" dirty="0"/>
              <a:t>The graph demonstrates that the number of new cases continue to rise, with a seven-day average of 28,209. Cases are higher than in summer 2020, but remain lower than the start of the year.</a:t>
            </a:r>
            <a:endParaRPr lang="en-GB" dirty="0"/>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4" name="Picture 3">
            <a:extLst>
              <a:ext uri="{FF2B5EF4-FFF2-40B4-BE49-F238E27FC236}">
                <a16:creationId xmlns:a16="http://schemas.microsoft.com/office/drawing/2014/main" id="{0F5377EB-228C-4CF4-8FEE-E29E31E08931}"/>
              </a:ext>
            </a:extLst>
          </p:cNvPr>
          <p:cNvPicPr>
            <a:picLocks noChangeAspect="1"/>
          </p:cNvPicPr>
          <p:nvPr/>
        </p:nvPicPr>
        <p:blipFill>
          <a:blip r:embed="rId4"/>
          <a:stretch>
            <a:fillRect/>
          </a:stretch>
        </p:blipFill>
        <p:spPr>
          <a:xfrm>
            <a:off x="4649820" y="1245140"/>
            <a:ext cx="7242141" cy="4961107"/>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1200329"/>
          </a:xfrm>
          <a:prstGeom prst="rect">
            <a:avLst/>
          </a:prstGeom>
          <a:noFill/>
          <a:ln>
            <a:solidFill>
              <a:schemeClr val="tx1"/>
            </a:solidFill>
          </a:ln>
        </p:spPr>
        <p:txBody>
          <a:bodyPr wrap="square" lIns="91440" tIns="45720" rIns="91440" bIns="45720" anchor="t">
            <a:spAutoFit/>
          </a:bodyPr>
          <a:lstStyle/>
          <a:p>
            <a:r>
              <a:rPr lang="en-GB" i="1" dirty="0"/>
              <a:t>Highlight:</a:t>
            </a:r>
          </a:p>
          <a:p>
            <a:endParaRPr lang="en-GB" i="1" dirty="0"/>
          </a:p>
          <a:p>
            <a:r>
              <a:rPr lang="en-GB" i="1" dirty="0"/>
              <a:t>Hospital admissions for all age groups remain low.</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dirty="0">
                <a:hlinkClick r:id="rId3"/>
              </a:rPr>
              <a:t>Source: National flu and COVID-19 surveillance report</a:t>
            </a:r>
            <a:endParaRPr lang="en-GB" sz="1400" dirty="0"/>
          </a:p>
        </p:txBody>
      </p:sp>
      <p:pic>
        <p:nvPicPr>
          <p:cNvPr id="3" name="Picture 2">
            <a:extLst>
              <a:ext uri="{FF2B5EF4-FFF2-40B4-BE49-F238E27FC236}">
                <a16:creationId xmlns:a16="http://schemas.microsoft.com/office/drawing/2014/main" id="{606D3AB0-C9A5-4243-8360-C4BAA7766ADA}"/>
              </a:ext>
            </a:extLst>
          </p:cNvPr>
          <p:cNvPicPr>
            <a:picLocks noChangeAspect="1"/>
          </p:cNvPicPr>
          <p:nvPr/>
        </p:nvPicPr>
        <p:blipFill>
          <a:blip r:embed="rId4"/>
          <a:stretch>
            <a:fillRect/>
          </a:stretch>
        </p:blipFill>
        <p:spPr>
          <a:xfrm>
            <a:off x="3793787" y="1707508"/>
            <a:ext cx="8132324" cy="4470673"/>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3" name="Picture 2">
            <a:extLst>
              <a:ext uri="{FF2B5EF4-FFF2-40B4-BE49-F238E27FC236}">
                <a16:creationId xmlns:a16="http://schemas.microsoft.com/office/drawing/2014/main" id="{6AFB72F2-E07E-4ED2-A089-E2FCC0185461}"/>
              </a:ext>
            </a:extLst>
          </p:cNvPr>
          <p:cNvPicPr>
            <a:picLocks noChangeAspect="1"/>
          </p:cNvPicPr>
          <p:nvPr/>
        </p:nvPicPr>
        <p:blipFill>
          <a:blip r:embed="rId4"/>
          <a:stretch>
            <a:fillRect/>
          </a:stretch>
        </p:blipFill>
        <p:spPr>
          <a:xfrm>
            <a:off x="3891063" y="2003898"/>
            <a:ext cx="8025319" cy="4324786"/>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7375344" cy="584775"/>
          </a:xfrm>
          <a:prstGeom prst="rect">
            <a:avLst/>
          </a:prstGeom>
          <a:noFill/>
        </p:spPr>
        <p:txBody>
          <a:bodyPr wrap="square" rtlCol="0">
            <a:spAutoFit/>
          </a:bodyPr>
          <a:lstStyle/>
          <a:p>
            <a:r>
              <a:rPr lang="en-GB" sz="1600" b="1" dirty="0"/>
              <a:t>Index of Multiple Deprivation – distribution of patients critically ill with COVID-19 admitted since 1 September 2020 compared with general population</a:t>
            </a:r>
          </a:p>
        </p:txBody>
      </p:sp>
      <p:pic>
        <p:nvPicPr>
          <p:cNvPr id="3" name="Picture 2">
            <a:extLst>
              <a:ext uri="{FF2B5EF4-FFF2-40B4-BE49-F238E27FC236}">
                <a16:creationId xmlns:a16="http://schemas.microsoft.com/office/drawing/2014/main" id="{7787A163-2D82-44C9-AB9B-E7E3592BB8DB}"/>
              </a:ext>
            </a:extLst>
          </p:cNvPr>
          <p:cNvPicPr>
            <a:picLocks noChangeAspect="1"/>
          </p:cNvPicPr>
          <p:nvPr/>
        </p:nvPicPr>
        <p:blipFill>
          <a:blip r:embed="rId4"/>
          <a:stretch>
            <a:fillRect/>
          </a:stretch>
        </p:blipFill>
        <p:spPr>
          <a:xfrm>
            <a:off x="3638145" y="1962534"/>
            <a:ext cx="8287965" cy="4356130"/>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The latest activity data for February and March 2021 shows a continued disruptive impact of COVID-19 on NHS elective care. </a:t>
            </a:r>
          </a:p>
          <a:p>
            <a:endParaRPr lang="en-GB" i="1" dirty="0"/>
          </a:p>
          <a:p>
            <a:r>
              <a:rPr lang="en-GB" dirty="0"/>
              <a:t>The BMA estimates that between April 2020 and March 2021 there were:</a:t>
            </a:r>
            <a:endParaRPr lang="en-GB" dirty="0">
              <a:cs typeface="Calibri"/>
            </a:endParaRPr>
          </a:p>
          <a:p>
            <a:pPr marL="285750" indent="-285750">
              <a:buFontTx/>
              <a:buChar char="-"/>
            </a:pPr>
            <a:r>
              <a:rPr lang="en-GB" dirty="0"/>
              <a:t>3.5 million fewer elective procedures</a:t>
            </a:r>
          </a:p>
          <a:p>
            <a:pPr marL="285750" indent="-285750">
              <a:buFontTx/>
              <a:buChar char="-"/>
            </a:pPr>
            <a:r>
              <a:rPr lang="en-GB" dirty="0"/>
              <a:t>22.27 million fewer outpatient attendances.</a:t>
            </a:r>
          </a:p>
          <a:p>
            <a:pPr marL="285750" indent="-285750">
              <a:buFontTx/>
              <a:buChar char="-"/>
            </a:pPr>
            <a:endParaRPr lang="en-GB" dirty="0"/>
          </a:p>
          <a:p>
            <a:r>
              <a:rPr lang="en-GB" dirty="0"/>
              <a:t>Next pressures update: 13 July</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dirty="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dirty="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383464" y="992221"/>
            <a:ext cx="7524552"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3" name="Picture 2">
            <a:extLst>
              <a:ext uri="{FF2B5EF4-FFF2-40B4-BE49-F238E27FC236}">
                <a16:creationId xmlns:a16="http://schemas.microsoft.com/office/drawing/2014/main" id="{C4EFE539-F444-49F4-9525-D9B3D1763358}"/>
              </a:ext>
            </a:extLst>
          </p:cNvPr>
          <p:cNvPicPr>
            <a:picLocks noChangeAspect="1"/>
          </p:cNvPicPr>
          <p:nvPr/>
        </p:nvPicPr>
        <p:blipFill>
          <a:blip r:embed="rId4"/>
          <a:stretch>
            <a:fillRect/>
          </a:stretch>
        </p:blipFill>
        <p:spPr>
          <a:xfrm>
            <a:off x="4291291" y="1821727"/>
            <a:ext cx="7445184" cy="4495565"/>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dirty="0">
                <a:hlinkClick r:id="rId3"/>
              </a:rPr>
              <a:t>Source: </a:t>
            </a:r>
            <a:r>
              <a:rPr lang="en-GB" sz="1400" dirty="0" err="1">
                <a:hlinkClick r:id="rId3"/>
              </a:rPr>
              <a:t>Gov.wales</a:t>
            </a:r>
            <a:r>
              <a:rPr lang="en-GB" sz="1400" dirty="0">
                <a:hlinkClick r:id="rId3"/>
              </a:rPr>
              <a:t>, NHS activity and performance summary</a:t>
            </a:r>
            <a:endParaRPr lang="en-GB" sz="1400" dirty="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marL="285750" indent="-285750">
              <a:buFont typeface="Calibri" panose="020F0502020204030204" pitchFamily="34" charset="0"/>
              <a:buChar char="—"/>
            </a:pPr>
            <a:endParaRPr lang="en-GB" i="1" dirty="0"/>
          </a:p>
          <a:p>
            <a:pPr marL="285750" indent="-285750">
              <a:buFont typeface="Calibri" panose="020F0502020204030204" pitchFamily="34" charset="0"/>
              <a:buChar char="⁻"/>
            </a:pPr>
            <a:r>
              <a:rPr lang="en-GB" i="1" dirty="0">
                <a:ea typeface="+mn-lt"/>
                <a:cs typeface="+mn-lt"/>
              </a:rPr>
              <a:t>COVID-19 has caused considerable disruption to non-COVID-19 care in Wales. </a:t>
            </a:r>
          </a:p>
          <a:p>
            <a:pPr marL="285750" indent="-285750">
              <a:buFont typeface="Calibri" panose="020F0502020204030204" pitchFamily="34" charset="0"/>
              <a:buChar char="⁻"/>
            </a:pPr>
            <a:r>
              <a:rPr lang="en-GB" i="1" dirty="0">
                <a:ea typeface="+mn-lt"/>
                <a:cs typeface="+mn-lt"/>
              </a:rPr>
              <a:t>The number of referrals for out-patient appointments fell sharply in the initial months of the pandemic before recovering to around 75% of expected levels over the summer of 2020. They fell again during January 2021 but are now recovering.</a:t>
            </a:r>
            <a:endParaRPr lang="en-GB" i="1" dirty="0">
              <a:cs typeface="Calibri"/>
            </a:endParaRPr>
          </a:p>
          <a:p>
            <a:pPr marL="285750" indent="-285750">
              <a:buFont typeface="Calibri" panose="020F0502020204030204" pitchFamily="34" charset="0"/>
              <a:buChar char="⁻"/>
            </a:pPr>
            <a:r>
              <a:rPr lang="en-GB" i="1" dirty="0">
                <a:ea typeface="+mn-lt"/>
                <a:cs typeface="+mn-lt"/>
              </a:rPr>
              <a:t>The number of patient pathways open also fell sharply during the initial months of the pandemic before starting to recover. </a:t>
            </a:r>
            <a:endParaRPr lang="en-GB" i="1" dirty="0">
              <a:cs typeface="Calibri" panose="020F0502020204030204"/>
            </a:endParaRPr>
          </a:p>
          <a:p>
            <a:endParaRPr lang="en-GB" dirty="0"/>
          </a:p>
          <a:p>
            <a:r>
              <a:rPr lang="en-GB" dirty="0"/>
              <a:t>Next update: 22 July 2021</a:t>
            </a:r>
          </a:p>
        </p:txBody>
      </p:sp>
      <p:pic>
        <p:nvPicPr>
          <p:cNvPr id="4" name="Picture 3">
            <a:extLst>
              <a:ext uri="{FF2B5EF4-FFF2-40B4-BE49-F238E27FC236}">
                <a16:creationId xmlns:a16="http://schemas.microsoft.com/office/drawing/2014/main" id="{BD743D95-A7A7-4B5C-AE50-CA45F1DF073E}"/>
              </a:ext>
            </a:extLst>
          </p:cNvPr>
          <p:cNvPicPr>
            <a:picLocks noChangeAspect="1"/>
          </p:cNvPicPr>
          <p:nvPr/>
        </p:nvPicPr>
        <p:blipFill>
          <a:blip r:embed="rId4"/>
          <a:stretch>
            <a:fillRect/>
          </a:stretch>
        </p:blipFill>
        <p:spPr>
          <a:xfrm>
            <a:off x="6190336" y="1357313"/>
            <a:ext cx="5403160" cy="2388408"/>
          </a:xfrm>
          <a:prstGeom prst="rect">
            <a:avLst/>
          </a:prstGeom>
        </p:spPr>
      </p:pic>
      <p:pic>
        <p:nvPicPr>
          <p:cNvPr id="6" name="Picture 5">
            <a:extLst>
              <a:ext uri="{FF2B5EF4-FFF2-40B4-BE49-F238E27FC236}">
                <a16:creationId xmlns:a16="http://schemas.microsoft.com/office/drawing/2014/main" id="{A8958F4B-196A-4A92-B794-CB8B877B553A}"/>
              </a:ext>
            </a:extLst>
          </p:cNvPr>
          <p:cNvPicPr>
            <a:picLocks noChangeAspect="1"/>
          </p:cNvPicPr>
          <p:nvPr/>
        </p:nvPicPr>
        <p:blipFill>
          <a:blip r:embed="rId5"/>
          <a:stretch>
            <a:fillRect/>
          </a:stretch>
        </p:blipFill>
        <p:spPr>
          <a:xfrm>
            <a:off x="6096000" y="4182542"/>
            <a:ext cx="5821345" cy="2269103"/>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dirty="0"/>
              <a:t>NHS pressures – </a:t>
            </a:r>
            <a:br>
              <a:rPr lang="en-GB" dirty="0"/>
            </a:br>
            <a:r>
              <a:rPr lang="en-GB" dirty="0"/>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523220"/>
          </a:xfrm>
          <a:prstGeom prst="rect">
            <a:avLst/>
          </a:prstGeom>
          <a:noFill/>
        </p:spPr>
        <p:txBody>
          <a:bodyPr wrap="square" rtlCol="0">
            <a:spAutoFit/>
          </a:bodyPr>
          <a:lstStyle/>
          <a:p>
            <a:r>
              <a:rPr lang="en-GB" sz="1400" b="1" dirty="0"/>
              <a:t>Total planned operations and percentage of cancelled planned operations</a:t>
            </a:r>
            <a:endParaRPr lang="en-GB" sz="1100" b="1" dirty="0"/>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dirty="0">
                <a:hlinkClick r:id="rId3"/>
              </a:rPr>
              <a:t>Source: Public Health Scotland, NHS waiting times - diagnostics</a:t>
            </a:r>
            <a:endParaRPr lang="en-GB" sz="1200" dirty="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dirty="0"/>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dirty="0">
                <a:hlinkClick r:id="rId4"/>
              </a:rPr>
              <a:t>Source: Public Health Scotland, Cancelled planned operations </a:t>
            </a:r>
            <a:endParaRPr lang="en-GB" sz="1200" dirty="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dirty="0"/>
              <a:t>Highlight:</a:t>
            </a:r>
          </a:p>
          <a:p>
            <a:endParaRPr lang="en-GB" sz="1600" i="1" dirty="0"/>
          </a:p>
          <a:p>
            <a:pPr marL="285750" indent="-285750">
              <a:buFontTx/>
              <a:buChar char="-"/>
            </a:pPr>
            <a:r>
              <a:rPr lang="en-GB" sz="1600" i="1" dirty="0"/>
              <a:t>Scheduled elective operations in the NHS in Scotland reduced sharply at the beginning of the pandemic before recovering slightly over the summer, and beginning to fall again towards the end of 2020. The latest data for May 2021 shows that elective care has not yet recovered to pre-pandemic levels.</a:t>
            </a:r>
          </a:p>
          <a:p>
            <a:pPr marL="285750" indent="-285750">
              <a:buFontTx/>
              <a:buChar char="-"/>
            </a:pPr>
            <a:r>
              <a:rPr lang="en-GB" sz="1600" i="1" dirty="0"/>
              <a:t>Since April 2020, there have been 143k fewer elective operations than would normally be expected (based on 2019 trends). </a:t>
            </a:r>
          </a:p>
          <a:p>
            <a:pPr marL="285750" indent="-285750">
              <a:buFontTx/>
              <a:buChar char="-"/>
            </a:pPr>
            <a:r>
              <a:rPr lang="en-GB" sz="1600" i="1" dirty="0"/>
              <a:t>Next update: August 2021</a:t>
            </a:r>
          </a:p>
          <a:p>
            <a:pPr marL="285750" indent="-285750">
              <a:buFontTx/>
              <a:buChar char="-"/>
            </a:pPr>
            <a:r>
              <a:rPr lang="en-GB" sz="1600" i="1" dirty="0"/>
              <a:t>The number of patients waiting 6 weeks or less fell sharply at the beginning of the pandemic, with partial recovery over the rest of 2020.  When comparing to pre-pandemic levels, the waiting list size is 19.6% higher than 28 February 2020.</a:t>
            </a:r>
            <a:r>
              <a:rPr lang="en-US" sz="1600" i="1" dirty="0"/>
              <a:t>​</a:t>
            </a:r>
            <a:endParaRPr lang="en-GB" sz="1600" dirty="0">
              <a:cs typeface="Calibri"/>
            </a:endParaRPr>
          </a:p>
          <a:p>
            <a:pPr marL="285750" indent="-285750">
              <a:buFontTx/>
              <a:buChar char="-"/>
            </a:pPr>
            <a:r>
              <a:rPr lang="en-GB" sz="1600" i="1" dirty="0"/>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ACBC18-A5AC-4B05-A6A2-91938E283B4E}"/>
              </a:ext>
            </a:extLst>
          </p:cNvPr>
          <p:cNvPicPr>
            <a:picLocks noChangeAspect="1"/>
          </p:cNvPicPr>
          <p:nvPr/>
        </p:nvPicPr>
        <p:blipFill>
          <a:blip r:embed="rId6"/>
          <a:stretch>
            <a:fillRect/>
          </a:stretch>
        </p:blipFill>
        <p:spPr>
          <a:xfrm>
            <a:off x="6137753" y="589978"/>
            <a:ext cx="4869818" cy="2548113"/>
          </a:xfrm>
          <a:prstGeom prst="rect">
            <a:avLst/>
          </a:prstGeom>
        </p:spPr>
      </p:pic>
    </p:spTree>
    <p:extLst>
      <p:ext uri="{BB962C8B-B14F-4D97-AF65-F5344CB8AC3E}">
        <p14:creationId xmlns:p14="http://schemas.microsoft.com/office/powerpoint/2010/main" val="322631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a:hlinkClick r:id="rId3"/>
              </a:rPr>
              <a:t>Source: Northern Ireland waiting time statistics: diagnostic waiting times</a:t>
            </a:r>
            <a:endParaRPr lang="en-GB" sz="140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dirty="0"/>
              <a:t>Highlight:</a:t>
            </a:r>
          </a:p>
          <a:p>
            <a:pPr algn="just"/>
            <a:r>
              <a:rPr lang="en-GB" sz="1400" i="1" dirty="0"/>
              <a:t>Latest figures demonstrate an increase in the number of COVID-19 cases across the UK, most notably in England and Scotland. There continues to be considerable variation in cases between different areas in England, with higher figures recorded in the North of England.</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dirty="0">
                <a:hlinkClick r:id="rId3"/>
              </a:rPr>
              <a:t>Source: Gov.uk COVID-19 dashboard (BMA graph)</a:t>
            </a:r>
            <a:endParaRPr lang="en-GB" sz="1400" dirty="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2620654443"/>
              </p:ext>
            </p:extLst>
          </p:nvPr>
        </p:nvGraphicFramePr>
        <p:xfrm>
          <a:off x="612742" y="2884103"/>
          <a:ext cx="3545428" cy="3135886"/>
        </p:xfrm>
        <a:graphic>
          <a:graphicData uri="http://schemas.openxmlformats.org/drawingml/2006/table">
            <a:tbl>
              <a:tblPr/>
              <a:tblGrid>
                <a:gridCol w="2045426">
                  <a:extLst>
                    <a:ext uri="{9D8B030D-6E8A-4147-A177-3AD203B41FA5}">
                      <a16:colId xmlns:a16="http://schemas.microsoft.com/office/drawing/2014/main" val="1989240735"/>
                    </a:ext>
                  </a:extLst>
                </a:gridCol>
                <a:gridCol w="674379">
                  <a:extLst>
                    <a:ext uri="{9D8B030D-6E8A-4147-A177-3AD203B41FA5}">
                      <a16:colId xmlns:a16="http://schemas.microsoft.com/office/drawing/2014/main" val="934142770"/>
                    </a:ext>
                  </a:extLst>
                </a:gridCol>
                <a:gridCol w="825623">
                  <a:extLst>
                    <a:ext uri="{9D8B030D-6E8A-4147-A177-3AD203B41FA5}">
                      <a16:colId xmlns:a16="http://schemas.microsoft.com/office/drawing/2014/main" val="2003744554"/>
                    </a:ext>
                  </a:extLst>
                </a:gridCol>
              </a:tblGrid>
              <a:tr h="83847">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North 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590.8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North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421.2</a:t>
                      </a:r>
                    </a:p>
                  </a:txBody>
                  <a:tcPr marL="571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+33%</a:t>
                      </a:r>
                    </a:p>
                  </a:txBody>
                  <a:tcPr marL="571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Yorkshire and The Humber​</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333.2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West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East Midlands​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213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210.8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South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0">
                <a:tc>
                  <a:txBody>
                    <a:bodyPr/>
                    <a:lstStyle/>
                    <a:p>
                      <a:pPr>
                        <a:lnSpc>
                          <a:spcPct val="107000"/>
                        </a:lnSpc>
                        <a:spcAft>
                          <a:spcPts val="800"/>
                        </a:spcAft>
                      </a:pPr>
                      <a:r>
                        <a:rPr lang="en-GB" sz="1100">
                          <a:effectLst/>
                          <a:latin typeface="Calibri"/>
                          <a:ea typeface="Calibri" panose="020F0502020204030204" pitchFamily="34" charset="0"/>
                          <a:cs typeface="Times New Roman"/>
                        </a:rPr>
                        <a:t>South East​</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185.9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800"/>
                        </a:spcAft>
                      </a:pPr>
                      <a:r>
                        <a:rPr lang="en-GB" sz="1100">
                          <a:effectLst/>
                          <a:latin typeface="Calibri"/>
                          <a:ea typeface="Calibri" panose="020F0502020204030204" pitchFamily="34" charset="0"/>
                          <a:cs typeface="Times New Roman"/>
                        </a:rPr>
                        <a:t>East of England​</a:t>
                      </a:r>
                      <a:endParaRPr lang="en-GB" sz="1100" dirty="0">
                        <a:effectLst/>
                        <a:latin typeface="Calibri"/>
                        <a:ea typeface="Calibri" panose="020F050202020403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157.4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a:ea typeface="Calibri" panose="020F0502020204030204" pitchFamily="34" charset="0"/>
                          <a:cs typeface="Times New Roman"/>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a:t>Cases per 100,000 by nation</a:t>
            </a:r>
          </a:p>
        </p:txBody>
      </p:sp>
      <p:graphicFrame>
        <p:nvGraphicFramePr>
          <p:cNvPr id="11" name="Chart 10">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3205454738"/>
              </p:ext>
            </p:extLst>
          </p:nvPr>
        </p:nvGraphicFramePr>
        <p:xfrm>
          <a:off x="4587839" y="2884103"/>
          <a:ext cx="6971809" cy="3412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dirty="0"/>
              <a:t>ONS infection survey data (</a:t>
            </a:r>
            <a:r>
              <a:rPr lang="en-GB"/>
              <a:t>3/07/21</a:t>
            </a:r>
            <a:r>
              <a:rPr lang="en-GB" dirty="0"/>
              <a:t>) </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r>
              <a:rPr lang="en-GB" i="1" dirty="0"/>
              <a:t>Latest ONS infection survey data runs up to </a:t>
            </a:r>
            <a:r>
              <a:rPr lang="en-GB" i="1"/>
              <a:t>3 July </a:t>
            </a:r>
            <a:r>
              <a:rPr lang="en-GB" i="1" dirty="0"/>
              <a:t>and shows an increase in cases in all nations.</a:t>
            </a:r>
            <a:endParaRPr lang="en-GB" i="1" dirty="0">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1543289246"/>
              </p:ext>
            </p:extLst>
          </p:nvPr>
        </p:nvGraphicFramePr>
        <p:xfrm>
          <a:off x="580590" y="3591611"/>
          <a:ext cx="3423240" cy="2175749"/>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r>
                        <a:rPr lang="en-GB"/>
                        <a:t>332,900</a:t>
                      </a:r>
                    </a:p>
                  </a:txBody>
                  <a:tcPr/>
                </a:tc>
                <a:tc>
                  <a:txBody>
                    <a:bodyPr/>
                    <a:lstStyle/>
                    <a:p>
                      <a:pPr algn="l" rtl="0" fontAlgn="base"/>
                      <a:r>
                        <a:rPr lang="en-GB" sz="1600" b="0" i="0">
                          <a:solidFill>
                            <a:srgbClr val="000000"/>
                          </a:solidFill>
                          <a:effectLst/>
                          <a:latin typeface="Calibri"/>
                        </a:rPr>
                        <a:t>211,100​</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r>
                        <a:rPr lang="en-GB"/>
                        <a:t>9,000</a:t>
                      </a:r>
                    </a:p>
                  </a:txBody>
                  <a:tcPr/>
                </a:tc>
                <a:tc>
                  <a:txBody>
                    <a:bodyPr/>
                    <a:lstStyle/>
                    <a:p>
                      <a:pPr algn="l" rtl="0" fontAlgn="base"/>
                      <a:r>
                        <a:rPr lang="en-GB" sz="1600" b="0" i="0">
                          <a:solidFill>
                            <a:srgbClr val="000000"/>
                          </a:solidFill>
                          <a:effectLst/>
                          <a:latin typeface="Calibri"/>
                        </a:rPr>
                        <a:t>6,800​</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r>
                        <a:rPr lang="en-GB"/>
                        <a:t>53,200</a:t>
                      </a:r>
                    </a:p>
                  </a:txBody>
                  <a:tcPr/>
                </a:tc>
                <a:tc>
                  <a:txBody>
                    <a:bodyPr/>
                    <a:lstStyle/>
                    <a:p>
                      <a:pPr algn="l" rtl="0" fontAlgn="base"/>
                      <a:r>
                        <a:rPr lang="en-GB" sz="1600" b="0" i="0">
                          <a:solidFill>
                            <a:srgbClr val="000000"/>
                          </a:solidFill>
                          <a:effectLst/>
                          <a:latin typeface="Calibri"/>
                        </a:rPr>
                        <a:t>35,900​</a:t>
                      </a:r>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r>
                        <a:rPr lang="en-GB"/>
                        <a:t>6,100</a:t>
                      </a:r>
                    </a:p>
                  </a:txBody>
                  <a:tcPr/>
                </a:tc>
                <a:tc>
                  <a:txBody>
                    <a:bodyPr/>
                    <a:lstStyle/>
                    <a:p>
                      <a:pPr algn="l" rtl="0" fontAlgn="base"/>
                      <a:r>
                        <a:rPr lang="en-GB" sz="1600" b="0" i="0">
                          <a:solidFill>
                            <a:srgbClr val="000000"/>
                          </a:solidFill>
                          <a:effectLst/>
                          <a:latin typeface="Calibri"/>
                        </a:rPr>
                        <a:t>2,800​</a:t>
                      </a:r>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67DDAE85-8A33-404D-93FB-E0591C02A110}"/>
              </a:ext>
            </a:extLst>
          </p:cNvPr>
          <p:cNvPicPr>
            <a:picLocks noChangeAspect="1"/>
          </p:cNvPicPr>
          <p:nvPr/>
        </p:nvPicPr>
        <p:blipFill>
          <a:blip r:embed="rId4"/>
          <a:stretch>
            <a:fillRect/>
          </a:stretch>
        </p:blipFill>
        <p:spPr>
          <a:xfrm>
            <a:off x="4400317" y="1639578"/>
            <a:ext cx="3449904" cy="4495127"/>
          </a:xfrm>
          <a:prstGeom prst="rect">
            <a:avLst/>
          </a:prstGeom>
        </p:spPr>
      </p:pic>
      <p:pic>
        <p:nvPicPr>
          <p:cNvPr id="8" name="Picture 7">
            <a:extLst>
              <a:ext uri="{FF2B5EF4-FFF2-40B4-BE49-F238E27FC236}">
                <a16:creationId xmlns:a16="http://schemas.microsoft.com/office/drawing/2014/main" id="{909132A1-F934-4EDF-BAA0-D78D001079E1}"/>
              </a:ext>
            </a:extLst>
          </p:cNvPr>
          <p:cNvPicPr>
            <a:picLocks noChangeAspect="1"/>
          </p:cNvPicPr>
          <p:nvPr/>
        </p:nvPicPr>
        <p:blipFill>
          <a:blip r:embed="rId5"/>
          <a:stretch>
            <a:fillRect/>
          </a:stretch>
        </p:blipFill>
        <p:spPr>
          <a:xfrm>
            <a:off x="8161506" y="1458201"/>
            <a:ext cx="3449904" cy="4495127"/>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pPr fontAlgn="base"/>
            <a:r>
              <a:rPr lang="en-GB" i="1" dirty="0"/>
              <a:t>Estimated % infection rates differ according to age group. In the past week, infection rates have increased in </a:t>
            </a:r>
            <a:r>
              <a:rPr lang="en-GB" i="1"/>
              <a:t>all age groups</a:t>
            </a:r>
            <a:r>
              <a:rPr lang="en-GB" i="1" dirty="0"/>
              <a:t>.</a:t>
            </a:r>
            <a:endParaRPr lang="en-GB" dirty="0"/>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5" name="Picture 4">
            <a:extLst>
              <a:ext uri="{FF2B5EF4-FFF2-40B4-BE49-F238E27FC236}">
                <a16:creationId xmlns:a16="http://schemas.microsoft.com/office/drawing/2014/main" id="{3A49BB6D-C80C-4EAC-9C7E-898A754134F1}"/>
              </a:ext>
            </a:extLst>
          </p:cNvPr>
          <p:cNvPicPr>
            <a:picLocks noChangeAspect="1"/>
          </p:cNvPicPr>
          <p:nvPr/>
        </p:nvPicPr>
        <p:blipFill>
          <a:blip r:embed="rId4"/>
          <a:stretch>
            <a:fillRect/>
          </a:stretch>
        </p:blipFill>
        <p:spPr>
          <a:xfrm>
            <a:off x="412225" y="2011398"/>
            <a:ext cx="7140972" cy="4289009"/>
          </a:xfrm>
          <a:prstGeom prst="rect">
            <a:avLst/>
          </a:prstGeom>
        </p:spPr>
      </p:pic>
      <p:pic>
        <p:nvPicPr>
          <p:cNvPr id="9" name="Picture 8">
            <a:extLst>
              <a:ext uri="{FF2B5EF4-FFF2-40B4-BE49-F238E27FC236}">
                <a16:creationId xmlns:a16="http://schemas.microsoft.com/office/drawing/2014/main" id="{7EFC493E-1B2C-47A1-97A3-A07E669A8D4E}"/>
              </a:ext>
            </a:extLst>
          </p:cNvPr>
          <p:cNvPicPr>
            <a:picLocks noChangeAspect="1"/>
          </p:cNvPicPr>
          <p:nvPr/>
        </p:nvPicPr>
        <p:blipFill>
          <a:blip r:embed="rId5"/>
          <a:stretch>
            <a:fillRect/>
          </a:stretch>
        </p:blipFill>
        <p:spPr>
          <a:xfrm>
            <a:off x="7654905" y="4202349"/>
            <a:ext cx="2403495" cy="1964987"/>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cs typeface="Calibri" panose="020F0502020204030204"/>
            </a:endParaRPr>
          </a:p>
          <a:p>
            <a:pPr fontAlgn="base"/>
            <a:r>
              <a:rPr lang="en-GB" i="1" dirty="0"/>
              <a:t>As of 6 July, 45,514,492 people in the UK have received their first vaccine and 34,027,302 have received their second. </a:t>
            </a:r>
            <a:r>
              <a:rPr lang="en-US" dirty="0"/>
              <a:t>​</a:t>
            </a:r>
          </a:p>
          <a:p>
            <a:pPr fontAlgn="base"/>
            <a:r>
              <a:rPr lang="en-GB" dirty="0"/>
              <a:t>​</a:t>
            </a:r>
          </a:p>
          <a:p>
            <a:pPr fontAlgn="base"/>
            <a:r>
              <a:rPr lang="en-GB" i="1" dirty="0"/>
              <a:t>Over 86% of adults have now received their first dose, while 65% of adults have received their second dose.</a:t>
            </a:r>
            <a:endParaRPr lang="en-US" dirty="0"/>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dirty="0">
                <a:hlinkClick r:id="rId3"/>
              </a:rPr>
              <a:t>Source: Gov.uk, Vaccinations in United Kingdom </a:t>
            </a:r>
            <a:endParaRPr lang="en-GB" sz="1400" dirty="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dirty="0"/>
              <a:t>First Dose Coverage across UK: 10 Jan –  </a:t>
            </a:r>
            <a:r>
              <a:rPr lang="en-GB" sz="1600" b="1"/>
              <a:t>7 July</a:t>
            </a:r>
            <a:r>
              <a:rPr lang="en-GB" sz="1600" b="1" dirty="0"/>
              <a:t> </a:t>
            </a:r>
          </a:p>
        </p:txBody>
      </p:sp>
      <p:pic>
        <p:nvPicPr>
          <p:cNvPr id="7" name="Picture 6">
            <a:extLst>
              <a:ext uri="{FF2B5EF4-FFF2-40B4-BE49-F238E27FC236}">
                <a16:creationId xmlns:a16="http://schemas.microsoft.com/office/drawing/2014/main" id="{48D7DB0A-8FBC-41AD-99E7-2117487F9F54}"/>
              </a:ext>
            </a:extLst>
          </p:cNvPr>
          <p:cNvPicPr>
            <a:picLocks noChangeAspect="1"/>
          </p:cNvPicPr>
          <p:nvPr/>
        </p:nvPicPr>
        <p:blipFill>
          <a:blip r:embed="rId4"/>
          <a:stretch>
            <a:fillRect/>
          </a:stretch>
        </p:blipFill>
        <p:spPr>
          <a:xfrm>
            <a:off x="3970894" y="1812167"/>
            <a:ext cx="7982868" cy="3972998"/>
          </a:xfrm>
          <a:prstGeom prst="rect">
            <a:avLst/>
          </a:prstGeom>
        </p:spPr>
      </p:pic>
      <p:sp>
        <p:nvSpPr>
          <p:cNvPr id="15" name="TextBox 14">
            <a:extLst>
              <a:ext uri="{FF2B5EF4-FFF2-40B4-BE49-F238E27FC236}">
                <a16:creationId xmlns:a16="http://schemas.microsoft.com/office/drawing/2014/main" id="{2CAD6006-577D-4950-A041-B7BC077A0675}"/>
              </a:ext>
            </a:extLst>
          </p:cNvPr>
          <p:cNvSpPr txBox="1"/>
          <p:nvPr/>
        </p:nvSpPr>
        <p:spPr>
          <a:xfrm>
            <a:off x="7370657" y="5271719"/>
            <a:ext cx="732893" cy="307777"/>
          </a:xfrm>
          <a:prstGeom prst="rect">
            <a:avLst/>
          </a:prstGeom>
          <a:noFill/>
        </p:spPr>
        <p:txBody>
          <a:bodyPr wrap="none" rtlCol="0">
            <a:spAutoFit/>
          </a:bodyPr>
          <a:lstStyle/>
          <a:p>
            <a:r>
              <a:rPr lang="en-GB" sz="1400" b="1">
                <a:solidFill>
                  <a:schemeClr val="bg1">
                    <a:lumMod val="50000"/>
                  </a:schemeClr>
                </a:solidFill>
              </a:rPr>
              <a:t>- 86.4%</a:t>
            </a:r>
          </a:p>
        </p:txBody>
      </p:sp>
      <p:sp>
        <p:nvSpPr>
          <p:cNvPr id="16" name="TextBox 15">
            <a:extLst>
              <a:ext uri="{FF2B5EF4-FFF2-40B4-BE49-F238E27FC236}">
                <a16:creationId xmlns:a16="http://schemas.microsoft.com/office/drawing/2014/main" id="{25B4F1EB-9FA9-4CA3-BA9E-2F83BAC1AB13}"/>
              </a:ext>
            </a:extLst>
          </p:cNvPr>
          <p:cNvSpPr txBox="1"/>
          <p:nvPr/>
        </p:nvSpPr>
        <p:spPr>
          <a:xfrm>
            <a:off x="7396254" y="5477388"/>
            <a:ext cx="593432" cy="307777"/>
          </a:xfrm>
          <a:prstGeom prst="rect">
            <a:avLst/>
          </a:prstGeom>
          <a:noFill/>
        </p:spPr>
        <p:txBody>
          <a:bodyPr wrap="none" rtlCol="0">
            <a:spAutoFit/>
          </a:bodyPr>
          <a:lstStyle/>
          <a:p>
            <a:r>
              <a:rPr lang="en-GB" sz="1400" b="1">
                <a:solidFill>
                  <a:schemeClr val="bg1">
                    <a:lumMod val="50000"/>
                  </a:schemeClr>
                </a:solidFill>
              </a:rPr>
              <a:t>- 88%</a:t>
            </a:r>
          </a:p>
        </p:txBody>
      </p:sp>
      <p:sp>
        <p:nvSpPr>
          <p:cNvPr id="17" name="TextBox 16">
            <a:extLst>
              <a:ext uri="{FF2B5EF4-FFF2-40B4-BE49-F238E27FC236}">
                <a16:creationId xmlns:a16="http://schemas.microsoft.com/office/drawing/2014/main" id="{CF8F9B03-D131-45EA-A281-5CDA7644D352}"/>
              </a:ext>
            </a:extLst>
          </p:cNvPr>
          <p:cNvSpPr txBox="1"/>
          <p:nvPr/>
        </p:nvSpPr>
        <p:spPr>
          <a:xfrm>
            <a:off x="11220869" y="5265938"/>
            <a:ext cx="732893" cy="307777"/>
          </a:xfrm>
          <a:prstGeom prst="rect">
            <a:avLst/>
          </a:prstGeom>
          <a:noFill/>
        </p:spPr>
        <p:txBody>
          <a:bodyPr wrap="none" rtlCol="0">
            <a:spAutoFit/>
          </a:bodyPr>
          <a:lstStyle/>
          <a:p>
            <a:r>
              <a:rPr lang="en-GB" sz="1400" b="1">
                <a:solidFill>
                  <a:schemeClr val="bg1">
                    <a:lumMod val="50000"/>
                  </a:schemeClr>
                </a:solidFill>
              </a:rPr>
              <a:t>- 81.2%</a:t>
            </a:r>
          </a:p>
        </p:txBody>
      </p:sp>
      <p:sp>
        <p:nvSpPr>
          <p:cNvPr id="20" name="TextBox 19">
            <a:extLst>
              <a:ext uri="{FF2B5EF4-FFF2-40B4-BE49-F238E27FC236}">
                <a16:creationId xmlns:a16="http://schemas.microsoft.com/office/drawing/2014/main" id="{9F64C4FF-1D17-4908-B65D-3BB561AEBEB0}"/>
              </a:ext>
            </a:extLst>
          </p:cNvPr>
          <p:cNvSpPr txBox="1"/>
          <p:nvPr/>
        </p:nvSpPr>
        <p:spPr>
          <a:xfrm>
            <a:off x="10293686" y="5477388"/>
            <a:ext cx="732893" cy="307777"/>
          </a:xfrm>
          <a:prstGeom prst="rect">
            <a:avLst/>
          </a:prstGeom>
          <a:noFill/>
        </p:spPr>
        <p:txBody>
          <a:bodyPr wrap="none" rtlCol="0">
            <a:spAutoFit/>
          </a:bodyPr>
          <a:lstStyle/>
          <a:p>
            <a:r>
              <a:rPr lang="en-GB" sz="1400" b="1">
                <a:solidFill>
                  <a:schemeClr val="bg1">
                    <a:lumMod val="50000"/>
                  </a:schemeClr>
                </a:solidFill>
              </a:rPr>
              <a:t>- 89.9%</a:t>
            </a:r>
          </a:p>
        </p:txBody>
      </p:sp>
    </p:spTree>
    <p:extLst>
      <p:ext uri="{BB962C8B-B14F-4D97-AF65-F5344CB8AC3E}">
        <p14:creationId xmlns:p14="http://schemas.microsoft.com/office/powerpoint/2010/main" val="41439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923330"/>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Since April, there has been a higher level of administration of second doses compared to first doses. </a:t>
            </a:r>
            <a:endParaRPr lang="en-GB" i="1" dirty="0">
              <a:cs typeface="Calibri" panose="020F0502020204030204"/>
            </a:endParaRP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dirty="0">
                <a:hlinkClick r:id="rId3"/>
              </a:rPr>
              <a:t>Source: Gov.uk, Vaccinations in United Kingdom (BMA graph) </a:t>
            </a:r>
            <a:endParaRPr lang="en-GB" sz="1400" dirty="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dirty="0"/>
              <a:t>Number of vaccinations given across the UK: 11 Jan – 8 July</a:t>
            </a:r>
          </a:p>
        </p:txBody>
      </p:sp>
      <p:pic>
        <p:nvPicPr>
          <p:cNvPr id="4" name="Picture 3">
            <a:extLst>
              <a:ext uri="{FF2B5EF4-FFF2-40B4-BE49-F238E27FC236}">
                <a16:creationId xmlns:a16="http://schemas.microsoft.com/office/drawing/2014/main" id="{CD28AEB0-4D7F-4001-AEEF-45CE85B40727}"/>
              </a:ext>
            </a:extLst>
          </p:cNvPr>
          <p:cNvPicPr>
            <a:picLocks noChangeAspect="1"/>
          </p:cNvPicPr>
          <p:nvPr/>
        </p:nvPicPr>
        <p:blipFill>
          <a:blip r:embed="rId4"/>
          <a:stretch>
            <a:fillRect/>
          </a:stretch>
        </p:blipFill>
        <p:spPr>
          <a:xfrm>
            <a:off x="675580" y="2963880"/>
            <a:ext cx="9360381" cy="3340272"/>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467330" y="4844143"/>
            <a:ext cx="11229321"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NHSE data covers vaccinations up to 4 July. </a:t>
            </a:r>
            <a:r>
              <a:rPr lang="en-GB" i="1" dirty="0">
                <a:cs typeface="Calibri"/>
              </a:rPr>
              <a:t>First dose coverage is high across age groups, with rates continuing to rise steadily among younger age groups. Rate of delivery for second doses continues to make progress, with over 90% of over 55s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dirty="0">
                <a:hlinkClick r:id="rId3"/>
              </a:rPr>
              <a:t>Source: NHS England, COVID-19 Vaccination</a:t>
            </a:r>
            <a:endParaRPr lang="en-GB" sz="1400" dirty="0"/>
          </a:p>
        </p:txBody>
      </p:sp>
      <p:graphicFrame>
        <p:nvGraphicFramePr>
          <p:cNvPr id="7" name="Chart 6">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1768049156"/>
              </p:ext>
            </p:extLst>
          </p:nvPr>
        </p:nvGraphicFramePr>
        <p:xfrm>
          <a:off x="652262" y="1478063"/>
          <a:ext cx="10919252" cy="336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dirty="0"/>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dirty="0"/>
              <a:t>Highlight:</a:t>
            </a:r>
          </a:p>
          <a:p>
            <a:endParaRPr lang="en-GB" i="1" dirty="0"/>
          </a:p>
          <a:p>
            <a:r>
              <a:rPr lang="en-GB" i="1" dirty="0"/>
              <a:t>Latest PHE data covers vaccination uptake up to </a:t>
            </a:r>
            <a:r>
              <a:rPr lang="en-GB" i="1"/>
              <a:t>4 July</a:t>
            </a:r>
            <a:r>
              <a:rPr lang="en-GB" i="1" dirty="0"/>
              <a:t>.</a:t>
            </a:r>
          </a:p>
          <a:p>
            <a:endParaRPr lang="en-GB" i="1" dirty="0"/>
          </a:p>
          <a:p>
            <a:r>
              <a:rPr lang="en-GB" i="1" dirty="0">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a:hlinkClick r:id="rId3"/>
              </a:rPr>
              <a:t>Source: Gov.uk, PHE Surveillance Report</a:t>
            </a:r>
            <a:endParaRPr lang="en-GB" sz="140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4" name="Picture 3">
            <a:extLst>
              <a:ext uri="{FF2B5EF4-FFF2-40B4-BE49-F238E27FC236}">
                <a16:creationId xmlns:a16="http://schemas.microsoft.com/office/drawing/2014/main" id="{A3CF863A-825C-430F-96B5-C6E31D135DA7}"/>
              </a:ext>
            </a:extLst>
          </p:cNvPr>
          <p:cNvPicPr>
            <a:picLocks noChangeAspect="1"/>
          </p:cNvPicPr>
          <p:nvPr/>
        </p:nvPicPr>
        <p:blipFill>
          <a:blip r:embed="rId4"/>
          <a:stretch>
            <a:fillRect/>
          </a:stretch>
        </p:blipFill>
        <p:spPr>
          <a:xfrm>
            <a:off x="4727642" y="2178772"/>
            <a:ext cx="7339507" cy="4118405"/>
          </a:xfrm>
          <a:prstGeom prst="rect">
            <a:avLst/>
          </a:prstGeom>
        </p:spPr>
      </p:pic>
    </p:spTree>
    <p:extLst>
      <p:ext uri="{BB962C8B-B14F-4D97-AF65-F5344CB8AC3E}">
        <p14:creationId xmlns:p14="http://schemas.microsoft.com/office/powerpoint/2010/main" val="242356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942318-212E-4DAD-9036-DF0E5E0D75BC}">
  <ds:schemaRefs>
    <ds:schemaRef ds:uri="00515df6-166e-40ff-874d-90203bfe5bc9"/>
    <ds:schemaRef ds:uri="75849e05-f0d2-4313-af25-172e9fff2c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1879</TotalTime>
  <Words>1988</Words>
  <Application>Microsoft Office PowerPoint</Application>
  <PresentationFormat>Widescreen</PresentationFormat>
  <Paragraphs>282</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(3/07/21) </vt:lpstr>
      <vt:lpstr>Infections by age group, England</vt:lpstr>
      <vt:lpstr> </vt:lpstr>
      <vt:lpstr>Vaccination coverage, UK</vt:lpstr>
      <vt:lpstr>PowerPoint Presentation</vt:lpstr>
      <vt:lpstr>COVID-19 Vaccine uptake in England, by ethnicity</vt:lpstr>
      <vt:lpstr>ONS infection survey antibody &amp; vaccination data</vt:lpstr>
      <vt:lpstr>Community surveillance, England</vt:lpstr>
      <vt:lpstr>Community surveillance, England</vt:lpstr>
      <vt:lpstr>Community surveillance, England</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VAUTREY, Richard (MEANWOOD HEALTH CENTRE - B86059)</cp:lastModifiedBy>
  <cp:revision>4</cp:revision>
  <dcterms:created xsi:type="dcterms:W3CDTF">2021-01-28T23:34:28Z</dcterms:created>
  <dcterms:modified xsi:type="dcterms:W3CDTF">2021-07-09T16:26:01Z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