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74" r:id="rId6"/>
    <p:sldId id="258" r:id="rId7"/>
    <p:sldId id="257" r:id="rId8"/>
    <p:sldId id="261" r:id="rId9"/>
    <p:sldId id="292" r:id="rId10"/>
    <p:sldId id="288" r:id="rId11"/>
    <p:sldId id="271" r:id="rId12"/>
    <p:sldId id="294" r:id="rId13"/>
    <p:sldId id="295" r:id="rId14"/>
    <p:sldId id="279" r:id="rId15"/>
    <p:sldId id="259" r:id="rId16"/>
    <p:sldId id="260" r:id="rId17"/>
    <p:sldId id="263" r:id="rId18"/>
    <p:sldId id="264" r:id="rId19"/>
    <p:sldId id="265" r:id="rId20"/>
    <p:sldId id="267" r:id="rId21"/>
    <p:sldId id="268" r:id="rId22"/>
    <p:sldId id="286" r:id="rId23"/>
    <p:sldId id="287" r:id="rId24"/>
    <p:sldId id="276" r:id="rId25"/>
    <p:sldId id="277" r:id="rId26"/>
    <p:sldId id="270"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Vaccinations" id="{FE7D8DD4-1FF6-48D8-8329-D1FD4654262D}">
          <p14:sldIdLst>
            <p14:sldId id="288"/>
            <p14:sldId id="271"/>
            <p14:sldId id="294"/>
            <p14:sldId id="295"/>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A40AF-C0B8-D81D-A61D-6D4A5142A528}" v="35" dt="2021-06-25T13:09:39.097"/>
    <p1510:client id="{97F8562C-2A42-47C5-9019-82172BD7746B}" v="892" dt="2021-06-25T11:14:30.738"/>
    <p1510:client id="{C019449B-4899-4367-B011-31D82C9BE0C2}" v="18" dt="2021-06-25T15:32:29.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snapToGrid="0">
      <p:cViewPr varScale="1">
        <p:scale>
          <a:sx n="76" d="100"/>
          <a:sy n="76" d="100"/>
        </p:scale>
        <p:origin x="9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15875" cap="rnd">
              <a:solidFill>
                <a:schemeClr val="accent1"/>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nation'!$Q$279:$Q$513</c:f>
              <c:numCache>
                <c:formatCode>General</c:formatCode>
                <c:ptCount val="235"/>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292.57042446872771</c:v>
                </c:pt>
                <c:pt idx="67">
                  <c:v>289.33062434792157</c:v>
                </c:pt>
                <c:pt idx="68">
                  <c:v>301.6308824336939</c:v>
                </c:pt>
                <c:pt idx="69">
                  <c:v>288.45203448465213</c:v>
                </c:pt>
                <c:pt idx="70">
                  <c:v>273.93699778522137</c:v>
                </c:pt>
                <c:pt idx="71">
                  <c:v>268.7386744275438</c:v>
                </c:pt>
                <c:pt idx="72">
                  <c:v>249.08022623688979</c:v>
                </c:pt>
                <c:pt idx="73">
                  <c:v>233.63168780773523</c:v>
                </c:pt>
                <c:pt idx="74">
                  <c:v>223.05200153753228</c:v>
                </c:pt>
                <c:pt idx="75">
                  <c:v>217.81707026888512</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105.04640052715392</c:v>
                </c:pt>
                <c:pt idx="113">
                  <c:v>101.84320831731738</c:v>
                </c:pt>
                <c:pt idx="114">
                  <c:v>98.017681620998303</c:v>
                </c:pt>
                <c:pt idx="115">
                  <c:v>95.674775318946416</c:v>
                </c:pt>
                <c:pt idx="116">
                  <c:v>91.117090403236148</c:v>
                </c:pt>
                <c:pt idx="117">
                  <c:v>84.344626873867441</c:v>
                </c:pt>
                <c:pt idx="118">
                  <c:v>79.841853824611491</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50.756868559295668</c:v>
                </c:pt>
                <c:pt idx="206">
                  <c:v>54.692218988523422</c:v>
                </c:pt>
                <c:pt idx="207">
                  <c:v>57.822195376420844</c:v>
                </c:pt>
                <c:pt idx="208">
                  <c:v>61.26333900755953</c:v>
                </c:pt>
                <c:pt idx="209">
                  <c:v>63.880804641883103</c:v>
                </c:pt>
                <c:pt idx="210">
                  <c:v>66.955869163326199</c:v>
                </c:pt>
                <c:pt idx="211">
                  <c:v>69.335383376347636</c:v>
                </c:pt>
                <c:pt idx="212">
                  <c:v>74.680138377903461</c:v>
                </c:pt>
                <c:pt idx="213">
                  <c:v>80.995003020152652</c:v>
                </c:pt>
                <c:pt idx="214">
                  <c:v>88.389801036003888</c:v>
                </c:pt>
                <c:pt idx="215">
                  <c:v>93.496604616257571</c:v>
                </c:pt>
                <c:pt idx="216">
                  <c:v>96.626581004155</c:v>
                </c:pt>
                <c:pt idx="217">
                  <c:v>100.10433254626324</c:v>
                </c:pt>
                <c:pt idx="218">
                  <c:v>106.12633390075594</c:v>
                </c:pt>
                <c:pt idx="219">
                  <c:v>110.48267530613366</c:v>
                </c:pt>
                <c:pt idx="220">
                  <c:v>112.07511943330954</c:v>
                </c:pt>
                <c:pt idx="221">
                  <c:v>113.75908333790932</c:v>
                </c:pt>
                <c:pt idx="222">
                  <c:v>114.50954551278532</c:v>
                </c:pt>
                <c:pt idx="223">
                  <c:v>116.30333315029377</c:v>
                </c:pt>
                <c:pt idx="224">
                  <c:v>119.52482931561511</c:v>
                </c:pt>
                <c:pt idx="225">
                  <c:v>122.91106108029946</c:v>
                </c:pt>
                <c:pt idx="226">
                  <c:v>127.61517763988797</c:v>
                </c:pt>
                <c:pt idx="227">
                  <c:v>131.58713598008529</c:v>
                </c:pt>
                <c:pt idx="228">
                  <c:v>133.65548294986547</c:v>
                </c:pt>
                <c:pt idx="229">
                  <c:v>140.35473065729505</c:v>
                </c:pt>
                <c:pt idx="230">
                  <c:v>145.79100543627479</c:v>
                </c:pt>
                <c:pt idx="231">
                  <c:v>158.5671663646514</c:v>
                </c:pt>
                <c:pt idx="232">
                  <c:v>192.83217103216006</c:v>
                </c:pt>
                <c:pt idx="233">
                  <c:v>226.58466494609482</c:v>
                </c:pt>
                <c:pt idx="234">
                  <c:v>216.35275383010267</c:v>
                </c:pt>
              </c:numCache>
            </c:numRef>
          </c:val>
          <c:smooth val="0"/>
          <c:extLst>
            <c:ext xmlns:c16="http://schemas.microsoft.com/office/drawing/2014/chart" uri="{C3380CC4-5D6E-409C-BE32-E72D297353CC}">
              <c16:uniqueId val="{00000000-EFA3-406A-8850-3733FE476930}"/>
            </c:ext>
          </c:extLst>
        </c:ser>
        <c:ser>
          <c:idx val="1"/>
          <c:order val="1"/>
          <c:tx>
            <c:strRef>
              <c:f>'Cases by nation'!$R$2</c:f>
              <c:strCache>
                <c:ptCount val="1"/>
                <c:pt idx="0">
                  <c:v>Wales</c:v>
                </c:pt>
              </c:strCache>
            </c:strRef>
          </c:tx>
          <c:spPr>
            <a:ln w="15875" cap="rnd">
              <a:solidFill>
                <a:schemeClr val="accent2"/>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nation'!$R$279:$R$513</c:f>
              <c:numCache>
                <c:formatCode>General</c:formatCode>
                <c:ptCount val="235"/>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9.7054152728347649</c:v>
                </c:pt>
                <c:pt idx="194">
                  <c:v>9.8640004897111506</c:v>
                </c:pt>
                <c:pt idx="195">
                  <c:v>9.737132316210042</c:v>
                </c:pt>
                <c:pt idx="196">
                  <c:v>9.7688493595853192</c:v>
                </c:pt>
                <c:pt idx="197">
                  <c:v>10.022585706587535</c:v>
                </c:pt>
                <c:pt idx="198">
                  <c:v>9.3882448390819953</c:v>
                </c:pt>
                <c:pt idx="199">
                  <c:v>8.5636017113247931</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41.771346125239823</c:v>
                </c:pt>
                <c:pt idx="232">
                  <c:v>47.258394629162744</c:v>
                </c:pt>
                <c:pt idx="233">
                  <c:v>48.178188887045778</c:v>
                </c:pt>
                <c:pt idx="234">
                  <c:v>42.183667689118423</c:v>
                </c:pt>
              </c:numCache>
            </c:numRef>
          </c:val>
          <c:smooth val="0"/>
          <c:extLst>
            <c:ext xmlns:c16="http://schemas.microsoft.com/office/drawing/2014/chart" uri="{C3380CC4-5D6E-409C-BE32-E72D297353CC}">
              <c16:uniqueId val="{00000001-EFA3-406A-8850-3733FE476930}"/>
            </c:ext>
          </c:extLst>
        </c:ser>
        <c:ser>
          <c:idx val="2"/>
          <c:order val="2"/>
          <c:tx>
            <c:strRef>
              <c:f>'Cases by nation'!$S$2</c:f>
              <c:strCache>
                <c:ptCount val="1"/>
                <c:pt idx="0">
                  <c:v>Northern Ireland</c:v>
                </c:pt>
              </c:strCache>
            </c:strRef>
          </c:tx>
          <c:spPr>
            <a:ln w="15875" cap="rnd">
              <a:solidFill>
                <a:schemeClr val="accent6">
                  <a:lumMod val="75000"/>
                </a:schemeClr>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nation'!$S$279:$S$513</c:f>
              <c:numCache>
                <c:formatCode>General</c:formatCode>
                <c:ptCount val="235"/>
                <c:pt idx="0">
                  <c:v>254.79664587279601</c:v>
                </c:pt>
                <c:pt idx="1">
                  <c:v>244.49916484788511</c:v>
                </c:pt>
                <c:pt idx="2">
                  <c:v>235.68029648296135</c:v>
                </c:pt>
                <c:pt idx="3">
                  <c:v>227.01985090303629</c:v>
                </c:pt>
                <c:pt idx="4">
                  <c:v>220.04924836309655</c:v>
                </c:pt>
                <c:pt idx="5">
                  <c:v>209.43492176818839</c:v>
                </c:pt>
                <c:pt idx="6">
                  <c:v>206.42488885321444</c:v>
                </c:pt>
                <c:pt idx="7">
                  <c:v>204.25977745823317</c:v>
                </c:pt>
                <c:pt idx="8">
                  <c:v>201.67220530325551</c:v>
                </c:pt>
                <c:pt idx="9">
                  <c:v>203.9429318882359</c:v>
                </c:pt>
                <c:pt idx="10">
                  <c:v>204.84066100322812</c:v>
                </c:pt>
                <c:pt idx="11">
                  <c:v>204.31258505323271</c:v>
                </c:pt>
                <c:pt idx="12">
                  <c:v>203.62608631823863</c:v>
                </c:pt>
                <c:pt idx="13">
                  <c:v>201.67220530325551</c:v>
                </c:pt>
                <c:pt idx="14">
                  <c:v>199.08463314827793</c:v>
                </c:pt>
                <c:pt idx="15">
                  <c:v>195.54652428330851</c:v>
                </c:pt>
                <c:pt idx="16">
                  <c:v>188.94557490836561</c:v>
                </c:pt>
                <c:pt idx="17">
                  <c:v>180.02109135344281</c:v>
                </c:pt>
                <c:pt idx="18">
                  <c:v>169.35395716353509</c:v>
                </c:pt>
                <c:pt idx="19">
                  <c:v>163.9675824735817</c:v>
                </c:pt>
                <c:pt idx="20">
                  <c:v>157.26101790863967</c:v>
                </c:pt>
                <c:pt idx="21">
                  <c:v>152.03306600368489</c:v>
                </c:pt>
                <c:pt idx="22">
                  <c:v>141.2603166237781</c:v>
                </c:pt>
                <c:pt idx="23">
                  <c:v>129.00895458388408</c:v>
                </c:pt>
                <c:pt idx="24">
                  <c:v>127.74157230389504</c:v>
                </c:pt>
                <c:pt idx="25">
                  <c:v>127.10788116390053</c:v>
                </c:pt>
                <c:pt idx="26">
                  <c:v>124.9955773639188</c:v>
                </c:pt>
                <c:pt idx="27">
                  <c:v>127.63595711389594</c:v>
                </c:pt>
                <c:pt idx="28">
                  <c:v>126.68542040390417</c:v>
                </c:pt>
                <c:pt idx="29">
                  <c:v>133.49760015884524</c:v>
                </c:pt>
                <c:pt idx="30">
                  <c:v>136.61324826381829</c:v>
                </c:pt>
                <c:pt idx="31">
                  <c:v>136.40201788382012</c:v>
                </c:pt>
                <c:pt idx="32">
                  <c:v>144.79842548874748</c:v>
                </c:pt>
                <c:pt idx="33">
                  <c:v>150.07918498870183</c:v>
                </c:pt>
                <c:pt idx="34">
                  <c:v>152.8779875236776</c:v>
                </c:pt>
                <c:pt idx="35">
                  <c:v>158.79243816362643</c:v>
                </c:pt>
                <c:pt idx="36">
                  <c:v>156.89136474364287</c:v>
                </c:pt>
                <c:pt idx="37">
                  <c:v>160.58789639361092</c:v>
                </c:pt>
                <c:pt idx="38">
                  <c:v>162.85862297859128</c:v>
                </c:pt>
                <c:pt idx="39">
                  <c:v>163.12266095358899</c:v>
                </c:pt>
                <c:pt idx="40">
                  <c:v>167.76972931354879</c:v>
                </c:pt>
                <c:pt idx="41">
                  <c:v>165.92146348856477</c:v>
                </c:pt>
                <c:pt idx="42">
                  <c:v>167.55849893355062</c:v>
                </c:pt>
                <c:pt idx="43">
                  <c:v>172.73364324350587</c:v>
                </c:pt>
                <c:pt idx="44">
                  <c:v>176.21894451347572</c:v>
                </c:pt>
                <c:pt idx="45">
                  <c:v>184.77377490340169</c:v>
                </c:pt>
                <c:pt idx="46">
                  <c:v>190.1601495933551</c:v>
                </c:pt>
                <c:pt idx="47">
                  <c:v>191.00507111334781</c:v>
                </c:pt>
                <c:pt idx="48">
                  <c:v>197.4475977032921</c:v>
                </c:pt>
                <c:pt idx="49">
                  <c:v>202.09466606325188</c:v>
                </c:pt>
                <c:pt idx="50">
                  <c:v>210.174228098182</c:v>
                </c:pt>
                <c:pt idx="51">
                  <c:v>219.99644076809702</c:v>
                </c:pt>
                <c:pt idx="52">
                  <c:v>229.97707622301073</c:v>
                </c:pt>
                <c:pt idx="53">
                  <c:v>231.08603571800109</c:v>
                </c:pt>
                <c:pt idx="54">
                  <c:v>220.78855469309016</c:v>
                </c:pt>
                <c:pt idx="55">
                  <c:v>233.19833951798282</c:v>
                </c:pt>
                <c:pt idx="56">
                  <c:v>264.98851170770786</c:v>
                </c:pt>
                <c:pt idx="57">
                  <c:v>300.10556238240412</c:v>
                </c:pt>
                <c:pt idx="58">
                  <c:v>383.64717767168145</c:v>
                </c:pt>
                <c:pt idx="59">
                  <c:v>458.68677016603232</c:v>
                </c:pt>
                <c:pt idx="60">
                  <c:v>516.66950947553084</c:v>
                </c:pt>
                <c:pt idx="61">
                  <c:v>564.51319054511691</c:v>
                </c:pt>
                <c:pt idx="62">
                  <c:v>628.35757289956473</c:v>
                </c:pt>
                <c:pt idx="63">
                  <c:v>656.92648179431762</c:v>
                </c:pt>
                <c:pt idx="64">
                  <c:v>689.61438309903485</c:v>
                </c:pt>
                <c:pt idx="65">
                  <c:v>653.44118052434771</c:v>
                </c:pt>
                <c:pt idx="66">
                  <c:v>616.37024883466847</c:v>
                </c:pt>
                <c:pt idx="67">
                  <c:v>590.65295006989084</c:v>
                </c:pt>
                <c:pt idx="68">
                  <c:v>590.0192589298963</c:v>
                </c:pt>
                <c:pt idx="69">
                  <c:v>541.01381077032022</c:v>
                </c:pt>
                <c:pt idx="70">
                  <c:v>501.40811452066282</c:v>
                </c:pt>
                <c:pt idx="71">
                  <c:v>462.22487903100176</c:v>
                </c:pt>
                <c:pt idx="72">
                  <c:v>435.66265874623156</c:v>
                </c:pt>
                <c:pt idx="73">
                  <c:v>411.05431947644439</c:v>
                </c:pt>
                <c:pt idx="74">
                  <c:v>394.05027388659147</c:v>
                </c:pt>
                <c:pt idx="75">
                  <c:v>373.5609270267687</c:v>
                </c:pt>
                <c:pt idx="76">
                  <c:v>357.24338017190985</c:v>
                </c:pt>
                <c:pt idx="77">
                  <c:v>343.0381371170327</c:v>
                </c:pt>
                <c:pt idx="78">
                  <c:v>324.39705608219396</c:v>
                </c:pt>
                <c:pt idx="79">
                  <c:v>310.87831176231089</c:v>
                </c:pt>
                <c:pt idx="80">
                  <c:v>296.03937756743926</c:v>
                </c:pt>
                <c:pt idx="81">
                  <c:v>287.5373547725128</c:v>
                </c:pt>
                <c:pt idx="82">
                  <c:v>274.916339567622</c:v>
                </c:pt>
                <c:pt idx="83">
                  <c:v>263.2458610727229</c:v>
                </c:pt>
                <c:pt idx="84">
                  <c:v>254.5326078977983</c:v>
                </c:pt>
                <c:pt idx="85">
                  <c:v>239.58805851292757</c:v>
                </c:pt>
                <c:pt idx="86">
                  <c:v>227.33669647303353</c:v>
                </c:pt>
                <c:pt idx="87">
                  <c:v>218.729058488108</c:v>
                </c:pt>
                <c:pt idx="88">
                  <c:v>206.26646606821581</c:v>
                </c:pt>
                <c:pt idx="89">
                  <c:v>201.83062808825417</c:v>
                </c:pt>
                <c:pt idx="90">
                  <c:v>198.08128884328661</c:v>
                </c:pt>
                <c:pt idx="91">
                  <c:v>195.07125592831264</c:v>
                </c:pt>
                <c:pt idx="92">
                  <c:v>189.42084326336149</c:v>
                </c:pt>
                <c:pt idx="93">
                  <c:v>179.80986097344464</c:v>
                </c:pt>
                <c:pt idx="94">
                  <c:v>172.36399007850906</c:v>
                </c:pt>
                <c:pt idx="95">
                  <c:v>166.0798862735634</c:v>
                </c:pt>
                <c:pt idx="96">
                  <c:v>161.11597234360636</c:v>
                </c:pt>
                <c:pt idx="97">
                  <c:v>156.52171157864609</c:v>
                </c:pt>
                <c:pt idx="98">
                  <c:v>150.81849131869541</c:v>
                </c:pt>
                <c:pt idx="99">
                  <c:v>143.00296725876302</c:v>
                </c:pt>
                <c:pt idx="100">
                  <c:v>136.93009383381556</c:v>
                </c:pt>
                <c:pt idx="101">
                  <c:v>130.2763368638731</c:v>
                </c:pt>
                <c:pt idx="102">
                  <c:v>124.67873179392154</c:v>
                </c:pt>
                <c:pt idx="103">
                  <c:v>116.75759254399004</c:v>
                </c:pt>
                <c:pt idx="104">
                  <c:v>110.52629633404393</c:v>
                </c:pt>
                <c:pt idx="105">
                  <c:v>108.83645329405856</c:v>
                </c:pt>
                <c:pt idx="106">
                  <c:v>109.25891405405491</c:v>
                </c:pt>
                <c:pt idx="107">
                  <c:v>108.36118493906268</c:v>
                </c:pt>
                <c:pt idx="108">
                  <c:v>107.78030139406769</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87.026916559247212</c:v>
                </c:pt>
                <c:pt idx="118">
                  <c:v>83.013539339281934</c:v>
                </c:pt>
                <c:pt idx="119">
                  <c:v>79.739468449310252</c:v>
                </c:pt>
                <c:pt idx="120">
                  <c:v>76.20135958434085</c:v>
                </c:pt>
                <c:pt idx="121">
                  <c:v>73.983440594360047</c:v>
                </c:pt>
                <c:pt idx="122">
                  <c:v>67.963374764412123</c:v>
                </c:pt>
                <c:pt idx="123">
                  <c:v>63.94999754444683</c:v>
                </c:pt>
                <c:pt idx="124">
                  <c:v>62.365769694460532</c:v>
                </c:pt>
                <c:pt idx="125">
                  <c:v>61.732078554466021</c:v>
                </c:pt>
                <c:pt idx="126">
                  <c:v>63.738767164448653</c:v>
                </c:pt>
                <c:pt idx="127">
                  <c:v>65.587032989432672</c:v>
                </c:pt>
                <c:pt idx="128">
                  <c:v>64.319650709443636</c:v>
                </c:pt>
                <c:pt idx="129">
                  <c:v>66.115108939428112</c:v>
                </c:pt>
                <c:pt idx="130">
                  <c:v>67.224068434418513</c:v>
                </c:pt>
                <c:pt idx="131">
                  <c:v>68.808296284404804</c:v>
                </c:pt>
                <c:pt idx="132">
                  <c:v>68.333027929408914</c:v>
                </c:pt>
                <c:pt idx="133">
                  <c:v>65.745455774431306</c:v>
                </c:pt>
                <c:pt idx="134">
                  <c:v>63.157883619453685</c:v>
                </c:pt>
                <c:pt idx="135">
                  <c:v>62.471384884459624</c:v>
                </c:pt>
                <c:pt idx="136">
                  <c:v>59.35573677948657</c:v>
                </c:pt>
                <c:pt idx="137">
                  <c:v>58.722045639492052</c:v>
                </c:pt>
                <c:pt idx="138">
                  <c:v>56.345703864512615</c:v>
                </c:pt>
                <c:pt idx="139">
                  <c:v>55.553589939519462</c:v>
                </c:pt>
                <c:pt idx="140">
                  <c:v>55.553589939519462</c:v>
                </c:pt>
                <c:pt idx="141">
                  <c:v>55.395167154520834</c:v>
                </c:pt>
                <c:pt idx="142">
                  <c:v>53.863746899534071</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40.556232959649194</c:v>
                </c:pt>
                <c:pt idx="169">
                  <c:v>41.770807644638687</c:v>
                </c:pt>
                <c:pt idx="170">
                  <c:v>43.143805114626808</c:v>
                </c:pt>
                <c:pt idx="171">
                  <c:v>40.397810174650559</c:v>
                </c:pt>
                <c:pt idx="172">
                  <c:v>38.443929159667455</c:v>
                </c:pt>
                <c:pt idx="173">
                  <c:v>37.070931689679334</c:v>
                </c:pt>
                <c:pt idx="174">
                  <c:v>36.331625359685731</c:v>
                </c:pt>
                <c:pt idx="175">
                  <c:v>36.331625359685731</c:v>
                </c:pt>
                <c:pt idx="176">
                  <c:v>34.69458991469989</c:v>
                </c:pt>
                <c:pt idx="177">
                  <c:v>33.849668394707201</c:v>
                </c:pt>
                <c:pt idx="178">
                  <c:v>33.057554469714056</c:v>
                </c:pt>
                <c:pt idx="179">
                  <c:v>33.691245609708567</c:v>
                </c:pt>
                <c:pt idx="180">
                  <c:v>34.166513964704457</c:v>
                </c:pt>
                <c:pt idx="181">
                  <c:v>33.955283584706287</c:v>
                </c:pt>
                <c:pt idx="182">
                  <c:v>33.215977254712683</c:v>
                </c:pt>
                <c:pt idx="183">
                  <c:v>32.529478519718623</c:v>
                </c:pt>
                <c:pt idx="184">
                  <c:v>32.423863329719538</c:v>
                </c:pt>
                <c:pt idx="185">
                  <c:v>31.790172189725013</c:v>
                </c:pt>
                <c:pt idx="186">
                  <c:v>30.998058264731871</c:v>
                </c:pt>
                <c:pt idx="187">
                  <c:v>30.734020289734154</c:v>
                </c:pt>
                <c:pt idx="188">
                  <c:v>32.001402569723183</c:v>
                </c:pt>
                <c:pt idx="189">
                  <c:v>33.004746874714506</c:v>
                </c:pt>
                <c:pt idx="190">
                  <c:v>34.113706369704914</c:v>
                </c:pt>
                <c:pt idx="191">
                  <c:v>34.060898774705372</c:v>
                </c:pt>
                <c:pt idx="192">
                  <c:v>34.853012699698517</c:v>
                </c:pt>
                <c:pt idx="193">
                  <c:v>35.38108864969395</c:v>
                </c:pt>
                <c:pt idx="194">
                  <c:v>34.113706369704914</c:v>
                </c:pt>
                <c:pt idx="195">
                  <c:v>32.635093709717708</c:v>
                </c:pt>
                <c:pt idx="196">
                  <c:v>32.001402569723183</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25.453260789779829</c:v>
                </c:pt>
                <c:pt idx="214">
                  <c:v>25.506068384779368</c:v>
                </c:pt>
                <c:pt idx="215">
                  <c:v>25.770106359777088</c:v>
                </c:pt>
                <c:pt idx="216">
                  <c:v>26.667835474769326</c:v>
                </c:pt>
                <c:pt idx="217">
                  <c:v>27.354334209763387</c:v>
                </c:pt>
                <c:pt idx="218">
                  <c:v>28.885754464750136</c:v>
                </c:pt>
                <c:pt idx="219">
                  <c:v>30.628405099735065</c:v>
                </c:pt>
                <c:pt idx="220">
                  <c:v>30.998058264731871</c:v>
                </c:pt>
                <c:pt idx="221">
                  <c:v>32.951939279714964</c:v>
                </c:pt>
                <c:pt idx="222">
                  <c:v>34.588974724700805</c:v>
                </c:pt>
                <c:pt idx="223">
                  <c:v>34.060898774705372</c:v>
                </c:pt>
                <c:pt idx="224">
                  <c:v>35.697934219691213</c:v>
                </c:pt>
                <c:pt idx="225">
                  <c:v>38.021468399671114</c:v>
                </c:pt>
                <c:pt idx="226">
                  <c:v>41.453962074641424</c:v>
                </c:pt>
                <c:pt idx="227">
                  <c:v>45.044878534610362</c:v>
                </c:pt>
                <c:pt idx="228">
                  <c:v>48.477372209580665</c:v>
                </c:pt>
                <c:pt idx="229">
                  <c:v>50.220022844565598</c:v>
                </c:pt>
                <c:pt idx="230">
                  <c:v>53.071632974540933</c:v>
                </c:pt>
                <c:pt idx="231">
                  <c:v>55.923243104516267</c:v>
                </c:pt>
                <c:pt idx="232">
                  <c:v>59.883812729482003</c:v>
                </c:pt>
                <c:pt idx="233">
                  <c:v>62.312962099460997</c:v>
                </c:pt>
                <c:pt idx="234">
                  <c:v>62.207346909461904</c:v>
                </c:pt>
              </c:numCache>
            </c:numRef>
          </c:val>
          <c:smooth val="0"/>
          <c:extLst>
            <c:ext xmlns:c16="http://schemas.microsoft.com/office/drawing/2014/chart" uri="{C3380CC4-5D6E-409C-BE32-E72D297353CC}">
              <c16:uniqueId val="{00000002-EFA3-406A-8850-3733FE476930}"/>
            </c:ext>
          </c:extLst>
        </c:ser>
        <c:ser>
          <c:idx val="3"/>
          <c:order val="3"/>
          <c:tx>
            <c:strRef>
              <c:f>'Cases by nation'!$T$2</c:f>
              <c:strCache>
                <c:ptCount val="1"/>
                <c:pt idx="0">
                  <c:v>England</c:v>
                </c:pt>
              </c:strCache>
            </c:strRef>
          </c:tx>
          <c:spPr>
            <a:ln w="15875" cap="rnd">
              <a:solidFill>
                <a:schemeClr val="accent4"/>
              </a:solidFill>
              <a:round/>
            </a:ln>
            <a:effectLst/>
          </c:spPr>
          <c:marker>
            <c:symbol val="none"/>
          </c:marker>
          <c:cat>
            <c:numRef>
              <c:f>'Cases by nation'!$P$279:$P$513</c:f>
              <c:numCache>
                <c:formatCode>m/d/yyyy</c:formatCode>
                <c:ptCount val="235"/>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numCache>
            </c:numRef>
          </c:cat>
          <c:val>
            <c:numRef>
              <c:f>'Cases by nation'!$T$279:$T$513</c:f>
              <c:numCache>
                <c:formatCode>General</c:formatCode>
                <c:ptCount val="235"/>
                <c:pt idx="0">
                  <c:v>232.40018234418446</c:v>
                </c:pt>
                <c:pt idx="1">
                  <c:v>241.58525808490532</c:v>
                </c:pt>
                <c:pt idx="2">
                  <c:v>244.81868900330218</c:v>
                </c:pt>
                <c:pt idx="3">
                  <c:v>245.63592978487503</c:v>
                </c:pt>
                <c:pt idx="4">
                  <c:v>247.24198558170514</c:v>
                </c:pt>
                <c:pt idx="5">
                  <c:v>249.34193906826837</c:v>
                </c:pt>
                <c:pt idx="6">
                  <c:v>253.37662127468565</c:v>
                </c:pt>
                <c:pt idx="7">
                  <c:v>261.53481620725626</c:v>
                </c:pt>
                <c:pt idx="8">
                  <c:v>261.84039319514869</c:v>
                </c:pt>
                <c:pt idx="9">
                  <c:v>265.6778716477516</c:v>
                </c:pt>
                <c:pt idx="10">
                  <c:v>272.70436575888328</c:v>
                </c:pt>
                <c:pt idx="11">
                  <c:v>274.60178566044806</c:v>
                </c:pt>
                <c:pt idx="12">
                  <c:v>276.06748923609501</c:v>
                </c:pt>
                <c:pt idx="13">
                  <c:v>275.02817215518172</c:v>
                </c:pt>
                <c:pt idx="14">
                  <c:v>268.3641065645736</c:v>
                </c:pt>
                <c:pt idx="15">
                  <c:v>260.60742558121052</c:v>
                </c:pt>
                <c:pt idx="16">
                  <c:v>253.2398222742919</c:v>
                </c:pt>
                <c:pt idx="17">
                  <c:v>241.80911099464046</c:v>
                </c:pt>
                <c:pt idx="18">
                  <c:v>230.36063361104183</c:v>
                </c:pt>
                <c:pt idx="19">
                  <c:v>217.96344627666079</c:v>
                </c:pt>
                <c:pt idx="20">
                  <c:v>208.33421793725904</c:v>
                </c:pt>
                <c:pt idx="21">
                  <c:v>200.91864614968287</c:v>
                </c:pt>
                <c:pt idx="22">
                  <c:v>187.5620892021511</c:v>
                </c:pt>
                <c:pt idx="23">
                  <c:v>176.3818799881557</c:v>
                </c:pt>
                <c:pt idx="24">
                  <c:v>168.77976410913357</c:v>
                </c:pt>
                <c:pt idx="25">
                  <c:v>163.05019558615007</c:v>
                </c:pt>
                <c:pt idx="26">
                  <c:v>158.76145809328736</c:v>
                </c:pt>
                <c:pt idx="27">
                  <c:v>156.25821404712184</c:v>
                </c:pt>
                <c:pt idx="28">
                  <c:v>154.25419752187366</c:v>
                </c:pt>
                <c:pt idx="29">
                  <c:v>152.1542440353104</c:v>
                </c:pt>
                <c:pt idx="30">
                  <c:v>151.23751307163306</c:v>
                </c:pt>
                <c:pt idx="31">
                  <c:v>150.40605940690241</c:v>
                </c:pt>
                <c:pt idx="32">
                  <c:v>150.84665878479387</c:v>
                </c:pt>
                <c:pt idx="33">
                  <c:v>151.94815722952248</c:v>
                </c:pt>
                <c:pt idx="34">
                  <c:v>153.61639439016793</c:v>
                </c:pt>
                <c:pt idx="35">
                  <c:v>157.10565720540498</c:v>
                </c:pt>
                <c:pt idx="36">
                  <c:v>161.3126706201104</c:v>
                </c:pt>
                <c:pt idx="37">
                  <c:v>166.93208929862104</c:v>
                </c:pt>
                <c:pt idx="38">
                  <c:v>174.0314244359364</c:v>
                </c:pt>
                <c:pt idx="39">
                  <c:v>184.73194884335643</c:v>
                </c:pt>
                <c:pt idx="40">
                  <c:v>197.14867889207946</c:v>
                </c:pt>
                <c:pt idx="41">
                  <c:v>207.60225445463294</c:v>
                </c:pt>
                <c:pt idx="42">
                  <c:v>220.49689269953657</c:v>
                </c:pt>
                <c:pt idx="43">
                  <c:v>242.03296390437563</c:v>
                </c:pt>
                <c:pt idx="44">
                  <c:v>264.10557144842124</c:v>
                </c:pt>
                <c:pt idx="45">
                  <c:v>286.60101226641109</c:v>
                </c:pt>
                <c:pt idx="46">
                  <c:v>306.22722729692225</c:v>
                </c:pt>
                <c:pt idx="47">
                  <c:v>327.4754876178161</c:v>
                </c:pt>
                <c:pt idx="48">
                  <c:v>337.61637975089826</c:v>
                </c:pt>
                <c:pt idx="49">
                  <c:v>356.82153811785997</c:v>
                </c:pt>
                <c:pt idx="50">
                  <c:v>380.04716580808122</c:v>
                </c:pt>
                <c:pt idx="51">
                  <c:v>401.01116846581931</c:v>
                </c:pt>
                <c:pt idx="52">
                  <c:v>414.33041659506182</c:v>
                </c:pt>
                <c:pt idx="53">
                  <c:v>412.73502046060008</c:v>
                </c:pt>
                <c:pt idx="54">
                  <c:v>378.70227173927549</c:v>
                </c:pt>
                <c:pt idx="55">
                  <c:v>405.28924629631365</c:v>
                </c:pt>
                <c:pt idx="56">
                  <c:v>429.28059306666063</c:v>
                </c:pt>
                <c:pt idx="57">
                  <c:v>424.73957689774721</c:v>
                </c:pt>
                <c:pt idx="58">
                  <c:v>480.89823147495918</c:v>
                </c:pt>
                <c:pt idx="59">
                  <c:v>525.80383581199203</c:v>
                </c:pt>
                <c:pt idx="60">
                  <c:v>557.75262054030588</c:v>
                </c:pt>
                <c:pt idx="61">
                  <c:v>585.37713556786275</c:v>
                </c:pt>
                <c:pt idx="62">
                  <c:v>616.40208289092038</c:v>
                </c:pt>
                <c:pt idx="63">
                  <c:v>628.9591651608265</c:v>
                </c:pt>
                <c:pt idx="64">
                  <c:v>680.61411238741414</c:v>
                </c:pt>
                <c:pt idx="65">
                  <c:v>654.90833658615895</c:v>
                </c:pt>
                <c:pt idx="66">
                  <c:v>634.32808177368111</c:v>
                </c:pt>
                <c:pt idx="67">
                  <c:v>634.58569028091608</c:v>
                </c:pt>
                <c:pt idx="68">
                  <c:v>659.64833311928135</c:v>
                </c:pt>
                <c:pt idx="69">
                  <c:v>626.3830800884773</c:v>
                </c:pt>
                <c:pt idx="70">
                  <c:v>596.79541057475103</c:v>
                </c:pt>
                <c:pt idx="71">
                  <c:v>566.39050027945189</c:v>
                </c:pt>
                <c:pt idx="72">
                  <c:v>542.6354426916032</c:v>
                </c:pt>
                <c:pt idx="73">
                  <c:v>524.58152786042217</c:v>
                </c:pt>
                <c:pt idx="74">
                  <c:v>509.81967209066408</c:v>
                </c:pt>
                <c:pt idx="75">
                  <c:v>499.98080372468502</c:v>
                </c:pt>
                <c:pt idx="76">
                  <c:v>486.14278536018315</c:v>
                </c:pt>
                <c:pt idx="77">
                  <c:v>474.32299640408729</c:v>
                </c:pt>
                <c:pt idx="78">
                  <c:v>454.28816098278958</c:v>
                </c:pt>
                <c:pt idx="79">
                  <c:v>438.83165054869454</c:v>
                </c:pt>
                <c:pt idx="80">
                  <c:v>422.13861927987193</c:v>
                </c:pt>
                <c:pt idx="81">
                  <c:v>404.79712521697519</c:v>
                </c:pt>
                <c:pt idx="82">
                  <c:v>387.23710807552749</c:v>
                </c:pt>
                <c:pt idx="83">
                  <c:v>373.4204090357623</c:v>
                </c:pt>
                <c:pt idx="84">
                  <c:v>354.32184729248394</c:v>
                </c:pt>
                <c:pt idx="85">
                  <c:v>330.13152015792787</c:v>
                </c:pt>
                <c:pt idx="86">
                  <c:v>309.63831925479155</c:v>
                </c:pt>
                <c:pt idx="87">
                  <c:v>294.50337530214148</c:v>
                </c:pt>
                <c:pt idx="88">
                  <c:v>282.2252208642069</c:v>
                </c:pt>
                <c:pt idx="89">
                  <c:v>269.38388093114497</c:v>
                </c:pt>
                <c:pt idx="90">
                  <c:v>260.72112864647283</c:v>
                </c:pt>
                <c:pt idx="91">
                  <c:v>257.61561367649603</c:v>
                </c:pt>
                <c:pt idx="92">
                  <c:v>245.19000057579942</c:v>
                </c:pt>
                <c:pt idx="93">
                  <c:v>233.14813532036311</c:v>
                </c:pt>
                <c:pt idx="94">
                  <c:v>222.80293299188776</c:v>
                </c:pt>
                <c:pt idx="95">
                  <c:v>212.68869001472649</c:v>
                </c:pt>
                <c:pt idx="96">
                  <c:v>202.54424466085493</c:v>
                </c:pt>
                <c:pt idx="97">
                  <c:v>194.69873315775567</c:v>
                </c:pt>
                <c:pt idx="98">
                  <c:v>188.35090421740836</c:v>
                </c:pt>
                <c:pt idx="99">
                  <c:v>177.20978043209689</c:v>
                </c:pt>
                <c:pt idx="100">
                  <c:v>167.59121175506348</c:v>
                </c:pt>
                <c:pt idx="101">
                  <c:v>157.69016202526905</c:v>
                </c:pt>
                <c:pt idx="102">
                  <c:v>148.93324938967658</c:v>
                </c:pt>
                <c:pt idx="103">
                  <c:v>142.88033777485342</c:v>
                </c:pt>
                <c:pt idx="104">
                  <c:v>137.83121103304902</c:v>
                </c:pt>
                <c:pt idx="105">
                  <c:v>133.21202400676776</c:v>
                </c:pt>
                <c:pt idx="106">
                  <c:v>130.77273793481228</c:v>
                </c:pt>
                <c:pt idx="107">
                  <c:v>128.2392915119365</c:v>
                </c:pt>
                <c:pt idx="108">
                  <c:v>125.01296703511849</c:v>
                </c:pt>
                <c:pt idx="109">
                  <c:v>122.66784131408338</c:v>
                </c:pt>
                <c:pt idx="110">
                  <c:v>119.67958263015834</c:v>
                </c:pt>
                <c:pt idx="111">
                  <c:v>118.16591057385386</c:v>
                </c:pt>
                <c:pt idx="112">
                  <c:v>116.86010193373204</c:v>
                </c:pt>
                <c:pt idx="113">
                  <c:v>112.22137219310879</c:v>
                </c:pt>
                <c:pt idx="114">
                  <c:v>107.46893938722327</c:v>
                </c:pt>
                <c:pt idx="115">
                  <c:v>102.61168656804902</c:v>
                </c:pt>
                <c:pt idx="116">
                  <c:v>96.759531927829613</c:v>
                </c:pt>
                <c:pt idx="117">
                  <c:v>91.049506119188067</c:v>
                </c:pt>
                <c:pt idx="118">
                  <c:v>86.101646169882926</c:v>
                </c:pt>
                <c:pt idx="119">
                  <c:v>81.047189596894384</c:v>
                </c:pt>
                <c:pt idx="120">
                  <c:v>74.00115277142072</c:v>
                </c:pt>
                <c:pt idx="121">
                  <c:v>69.632467810795461</c:v>
                </c:pt>
                <c:pt idx="122">
                  <c:v>65.734584604771968</c:v>
                </c:pt>
                <c:pt idx="123">
                  <c:v>62.502930296769797</c:v>
                </c:pt>
                <c:pt idx="124">
                  <c:v>60.520233096258295</c:v>
                </c:pt>
                <c:pt idx="125">
                  <c:v>59.806035717579427</c:v>
                </c:pt>
                <c:pt idx="126">
                  <c:v>59.050976299821912</c:v>
                </c:pt>
                <c:pt idx="127">
                  <c:v>58.475354531931472</c:v>
                </c:pt>
                <c:pt idx="128">
                  <c:v>57.63679442562195</c:v>
                </c:pt>
                <c:pt idx="129">
                  <c:v>57.478676100491555</c:v>
                </c:pt>
                <c:pt idx="130">
                  <c:v>57.293908619440302</c:v>
                </c:pt>
                <c:pt idx="131">
                  <c:v>57.40583507430788</c:v>
                </c:pt>
                <c:pt idx="132">
                  <c:v>56.956352644442823</c:v>
                </c:pt>
                <c:pt idx="133">
                  <c:v>57.054066216152613</c:v>
                </c:pt>
                <c:pt idx="134">
                  <c:v>56.828436696022727</c:v>
                </c:pt>
                <c:pt idx="135">
                  <c:v>55.991653200107926</c:v>
                </c:pt>
                <c:pt idx="136">
                  <c:v>55.714501978531054</c:v>
                </c:pt>
                <c:pt idx="137">
                  <c:v>55.423137873796378</c:v>
                </c:pt>
                <c:pt idx="138">
                  <c:v>54.577471325907972</c:v>
                </c:pt>
                <c:pt idx="139">
                  <c:v>54.433565883935358</c:v>
                </c:pt>
                <c:pt idx="140">
                  <c:v>56.091143382212451</c:v>
                </c:pt>
                <c:pt idx="141">
                  <c:v>55.567043315768991</c:v>
                </c:pt>
                <c:pt idx="142">
                  <c:v>54.849292716300667</c:v>
                </c:pt>
                <c:pt idx="143">
                  <c:v>55.300551756560459</c:v>
                </c:pt>
                <c:pt idx="144">
                  <c:v>55.160199535377302</c:v>
                </c:pt>
                <c:pt idx="145">
                  <c:v>54.239915350910486</c:v>
                </c:pt>
                <c:pt idx="146">
                  <c:v>53.481302712363522</c:v>
                </c:pt>
                <c:pt idx="147">
                  <c:v>52.731573125790177</c:v>
                </c:pt>
                <c:pt idx="148">
                  <c:v>49.28139573923702</c:v>
                </c:pt>
                <c:pt idx="149">
                  <c:v>46.826120173729045</c:v>
                </c:pt>
                <c:pt idx="150">
                  <c:v>43.335080748097241</c:v>
                </c:pt>
                <c:pt idx="151">
                  <c:v>40.533366155618168</c:v>
                </c:pt>
                <c:pt idx="152">
                  <c:v>37.882663446690614</c:v>
                </c:pt>
                <c:pt idx="153">
                  <c:v>36.239298831571311</c:v>
                </c:pt>
                <c:pt idx="154">
                  <c:v>32.385830885415892</c:v>
                </c:pt>
                <c:pt idx="155">
                  <c:v>30.586124555560922</c:v>
                </c:pt>
                <c:pt idx="156">
                  <c:v>29.887916670434564</c:v>
                </c:pt>
                <c:pt idx="157">
                  <c:v>28.901897901362982</c:v>
                </c:pt>
                <c:pt idx="158">
                  <c:v>28.210796457815512</c:v>
                </c:pt>
                <c:pt idx="159">
                  <c:v>28.539469380839371</c:v>
                </c:pt>
                <c:pt idx="160">
                  <c:v>28.313839860709482</c:v>
                </c:pt>
                <c:pt idx="161">
                  <c:v>28.264094769657223</c:v>
                </c:pt>
                <c:pt idx="162">
                  <c:v>28.344042237419782</c:v>
                </c:pt>
                <c:pt idx="163">
                  <c:v>27.183915649665295</c:v>
                </c:pt>
                <c:pt idx="164">
                  <c:v>26.029118893094971</c:v>
                </c:pt>
                <c:pt idx="165">
                  <c:v>24.824577045472395</c:v>
                </c:pt>
                <c:pt idx="166">
                  <c:v>23.916729133768655</c:v>
                </c:pt>
                <c:pt idx="167">
                  <c:v>22.88807171522371</c:v>
                </c:pt>
                <c:pt idx="168">
                  <c:v>23.302021937194301</c:v>
                </c:pt>
                <c:pt idx="169">
                  <c:v>23.110148014564157</c:v>
                </c:pt>
                <c:pt idx="170">
                  <c:v>23.165222936800586</c:v>
                </c:pt>
                <c:pt idx="171">
                  <c:v>23.499225691008615</c:v>
                </c:pt>
                <c:pt idx="172">
                  <c:v>23.643131132981225</c:v>
                </c:pt>
                <c:pt idx="173">
                  <c:v>23.241617183773698</c:v>
                </c:pt>
                <c:pt idx="174">
                  <c:v>23.055073092327724</c:v>
                </c:pt>
                <c:pt idx="175">
                  <c:v>22.420823181411411</c:v>
                </c:pt>
                <c:pt idx="176">
                  <c:v>22.349758765622468</c:v>
                </c:pt>
                <c:pt idx="177">
                  <c:v>21.912712608520469</c:v>
                </c:pt>
                <c:pt idx="178">
                  <c:v>21.727945127469219</c:v>
                </c:pt>
                <c:pt idx="179">
                  <c:v>21.516528490497116</c:v>
                </c:pt>
                <c:pt idx="180">
                  <c:v>21.214504723394107</c:v>
                </c:pt>
                <c:pt idx="181">
                  <c:v>21.072375891816222</c:v>
                </c:pt>
                <c:pt idx="182">
                  <c:v>20.075697460376301</c:v>
                </c:pt>
                <c:pt idx="183">
                  <c:v>19.381042796039388</c:v>
                </c:pt>
                <c:pt idx="184">
                  <c:v>19.997526603008463</c:v>
                </c:pt>
                <c:pt idx="185">
                  <c:v>20.025952369324042</c:v>
                </c:pt>
                <c:pt idx="186">
                  <c:v>20.091686953928814</c:v>
                </c:pt>
                <c:pt idx="187">
                  <c:v>20.335082578005945</c:v>
                </c:pt>
                <c:pt idx="188">
                  <c:v>20.47188157839966</c:v>
                </c:pt>
                <c:pt idx="189">
                  <c:v>21.596475958259678</c:v>
                </c:pt>
                <c:pt idx="190">
                  <c:v>22.44036589575337</c:v>
                </c:pt>
                <c:pt idx="191">
                  <c:v>21.914489218915193</c:v>
                </c:pt>
                <c:pt idx="192">
                  <c:v>21.433027801945105</c:v>
                </c:pt>
                <c:pt idx="193">
                  <c:v>21.175419294710192</c:v>
                </c:pt>
                <c:pt idx="194">
                  <c:v>21.022630800763963</c:v>
                </c:pt>
                <c:pt idx="195">
                  <c:v>21.12034437247376</c:v>
                </c:pt>
                <c:pt idx="196">
                  <c:v>20.544722604583324</c:v>
                </c:pt>
                <c:pt idx="197">
                  <c:v>20.669085332213974</c:v>
                </c:pt>
                <c:pt idx="198">
                  <c:v>21.372623048524506</c:v>
                </c:pt>
                <c:pt idx="199">
                  <c:v>22.090373647992827</c:v>
                </c:pt>
                <c:pt idx="200">
                  <c:v>22.550515740226231</c:v>
                </c:pt>
                <c:pt idx="201">
                  <c:v>23.149233443248072</c:v>
                </c:pt>
                <c:pt idx="202">
                  <c:v>23.6413545225865</c:v>
                </c:pt>
                <c:pt idx="203">
                  <c:v>24.20276340731915</c:v>
                </c:pt>
                <c:pt idx="204">
                  <c:v>24.861885863761589</c:v>
                </c:pt>
                <c:pt idx="205">
                  <c:v>25.821255476912317</c:v>
                </c:pt>
                <c:pt idx="206">
                  <c:v>27.416651611374078</c:v>
                </c:pt>
                <c:pt idx="207">
                  <c:v>29.269656253070764</c:v>
                </c:pt>
                <c:pt idx="208">
                  <c:v>31.09956495963603</c:v>
                </c:pt>
                <c:pt idx="209">
                  <c:v>32.618566847124683</c:v>
                </c:pt>
                <c:pt idx="210">
                  <c:v>33.853311071457561</c:v>
                </c:pt>
                <c:pt idx="211">
                  <c:v>34.649232528293723</c:v>
                </c:pt>
                <c:pt idx="212">
                  <c:v>37.564650186035088</c:v>
                </c:pt>
                <c:pt idx="213">
                  <c:v>40.840719753905347</c:v>
                </c:pt>
                <c:pt idx="214">
                  <c:v>44.399270374536655</c:v>
                </c:pt>
                <c:pt idx="215">
                  <c:v>47.796149449248112</c:v>
                </c:pt>
                <c:pt idx="216">
                  <c:v>50.397107067123414</c:v>
                </c:pt>
                <c:pt idx="217">
                  <c:v>54.0746905842012</c:v>
                </c:pt>
                <c:pt idx="218">
                  <c:v>60.317699511259811</c:v>
                </c:pt>
                <c:pt idx="219">
                  <c:v>64.039698288205685</c:v>
                </c:pt>
                <c:pt idx="220">
                  <c:v>67.216277673971419</c:v>
                </c:pt>
                <c:pt idx="221">
                  <c:v>69.998449552108525</c:v>
                </c:pt>
                <c:pt idx="222">
                  <c:v>72.833919742087332</c:v>
                </c:pt>
                <c:pt idx="223">
                  <c:v>75.303408190753103</c:v>
                </c:pt>
                <c:pt idx="224">
                  <c:v>77.589905768762321</c:v>
                </c:pt>
                <c:pt idx="225">
                  <c:v>81.324340818471271</c:v>
                </c:pt>
                <c:pt idx="226">
                  <c:v>85.636174246465359</c:v>
                </c:pt>
                <c:pt idx="227">
                  <c:v>89.988869713538094</c:v>
                </c:pt>
                <c:pt idx="228">
                  <c:v>94.698663869950266</c:v>
                </c:pt>
                <c:pt idx="229">
                  <c:v>98.520152829000651</c:v>
                </c:pt>
                <c:pt idx="230">
                  <c:v>101.46754947384704</c:v>
                </c:pt>
                <c:pt idx="231">
                  <c:v>105.15401604289846</c:v>
                </c:pt>
                <c:pt idx="232">
                  <c:v>111.52138769758773</c:v>
                </c:pt>
                <c:pt idx="233">
                  <c:v>116.85654871294258</c:v>
                </c:pt>
                <c:pt idx="234">
                  <c:v>107.55776990695944</c:v>
                </c:pt>
              </c:numCache>
            </c:numRef>
          </c:val>
          <c:smooth val="0"/>
          <c:extLst>
            <c:ext xmlns:c16="http://schemas.microsoft.com/office/drawing/2014/chart" uri="{C3380CC4-5D6E-409C-BE32-E72D297353CC}">
              <c16:uniqueId val="{00000003-EFA3-406A-8850-3733FE476930}"/>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Frances!$B$3:$N$3</c:f>
              <c:strCache>
                <c:ptCount val="12"/>
                <c:pt idx="0">
                  <c:v>25-29</c:v>
                </c:pt>
                <c:pt idx="1">
                  <c:v>30-34</c:v>
                </c:pt>
                <c:pt idx="2">
                  <c:v>35-39</c:v>
                </c:pt>
                <c:pt idx="3">
                  <c:v>40-44</c:v>
                </c:pt>
                <c:pt idx="4">
                  <c:v>45-49</c:v>
                </c:pt>
                <c:pt idx="5">
                  <c:v>50-54</c:v>
                </c:pt>
                <c:pt idx="6">
                  <c:v>55-59</c:v>
                </c:pt>
                <c:pt idx="7">
                  <c:v>60-64</c:v>
                </c:pt>
                <c:pt idx="8">
                  <c:v>65-69</c:v>
                </c:pt>
                <c:pt idx="9">
                  <c:v>70-74</c:v>
                </c:pt>
                <c:pt idx="10">
                  <c:v>75-79</c:v>
                </c:pt>
                <c:pt idx="11">
                  <c:v>80+</c:v>
                </c:pt>
              </c:strCache>
              <c:extLst/>
            </c:strRef>
          </c:cat>
          <c:val>
            <c:numRef>
              <c:f>Frances!$B$4:$N$4</c:f>
              <c:numCache>
                <c:formatCode>0%</c:formatCode>
                <c:ptCount val="12"/>
                <c:pt idx="0">
                  <c:v>0.52759831946522984</c:v>
                </c:pt>
                <c:pt idx="1">
                  <c:v>0.71269190751779044</c:v>
                </c:pt>
                <c:pt idx="2">
                  <c:v>0.77984016678621038</c:v>
                </c:pt>
                <c:pt idx="3">
                  <c:v>0.87941177935018544</c:v>
                </c:pt>
                <c:pt idx="4">
                  <c:v>0.85514686964787234</c:v>
                </c:pt>
                <c:pt idx="5">
                  <c:v>0.91968928160767316</c:v>
                </c:pt>
                <c:pt idx="6">
                  <c:v>0.97563020837448178</c:v>
                </c:pt>
                <c:pt idx="7">
                  <c:v>0.9974182435765393</c:v>
                </c:pt>
                <c:pt idx="8">
                  <c:v>0.9514091406423193</c:v>
                </c:pt>
                <c:pt idx="9">
                  <c:v>0.97553939336371476</c:v>
                </c:pt>
                <c:pt idx="10">
                  <c:v>1</c:v>
                </c:pt>
                <c:pt idx="11">
                  <c:v>0.94200948619721647</c:v>
                </c:pt>
              </c:numCache>
              <c:extLst/>
            </c:numRef>
          </c:val>
          <c:extLst>
            <c:ext xmlns:c16="http://schemas.microsoft.com/office/drawing/2014/chart" uri="{C3380CC4-5D6E-409C-BE32-E72D297353CC}">
              <c16:uniqueId val="{00000000-CF59-47A5-BB6A-432944D86A83}"/>
            </c:ext>
          </c:extLst>
        </c:ser>
        <c:ser>
          <c:idx val="1"/>
          <c:order val="1"/>
          <c:tx>
            <c:strRef>
              <c:f>Frances!$A$5</c:f>
              <c:strCache>
                <c:ptCount val="1"/>
                <c:pt idx="0">
                  <c:v>Second dose</c:v>
                </c:pt>
              </c:strCache>
            </c:strRef>
          </c:tx>
          <c:spPr>
            <a:solidFill>
              <a:schemeClr val="accent6">
                <a:lumMod val="75000"/>
              </a:schemeClr>
            </a:solidFill>
            <a:ln>
              <a:noFill/>
            </a:ln>
            <a:effectLst/>
          </c:spPr>
          <c:invertIfNegative val="0"/>
          <c:dLbls>
            <c:dLbl>
              <c:idx val="3"/>
              <c:layout>
                <c:manualLayout>
                  <c:x val="8.9545556301768529E-3"/>
                  <c:y val="4.2060974503099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8C-458E-B782-010CD6C2ACCD}"/>
                </c:ext>
              </c:extLst>
            </c:dLbl>
            <c:dLbl>
              <c:idx val="4"/>
              <c:layout>
                <c:manualLayout>
                  <c:x val="6.7159167226326392E-3"/>
                  <c:y val="1.261829235093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8C-458E-B782-010CD6C2ACCD}"/>
                </c:ext>
              </c:extLst>
            </c:dLbl>
            <c:dLbl>
              <c:idx val="5"/>
              <c:layout>
                <c:manualLayout>
                  <c:x val="8.9545556301768112E-3"/>
                  <c:y val="4.2060974503100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8C-458E-B782-010CD6C2ACCD}"/>
                </c:ext>
              </c:extLst>
            </c:dLbl>
            <c:dLbl>
              <c:idx val="6"/>
              <c:layout>
                <c:manualLayout>
                  <c:x val="8.9545556301767696E-3"/>
                  <c:y val="1.68243898012402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8C-458E-B782-010CD6C2ACCD}"/>
                </c:ext>
              </c:extLst>
            </c:dLbl>
            <c:dLbl>
              <c:idx val="7"/>
              <c:layout>
                <c:manualLayout>
                  <c:x val="8.9545556301768529E-3"/>
                  <c:y val="8.412194900620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8C-458E-B782-010CD6C2ACCD}"/>
                </c:ext>
              </c:extLst>
            </c:dLbl>
            <c:dLbl>
              <c:idx val="8"/>
              <c:layout>
                <c:manualLayout>
                  <c:x val="1.5670472352809491E-2"/>
                  <c:y val="1.2618292350930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F-4FD4-89FD-4249BA73B0B3}"/>
                </c:ext>
              </c:extLst>
            </c:dLbl>
            <c:dLbl>
              <c:idx val="9"/>
              <c:layout>
                <c:manualLayout>
                  <c:x val="1.343183344526536E-2"/>
                  <c:y val="4.2060974503100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F-4FD4-89FD-4249BA73B0B3}"/>
                </c:ext>
              </c:extLst>
            </c:dLbl>
            <c:dLbl>
              <c:idx val="10"/>
              <c:layout>
                <c:manualLayout>
                  <c:x val="1.34318334452651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C8-4B3C-955E-DF8D47646129}"/>
                </c:ext>
              </c:extLst>
            </c:dLbl>
            <c:dLbl>
              <c:idx val="11"/>
              <c:layout>
                <c:manualLayout>
                  <c:x val="1.3431833445265278E-2"/>
                  <c:y val="4.2060974503100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C8-4B3C-955E-DF8D476461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Frances!$B$3:$N$3</c:f>
              <c:strCache>
                <c:ptCount val="12"/>
                <c:pt idx="0">
                  <c:v>25-29</c:v>
                </c:pt>
                <c:pt idx="1">
                  <c:v>30-34</c:v>
                </c:pt>
                <c:pt idx="2">
                  <c:v>35-39</c:v>
                </c:pt>
                <c:pt idx="3">
                  <c:v>40-44</c:v>
                </c:pt>
                <c:pt idx="4">
                  <c:v>45-49</c:v>
                </c:pt>
                <c:pt idx="5">
                  <c:v>50-54</c:v>
                </c:pt>
                <c:pt idx="6">
                  <c:v>55-59</c:v>
                </c:pt>
                <c:pt idx="7">
                  <c:v>60-64</c:v>
                </c:pt>
                <c:pt idx="8">
                  <c:v>65-69</c:v>
                </c:pt>
                <c:pt idx="9">
                  <c:v>70-74</c:v>
                </c:pt>
                <c:pt idx="10">
                  <c:v>75-79</c:v>
                </c:pt>
                <c:pt idx="11">
                  <c:v>80+</c:v>
                </c:pt>
              </c:strCache>
              <c:extLst/>
            </c:strRef>
          </c:cat>
          <c:val>
            <c:numRef>
              <c:f>Frances!$B$5:$N$5</c:f>
              <c:numCache>
                <c:formatCode>0%</c:formatCode>
                <c:ptCount val="12"/>
                <c:pt idx="0">
                  <c:v>0.20382521323014705</c:v>
                </c:pt>
                <c:pt idx="1">
                  <c:v>0.25162567615049974</c:v>
                </c:pt>
                <c:pt idx="2">
                  <c:v>0.29717337655833098</c:v>
                </c:pt>
                <c:pt idx="3">
                  <c:v>0.41523071953025764</c:v>
                </c:pt>
                <c:pt idx="4">
                  <c:v>0.51948995266714248</c:v>
                </c:pt>
                <c:pt idx="5">
                  <c:v>0.84205830845144714</c:v>
                </c:pt>
                <c:pt idx="6">
                  <c:v>0.9126329362284783</c:v>
                </c:pt>
                <c:pt idx="7">
                  <c:v>0.95199745487790965</c:v>
                </c:pt>
                <c:pt idx="8">
                  <c:v>0.92604425152141423</c:v>
                </c:pt>
                <c:pt idx="9">
                  <c:v>0.95858456330779473</c:v>
                </c:pt>
                <c:pt idx="10">
                  <c:v>1</c:v>
                </c:pt>
                <c:pt idx="11">
                  <c:v>0.91870640586204122</c:v>
                </c:pt>
              </c:numCache>
              <c:extLst/>
            </c:numRef>
          </c:val>
          <c:extLst>
            <c:ext xmlns:c16="http://schemas.microsoft.com/office/drawing/2014/chart" uri="{C3380CC4-5D6E-409C-BE32-E72D297353CC}">
              <c16:uniqueId val="{0000000A-CF59-47A5-BB6A-432944D86A83}"/>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Table!$K$7:$K$30</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smooth val="0"/>
          <c:extLst>
            <c:ext xmlns:c16="http://schemas.microsoft.com/office/drawing/2014/chart" uri="{C3380CC4-5D6E-409C-BE32-E72D297353CC}">
              <c16:uniqueId val="{00000000-255F-4568-B598-A2EAB83B523A}"/>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Table!$L$7:$L$30</c:f>
              <c:numCache>
                <c:formatCode>General</c:formatCode>
                <c:ptCount val="24"/>
                <c:pt idx="0">
                  <c:v>1.9855361632650802E-2</c:v>
                </c:pt>
                <c:pt idx="1">
                  <c:v>0</c:v>
                </c:pt>
                <c:pt idx="2">
                  <c:v>0</c:v>
                </c:pt>
                <c:pt idx="3">
                  <c:v>0</c:v>
                </c:pt>
                <c:pt idx="4">
                  <c:v>0</c:v>
                </c:pt>
                <c:pt idx="5">
                  <c:v>0</c:v>
                </c:pt>
                <c:pt idx="6">
                  <c:v>0</c:v>
                </c:pt>
                <c:pt idx="7">
                  <c:v>9.9276808163254009E-3</c:v>
                </c:pt>
                <c:pt idx="8">
                  <c:v>0</c:v>
                </c:pt>
                <c:pt idx="9">
                  <c:v>0</c:v>
                </c:pt>
                <c:pt idx="10">
                  <c:v>9.9276808163254009E-3</c:v>
                </c:pt>
                <c:pt idx="11">
                  <c:v>9.9276808163254009E-3</c:v>
                </c:pt>
                <c:pt idx="12">
                  <c:v>0</c:v>
                </c:pt>
                <c:pt idx="13">
                  <c:v>0</c:v>
                </c:pt>
                <c:pt idx="14">
                  <c:v>0</c:v>
                </c:pt>
                <c:pt idx="15">
                  <c:v>0</c:v>
                </c:pt>
                <c:pt idx="16">
                  <c:v>0</c:v>
                </c:pt>
                <c:pt idx="17">
                  <c:v>0</c:v>
                </c:pt>
                <c:pt idx="18">
                  <c:v>0</c:v>
                </c:pt>
                <c:pt idx="19">
                  <c:v>0</c:v>
                </c:pt>
                <c:pt idx="20">
                  <c:v>0</c:v>
                </c:pt>
                <c:pt idx="21">
                  <c:v>0</c:v>
                </c:pt>
                <c:pt idx="22">
                  <c:v>0</c:v>
                </c:pt>
                <c:pt idx="23">
                  <c:v>9.9276808163254009E-3</c:v>
                </c:pt>
              </c:numCache>
            </c:numRef>
          </c:val>
          <c:smooth val="0"/>
          <c:extLst>
            <c:ext xmlns:c16="http://schemas.microsoft.com/office/drawing/2014/chart" uri="{C3380CC4-5D6E-409C-BE32-E72D297353CC}">
              <c16:uniqueId val="{00000001-255F-4568-B598-A2EAB83B523A}"/>
            </c:ext>
          </c:extLst>
        </c:ser>
        <c:ser>
          <c:idx val="2"/>
          <c:order val="2"/>
          <c:tx>
            <c:strRef>
              <c:f>Table!$M$5</c:f>
              <c:strCache>
                <c:ptCount val="1"/>
                <c:pt idx="0">
                  <c:v>15-44</c:v>
                </c:pt>
              </c:strCache>
            </c:strRef>
          </c:tx>
          <c:spPr>
            <a:ln w="15875" cap="rnd">
              <a:solidFill>
                <a:schemeClr val="accent3"/>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Table!$M$7:$M$30</c:f>
              <c:numCache>
                <c:formatCode>General</c:formatCode>
                <c:ptCount val="24"/>
                <c:pt idx="0">
                  <c:v>0.25816939206004502</c:v>
                </c:pt>
                <c:pt idx="1">
                  <c:v>0.396156480919724</c:v>
                </c:pt>
                <c:pt idx="2">
                  <c:v>0.42731485582352302</c:v>
                </c:pt>
                <c:pt idx="3">
                  <c:v>0.47627801638663397</c:v>
                </c:pt>
                <c:pt idx="4">
                  <c:v>0.391705284504896</c:v>
                </c:pt>
                <c:pt idx="5">
                  <c:v>0.42286365940869403</c:v>
                </c:pt>
                <c:pt idx="6">
                  <c:v>0.200303838667276</c:v>
                </c:pt>
                <c:pt idx="7">
                  <c:v>0.21810862432659001</c:v>
                </c:pt>
                <c:pt idx="8">
                  <c:v>0.18695024942279101</c:v>
                </c:pt>
                <c:pt idx="9">
                  <c:v>9.3475124711395602E-2</c:v>
                </c:pt>
                <c:pt idx="10">
                  <c:v>6.2316749807597001E-2</c:v>
                </c:pt>
                <c:pt idx="11">
                  <c:v>3.5609571318626902E-2</c:v>
                </c:pt>
                <c:pt idx="12">
                  <c:v>4.8963160563112E-2</c:v>
                </c:pt>
                <c:pt idx="13">
                  <c:v>6.6767946222425406E-2</c:v>
                </c:pt>
                <c:pt idx="14">
                  <c:v>3.11583749037985E-2</c:v>
                </c:pt>
                <c:pt idx="15">
                  <c:v>2.6707178488970199E-2</c:v>
                </c:pt>
                <c:pt idx="16">
                  <c:v>1.33535892444851E-2</c:v>
                </c:pt>
                <c:pt idx="17">
                  <c:v>8.9023928296567204E-3</c:v>
                </c:pt>
                <c:pt idx="18">
                  <c:v>2.2255982074141801E-2</c:v>
                </c:pt>
                <c:pt idx="19">
                  <c:v>2.2255982074141801E-2</c:v>
                </c:pt>
                <c:pt idx="20">
                  <c:v>1.33535892444851E-2</c:v>
                </c:pt>
                <c:pt idx="21">
                  <c:v>2.2255982074141801E-2</c:v>
                </c:pt>
                <c:pt idx="22">
                  <c:v>1.33535892444851E-2</c:v>
                </c:pt>
                <c:pt idx="23">
                  <c:v>1.7804785659313399E-2</c:v>
                </c:pt>
              </c:numCache>
            </c:numRef>
          </c:val>
          <c:smooth val="0"/>
          <c:extLst>
            <c:ext xmlns:c16="http://schemas.microsoft.com/office/drawing/2014/chart" uri="{C3380CC4-5D6E-409C-BE32-E72D297353CC}">
              <c16:uniqueId val="{00000002-255F-4568-B598-A2EAB83B523A}"/>
            </c:ext>
          </c:extLst>
        </c:ser>
        <c:ser>
          <c:idx val="3"/>
          <c:order val="3"/>
          <c:tx>
            <c:strRef>
              <c:f>Table!$N$5</c:f>
              <c:strCache>
                <c:ptCount val="1"/>
                <c:pt idx="0">
                  <c:v>45-64</c:v>
                </c:pt>
              </c:strCache>
            </c:strRef>
          </c:tx>
          <c:spPr>
            <a:ln w="15875" cap="rnd">
              <a:solidFill>
                <a:schemeClr val="accent4"/>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Table!$N$7:$N$30</c:f>
              <c:numCache>
                <c:formatCode>General</c:formatCode>
                <c:ptCount val="24"/>
                <c:pt idx="0">
                  <c:v>3.2949050266598499</c:v>
                </c:pt>
                <c:pt idx="1">
                  <c:v>4.5551077460197904</c:v>
                </c:pt>
                <c:pt idx="2">
                  <c:v>5.5921495671597503</c:v>
                </c:pt>
                <c:pt idx="3">
                  <c:v>6.0384713635997302</c:v>
                </c:pt>
                <c:pt idx="4">
                  <c:v>5.4608784505597496</c:v>
                </c:pt>
                <c:pt idx="5">
                  <c:v>4.5419806343597902</c:v>
                </c:pt>
                <c:pt idx="6">
                  <c:v>3.7609174905898302</c:v>
                </c:pt>
                <c:pt idx="7">
                  <c:v>3.0586170167798601</c:v>
                </c:pt>
                <c:pt idx="8">
                  <c:v>2.1528463122399</c:v>
                </c:pt>
                <c:pt idx="9">
                  <c:v>1.6277618458399301</c:v>
                </c:pt>
                <c:pt idx="10">
                  <c:v>1.2930204985099401</c:v>
                </c:pt>
                <c:pt idx="11">
                  <c:v>0.93202492785995805</c:v>
                </c:pt>
                <c:pt idx="12">
                  <c:v>0.65635558299996999</c:v>
                </c:pt>
                <c:pt idx="13">
                  <c:v>0.49226668724997802</c:v>
                </c:pt>
                <c:pt idx="14">
                  <c:v>0.301923568179986</c:v>
                </c:pt>
                <c:pt idx="15">
                  <c:v>0.25597867736998797</c:v>
                </c:pt>
                <c:pt idx="16">
                  <c:v>0.20347023072999099</c:v>
                </c:pt>
                <c:pt idx="17">
                  <c:v>0.13127111659999399</c:v>
                </c:pt>
                <c:pt idx="18">
                  <c:v>0.196906674899991</c:v>
                </c:pt>
                <c:pt idx="19">
                  <c:v>0.210033786559991</c:v>
                </c:pt>
                <c:pt idx="20">
                  <c:v>0.12470756076999399</c:v>
                </c:pt>
                <c:pt idx="21">
                  <c:v>0.164088895749993</c:v>
                </c:pt>
                <c:pt idx="22">
                  <c:v>3.9381334979998198E-2</c:v>
                </c:pt>
                <c:pt idx="23">
                  <c:v>0.12470756076999399</c:v>
                </c:pt>
              </c:numCache>
            </c:numRef>
          </c:val>
          <c:smooth val="0"/>
          <c:extLst>
            <c:ext xmlns:c16="http://schemas.microsoft.com/office/drawing/2014/chart" uri="{C3380CC4-5D6E-409C-BE32-E72D297353CC}">
              <c16:uniqueId val="{00000003-255F-4568-B598-A2EAB83B523A}"/>
            </c:ext>
          </c:extLst>
        </c:ser>
        <c:ser>
          <c:idx val="4"/>
          <c:order val="4"/>
          <c:tx>
            <c:strRef>
              <c:f>Table!$O$5</c:f>
              <c:strCache>
                <c:ptCount val="1"/>
                <c:pt idx="0">
                  <c:v>65-74</c:v>
                </c:pt>
              </c:strCache>
            </c:strRef>
          </c:tx>
          <c:spPr>
            <a:ln w="15875" cap="rnd">
              <a:solidFill>
                <a:schemeClr val="accent5"/>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Table!$O$7:$O$30</c:f>
              <c:numCache>
                <c:formatCode>General</c:formatCode>
                <c:ptCount val="24"/>
                <c:pt idx="0">
                  <c:v>12.4800126113812</c:v>
                </c:pt>
                <c:pt idx="1">
                  <c:v>16.8252801602831</c:v>
                </c:pt>
                <c:pt idx="2">
                  <c:v>21.103179220054798</c:v>
                </c:pt>
                <c:pt idx="3">
                  <c:v>23.882129396678099</c:v>
                </c:pt>
                <c:pt idx="4">
                  <c:v>20.008441271688</c:v>
                </c:pt>
                <c:pt idx="5">
                  <c:v>16.1347531466979</c:v>
                </c:pt>
                <c:pt idx="6">
                  <c:v>13.490539948335099</c:v>
                </c:pt>
                <c:pt idx="7">
                  <c:v>10.5263264266035</c:v>
                </c:pt>
                <c:pt idx="8">
                  <c:v>7.0905334809601497</c:v>
                </c:pt>
                <c:pt idx="9">
                  <c:v>4.9684260733568699</c:v>
                </c:pt>
                <c:pt idx="10">
                  <c:v>3.6378984130341898</c:v>
                </c:pt>
                <c:pt idx="11">
                  <c:v>2.0715810407555799</c:v>
                </c:pt>
                <c:pt idx="12">
                  <c:v>1.54947524999604</c:v>
                </c:pt>
                <c:pt idx="13">
                  <c:v>0.94315884782367798</c:v>
                </c:pt>
                <c:pt idx="14">
                  <c:v>0.57263215760723296</c:v>
                </c:pt>
                <c:pt idx="15">
                  <c:v>0.67368489130262699</c:v>
                </c:pt>
                <c:pt idx="16">
                  <c:v>0.656842769020061</c:v>
                </c:pt>
                <c:pt idx="17">
                  <c:v>0.47157942391183899</c:v>
                </c:pt>
                <c:pt idx="18">
                  <c:v>0.43789517934670802</c:v>
                </c:pt>
                <c:pt idx="19">
                  <c:v>0.522105790759536</c:v>
                </c:pt>
                <c:pt idx="20">
                  <c:v>0.47157942391183899</c:v>
                </c:pt>
                <c:pt idx="21">
                  <c:v>0.40421093478157599</c:v>
                </c:pt>
                <c:pt idx="22">
                  <c:v>0.202105467390788</c:v>
                </c:pt>
                <c:pt idx="23">
                  <c:v>0.25263183423848501</c:v>
                </c:pt>
              </c:numCache>
            </c:numRef>
          </c:val>
          <c:smooth val="0"/>
          <c:extLst>
            <c:ext xmlns:c16="http://schemas.microsoft.com/office/drawing/2014/chart" uri="{C3380CC4-5D6E-409C-BE32-E72D297353CC}">
              <c16:uniqueId val="{00000004-255F-4568-B598-A2EAB83B523A}"/>
            </c:ext>
          </c:extLst>
        </c:ser>
        <c:ser>
          <c:idx val="5"/>
          <c:order val="5"/>
          <c:tx>
            <c:strRef>
              <c:f>Table!$P$5</c:f>
              <c:strCache>
                <c:ptCount val="1"/>
                <c:pt idx="0">
                  <c:v>75-84</c:v>
                </c:pt>
              </c:strCache>
            </c:strRef>
          </c:tx>
          <c:spPr>
            <a:ln w="15875" cap="rnd">
              <a:solidFill>
                <a:schemeClr val="accent6"/>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Table!$P$7:$P$30</c:f>
              <c:numCache>
                <c:formatCode>General</c:formatCode>
                <c:ptCount val="24"/>
                <c:pt idx="0">
                  <c:v>43.395429663403199</c:v>
                </c:pt>
                <c:pt idx="1">
                  <c:v>52.124555169046197</c:v>
                </c:pt>
                <c:pt idx="2">
                  <c:v>69.5272066548184</c:v>
                </c:pt>
                <c:pt idx="3">
                  <c:v>76.060150902672206</c:v>
                </c:pt>
                <c:pt idx="4">
                  <c:v>64.523249358589993</c:v>
                </c:pt>
                <c:pt idx="5">
                  <c:v>49.956173674013897</c:v>
                </c:pt>
                <c:pt idx="6">
                  <c:v>36.806885890035801</c:v>
                </c:pt>
                <c:pt idx="7">
                  <c:v>26.9935696368767</c:v>
                </c:pt>
                <c:pt idx="8">
                  <c:v>17.819647927124599</c:v>
                </c:pt>
                <c:pt idx="9">
                  <c:v>12.7878908681393</c:v>
                </c:pt>
                <c:pt idx="10">
                  <c:v>8.1453304877496198</c:v>
                </c:pt>
                <c:pt idx="11">
                  <c:v>5.5321527886080997</c:v>
                </c:pt>
                <c:pt idx="12">
                  <c:v>3.6695686839008501</c:v>
                </c:pt>
                <c:pt idx="13">
                  <c:v>2.6409774618983399</c:v>
                </c:pt>
                <c:pt idx="14">
                  <c:v>2.2517807833028001</c:v>
                </c:pt>
                <c:pt idx="15">
                  <c:v>1.7791848164367801</c:v>
                </c:pt>
                <c:pt idx="16">
                  <c:v>1.30658884957076</c:v>
                </c:pt>
                <c:pt idx="17">
                  <c:v>0.97299169648886197</c:v>
                </c:pt>
                <c:pt idx="18">
                  <c:v>0.94519193373203703</c:v>
                </c:pt>
                <c:pt idx="19">
                  <c:v>0.97299169648886197</c:v>
                </c:pt>
                <c:pt idx="20">
                  <c:v>0.61159478065014194</c:v>
                </c:pt>
                <c:pt idx="21">
                  <c:v>0.55599525513649295</c:v>
                </c:pt>
                <c:pt idx="22">
                  <c:v>0.47259596686601901</c:v>
                </c:pt>
                <c:pt idx="23">
                  <c:v>0.61159478065014194</c:v>
                </c:pt>
              </c:numCache>
            </c:numRef>
          </c:val>
          <c:smooth val="0"/>
          <c:extLst>
            <c:ext xmlns:c16="http://schemas.microsoft.com/office/drawing/2014/chart" uri="{C3380CC4-5D6E-409C-BE32-E72D297353CC}">
              <c16:uniqueId val="{00000005-255F-4568-B598-A2EAB83B523A}"/>
            </c:ext>
          </c:extLst>
        </c:ser>
        <c:ser>
          <c:idx val="6"/>
          <c:order val="6"/>
          <c:tx>
            <c:strRef>
              <c:f>Table!$Q$5</c:f>
              <c:strCache>
                <c:ptCount val="1"/>
                <c:pt idx="0">
                  <c:v>85+</c:v>
                </c:pt>
              </c:strCache>
            </c:strRef>
          </c:tx>
          <c:spPr>
            <a:ln w="15875" cap="rnd">
              <a:solidFill>
                <a:schemeClr val="accent1">
                  <a:lumMod val="60000"/>
                </a:schemeClr>
              </a:solidFill>
              <a:round/>
            </a:ln>
            <a:effectLst/>
          </c:spPr>
          <c:marker>
            <c:symbol val="none"/>
          </c:marker>
          <c:cat>
            <c:strRef>
              <c:f>Table!$J$7:$J$30</c:f>
              <c:strCache>
                <c:ptCount val="24"/>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strCache>
            </c:strRef>
          </c:cat>
          <c:val>
            <c:numRef>
              <c:f>Table!$Q$7:$Q$30</c:f>
              <c:numCache>
                <c:formatCode>General</c:formatCode>
                <c:ptCount val="24"/>
                <c:pt idx="0">
                  <c:v>135.61083941692101</c:v>
                </c:pt>
                <c:pt idx="1">
                  <c:v>166.256594068629</c:v>
                </c:pt>
                <c:pt idx="2">
                  <c:v>231.80070809243699</c:v>
                </c:pt>
                <c:pt idx="3">
                  <c:v>256.70882145472802</c:v>
                </c:pt>
                <c:pt idx="4">
                  <c:v>235.9858111506</c:v>
                </c:pt>
                <c:pt idx="5">
                  <c:v>175.571823456153</c:v>
                </c:pt>
                <c:pt idx="6">
                  <c:v>124.135556838087</c:v>
                </c:pt>
                <c:pt idx="7">
                  <c:v>91.397250657297405</c:v>
                </c:pt>
                <c:pt idx="8">
                  <c:v>62.844047534670501</c:v>
                </c:pt>
                <c:pt idx="9">
                  <c:v>39.758479052546697</c:v>
                </c:pt>
                <c:pt idx="10">
                  <c:v>26.663156580230801</c:v>
                </c:pt>
                <c:pt idx="11">
                  <c:v>18.5629571128189</c:v>
                </c:pt>
                <c:pt idx="12">
                  <c:v>14.917867352483601</c:v>
                </c:pt>
                <c:pt idx="13">
                  <c:v>8.1677011296403208</c:v>
                </c:pt>
                <c:pt idx="14">
                  <c:v>7.1551761962138301</c:v>
                </c:pt>
                <c:pt idx="15">
                  <c:v>5.8051429516451796</c:v>
                </c:pt>
                <c:pt idx="16">
                  <c:v>4.4551097070765397</c:v>
                </c:pt>
                <c:pt idx="17">
                  <c:v>2.8350698135941599</c:v>
                </c:pt>
                <c:pt idx="18">
                  <c:v>2.2950565157666998</c:v>
                </c:pt>
                <c:pt idx="19">
                  <c:v>3.24007978696475</c:v>
                </c:pt>
                <c:pt idx="20">
                  <c:v>2.3625581779951301</c:v>
                </c:pt>
                <c:pt idx="21">
                  <c:v>1.4175349067970799</c:v>
                </c:pt>
                <c:pt idx="22">
                  <c:v>0.94502327119805296</c:v>
                </c:pt>
                <c:pt idx="23">
                  <c:v>1.55253823125394</c:v>
                </c:pt>
              </c:numCache>
            </c:numRef>
          </c:val>
          <c:smooth val="0"/>
          <c:extLst>
            <c:ext xmlns:c16="http://schemas.microsoft.com/office/drawing/2014/chart" uri="{C3380CC4-5D6E-409C-BE32-E72D297353CC}">
              <c16:uniqueId val="{00000006-255F-4568-B598-A2EAB83B523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May18-Apr19</c:v>
                </c:pt>
              </c:strCache>
            </c:strRef>
          </c:tx>
          <c:spPr>
            <a:ln w="28575" cap="rnd">
              <a:solidFill>
                <a:schemeClr val="accent1"/>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Electives!$F$5:$Q$5</c:f>
              <c:numCache>
                <c:formatCode>General</c:formatCode>
                <c:ptCount val="12"/>
                <c:pt idx="0">
                  <c:v>29044.874470648992</c:v>
                </c:pt>
                <c:pt idx="1">
                  <c:v>26931.909809891578</c:v>
                </c:pt>
                <c:pt idx="2">
                  <c:v>31206.9199859006</c:v>
                </c:pt>
                <c:pt idx="3">
                  <c:v>28254.9193771014</c:v>
                </c:pt>
                <c:pt idx="4">
                  <c:v>26203.907991146389</c:v>
                </c:pt>
                <c:pt idx="5">
                  <c:v>30318.914212210166</c:v>
                </c:pt>
                <c:pt idx="6">
                  <c:v>26275.914180240525</c:v>
                </c:pt>
                <c:pt idx="7">
                  <c:v>30556.914847661748</c:v>
                </c:pt>
                <c:pt idx="8">
                  <c:v>29554.901573337844</c:v>
                </c:pt>
                <c:pt idx="9">
                  <c:v>24538.908838990996</c:v>
                </c:pt>
                <c:pt idx="10">
                  <c:v>29270.904752143761</c:v>
                </c:pt>
                <c:pt idx="11">
                  <c:v>27761.91156977163</c:v>
                </c:pt>
              </c:numCache>
            </c:numRef>
          </c:val>
          <c:smooth val="0"/>
          <c:extLst>
            <c:ext xmlns:c16="http://schemas.microsoft.com/office/drawing/2014/chart" uri="{C3380CC4-5D6E-409C-BE32-E72D297353CC}">
              <c16:uniqueId val="{00000000-DA89-42D5-BAC6-AA100DD589E2}"/>
            </c:ext>
          </c:extLst>
        </c:ser>
        <c:ser>
          <c:idx val="1"/>
          <c:order val="1"/>
          <c:tx>
            <c:strRef>
              <c:f>Electives!$A$6</c:f>
              <c:strCache>
                <c:ptCount val="1"/>
                <c:pt idx="0">
                  <c:v>May19-Apr20</c:v>
                </c:pt>
              </c:strCache>
            </c:strRef>
          </c:tx>
          <c:spPr>
            <a:ln w="28575" cap="rnd">
              <a:solidFill>
                <a:schemeClr val="accent2"/>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Electives!$F$6:$Q$6</c:f>
              <c:numCache>
                <c:formatCode>General</c:formatCode>
                <c:ptCount val="12"/>
                <c:pt idx="0">
                  <c:v>29645.915502934629</c:v>
                </c:pt>
                <c:pt idx="1">
                  <c:v>27203.915086016761</c:v>
                </c:pt>
                <c:pt idx="2">
                  <c:v>29671.916790239957</c:v>
                </c:pt>
                <c:pt idx="3">
                  <c:v>26940.912846590698</c:v>
                </c:pt>
                <c:pt idx="4">
                  <c:v>26889.912792859799</c:v>
                </c:pt>
                <c:pt idx="5">
                  <c:v>28035.916428877157</c:v>
                </c:pt>
                <c:pt idx="6">
                  <c:v>27703.912936760036</c:v>
                </c:pt>
                <c:pt idx="7">
                  <c:v>29136.914850533685</c:v>
                </c:pt>
                <c:pt idx="8">
                  <c:v>29765.909090909092</c:v>
                </c:pt>
                <c:pt idx="9">
                  <c:v>25790.898530495135</c:v>
                </c:pt>
                <c:pt idx="10">
                  <c:v>28862.904722308838</c:v>
                </c:pt>
                <c:pt idx="11">
                  <c:v>27644.910255018989</c:v>
                </c:pt>
              </c:numCache>
            </c:numRef>
          </c:val>
          <c:smooth val="0"/>
          <c:extLst>
            <c:ext xmlns:c16="http://schemas.microsoft.com/office/drawing/2014/chart" uri="{C3380CC4-5D6E-409C-BE32-E72D297353CC}">
              <c16:uniqueId val="{00000001-DA89-42D5-BAC6-AA100DD589E2}"/>
            </c:ext>
          </c:extLst>
        </c:ser>
        <c:ser>
          <c:idx val="2"/>
          <c:order val="2"/>
          <c:tx>
            <c:strRef>
              <c:f>Electives!$A$7</c:f>
              <c:strCache>
                <c:ptCount val="1"/>
                <c:pt idx="0">
                  <c:v>May20-Apr21</c:v>
                </c:pt>
              </c:strCache>
            </c:strRef>
          </c:tx>
          <c:spPr>
            <a:ln w="28575" cap="rnd">
              <a:solidFill>
                <a:schemeClr val="accent6">
                  <a:lumMod val="75000"/>
                </a:schemeClr>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Electives!$F$7:$Q$7</c:f>
              <c:numCache>
                <c:formatCode>General</c:formatCode>
                <c:ptCount val="12"/>
                <c:pt idx="0">
                  <c:v>20191.850485340728</c:v>
                </c:pt>
                <c:pt idx="1">
                  <c:v>3405.8655314151497</c:v>
                </c:pt>
                <c:pt idx="2">
                  <c:v>4119.9245145631066</c:v>
                </c:pt>
                <c:pt idx="3">
                  <c:v>6983.9334192439865</c:v>
                </c:pt>
                <c:pt idx="4">
                  <c:v>11223.937722736991</c:v>
                </c:pt>
                <c:pt idx="5">
                  <c:v>13830.928638565541</c:v>
                </c:pt>
                <c:pt idx="6">
                  <c:v>17055.934333958725</c:v>
                </c:pt>
                <c:pt idx="7">
                  <c:v>18141.924484621322</c:v>
                </c:pt>
                <c:pt idx="8">
                  <c:v>17915.925653047554</c:v>
                </c:pt>
                <c:pt idx="9">
                  <c:v>12333.929463272256</c:v>
                </c:pt>
                <c:pt idx="10">
                  <c:v>17754.937426077162</c:v>
                </c:pt>
                <c:pt idx="11">
                  <c:v>12333.929463272256</c:v>
                </c:pt>
              </c:numCache>
            </c:numRef>
          </c:val>
          <c:smooth val="0"/>
          <c:extLst>
            <c:ext xmlns:c16="http://schemas.microsoft.com/office/drawing/2014/chart" uri="{C3380CC4-5D6E-409C-BE32-E72D297353CC}">
              <c16:uniqueId val="{00000002-DA89-42D5-BAC6-AA100DD589E2}"/>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28/06/2021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9064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28 June,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28 June,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28 June,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28 June,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28 June,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28/06/2021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28/06/2021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28 June,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39.jpeg"/><Relationship Id="rId4" Type="http://schemas.openxmlformats.org/officeDocument/2006/relationships/hyperlink" Target="https://beta.isdscotland.org/find-publications-and-data/healthcare-resources/waiting-times/cancelled-planned-operati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25/06/2021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46915" y="1337127"/>
            <a:ext cx="7890164" cy="338554"/>
          </a:xfrm>
          <a:prstGeom prst="rect">
            <a:avLst/>
          </a:prstGeom>
          <a:noFill/>
        </p:spPr>
        <p:txBody>
          <a:bodyPr wrap="square" rtlCol="0">
            <a:spAutoFit/>
          </a:bodyPr>
          <a:lstStyle/>
          <a:p>
            <a:r>
              <a:rPr lang="en-GB" sz="1600" b="1" dirty="0"/>
              <a:t>Events and activities reported by people testing positive, prior to symptom onset, week </a:t>
            </a:r>
            <a:r>
              <a:rPr lang="en-GB" sz="1600" b="1"/>
              <a:t>24</a:t>
            </a:r>
            <a:endParaRPr lang="en-GB" sz="1600" b="1" dirty="0"/>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3139321"/>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‘Eating out’ and ‘shopping’ are the most commonly reported activities prior to testing positive. </a:t>
            </a:r>
          </a:p>
          <a:p>
            <a:endParaRPr lang="en-GB" i="1" dirty="0"/>
          </a:p>
          <a:p>
            <a:r>
              <a:rPr lang="en-GB" i="1" dirty="0"/>
              <a:t>Reports for eating out increased this week to over 8,500, compared to 7,500 reported in week 23.</a:t>
            </a:r>
            <a:endParaRPr lang="en-GB" b="1" i="1" dirty="0"/>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2" name="Picture 1">
            <a:extLst>
              <a:ext uri="{FF2B5EF4-FFF2-40B4-BE49-F238E27FC236}">
                <a16:creationId xmlns:a16="http://schemas.microsoft.com/office/drawing/2014/main" id="{0BA95341-8887-4B70-90BB-60C9D9F6CD2F}"/>
              </a:ext>
            </a:extLst>
          </p:cNvPr>
          <p:cNvPicPr>
            <a:picLocks noChangeAspect="1"/>
          </p:cNvPicPr>
          <p:nvPr/>
        </p:nvPicPr>
        <p:blipFill>
          <a:blip r:embed="rId4"/>
          <a:stretch>
            <a:fillRect/>
          </a:stretch>
        </p:blipFill>
        <p:spPr>
          <a:xfrm>
            <a:off x="3697793" y="1675681"/>
            <a:ext cx="8279842" cy="4333234"/>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ARI cases reported have steadily  increased since schools reopened on 19 April, particularly in primary and secondary school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61047E0F-F947-4E43-BB77-B5EB7C30B526}"/>
              </a:ext>
            </a:extLst>
          </p:cNvPr>
          <p:cNvPicPr>
            <a:picLocks noChangeAspect="1"/>
          </p:cNvPicPr>
          <p:nvPr/>
        </p:nvPicPr>
        <p:blipFill>
          <a:blip r:embed="rId4"/>
          <a:stretch>
            <a:fillRect/>
          </a:stretch>
        </p:blipFill>
        <p:spPr>
          <a:xfrm>
            <a:off x="3667648" y="1738364"/>
            <a:ext cx="8309986" cy="4579899"/>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dirty="0"/>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COVID-19 cases are rising in all educational settings.</a:t>
            </a:r>
          </a:p>
          <a:p>
            <a:endParaRPr lang="en-GB" i="1" dirty="0"/>
          </a:p>
          <a:p>
            <a:r>
              <a:rPr lang="en-GB" i="1" dirty="0"/>
              <a:t>The reported number of cases for certain age cohorts, namely colleges/universities</a:t>
            </a:r>
            <a:r>
              <a:rPr lang="en-GB" i="1"/>
              <a:t> and age 20-29</a:t>
            </a:r>
            <a:r>
              <a:rPr lang="en-GB" i="1" dirty="0"/>
              <a:t> appear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3" name="Picture 2">
            <a:extLst>
              <a:ext uri="{FF2B5EF4-FFF2-40B4-BE49-F238E27FC236}">
                <a16:creationId xmlns:a16="http://schemas.microsoft.com/office/drawing/2014/main" id="{660983E1-BEA2-430E-B8F8-34A33E0897F2}"/>
              </a:ext>
            </a:extLst>
          </p:cNvPr>
          <p:cNvPicPr>
            <a:picLocks noChangeAspect="1"/>
          </p:cNvPicPr>
          <p:nvPr/>
        </p:nvPicPr>
        <p:blipFill>
          <a:blip r:embed="rId4"/>
          <a:stretch>
            <a:fillRect/>
          </a:stretch>
        </p:blipFill>
        <p:spPr>
          <a:xfrm>
            <a:off x="3717890" y="1877599"/>
            <a:ext cx="8299939" cy="4494383"/>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deaths with COVID-19 listed on the death certificate has levelled out across the UK.</a:t>
            </a:r>
          </a:p>
          <a:p>
            <a:endParaRPr lang="en-GB" i="1" dirty="0"/>
          </a:p>
          <a:p>
            <a:r>
              <a:rPr lang="en-GB" i="1" dirty="0"/>
              <a:t>Note: different scales – but overall trend is similar across nations.</a:t>
            </a:r>
          </a:p>
          <a:p>
            <a:r>
              <a:rPr lang="en-GB" i="1" dirty="0"/>
              <a:t> </a:t>
            </a:r>
          </a:p>
          <a:p>
            <a:r>
              <a:rPr lang="en-GB" i="1" dirty="0"/>
              <a:t>Cumulatively, as of </a:t>
            </a:r>
            <a:r>
              <a:rPr lang="en-GB" i="1"/>
              <a:t>11 </a:t>
            </a:r>
            <a:r>
              <a:rPr lang="en-GB" i="1" dirty="0"/>
              <a:t>June, </a:t>
            </a:r>
            <a:r>
              <a:rPr lang="en-GB" i="1"/>
              <a:t>152,490</a:t>
            </a:r>
            <a:r>
              <a:rPr lang="en-GB" i="1" dirty="0"/>
              <a:t> people have died of COVID-19 in the UK.</a:t>
            </a:r>
            <a:endParaRPr lang="en-GB" i="1" dirty="0">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 by date of death</a:t>
            </a:r>
          </a:p>
        </p:txBody>
      </p:sp>
      <p:pic>
        <p:nvPicPr>
          <p:cNvPr id="10" name="Picture 9">
            <a:extLst>
              <a:ext uri="{FF2B5EF4-FFF2-40B4-BE49-F238E27FC236}">
                <a16:creationId xmlns:a16="http://schemas.microsoft.com/office/drawing/2014/main" id="{3138D20B-537C-4582-B629-67E41FB1E686}"/>
              </a:ext>
            </a:extLst>
          </p:cNvPr>
          <p:cNvPicPr>
            <a:picLocks noChangeAspect="1"/>
          </p:cNvPicPr>
          <p:nvPr/>
        </p:nvPicPr>
        <p:blipFill>
          <a:blip r:embed="rId4"/>
          <a:stretch>
            <a:fillRect/>
          </a:stretch>
        </p:blipFill>
        <p:spPr>
          <a:xfrm>
            <a:off x="8336433" y="2070910"/>
            <a:ext cx="3771830" cy="1807518"/>
          </a:xfrm>
          <a:prstGeom prst="rect">
            <a:avLst/>
          </a:prstGeom>
        </p:spPr>
      </p:pic>
      <p:sp>
        <p:nvSpPr>
          <p:cNvPr id="15" name="TextBox 14">
            <a:extLst>
              <a:ext uri="{FF2B5EF4-FFF2-40B4-BE49-F238E27FC236}">
                <a16:creationId xmlns:a16="http://schemas.microsoft.com/office/drawing/2014/main" id="{96210456-4513-44D5-81D9-47B3C49C7331}"/>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11" name="Picture 10">
            <a:extLst>
              <a:ext uri="{FF2B5EF4-FFF2-40B4-BE49-F238E27FC236}">
                <a16:creationId xmlns:a16="http://schemas.microsoft.com/office/drawing/2014/main" id="{2D7A6D1C-0698-4F6E-B483-D695F62E1C58}"/>
              </a:ext>
            </a:extLst>
          </p:cNvPr>
          <p:cNvPicPr>
            <a:picLocks noChangeAspect="1"/>
          </p:cNvPicPr>
          <p:nvPr/>
        </p:nvPicPr>
        <p:blipFill>
          <a:blip r:embed="rId5"/>
          <a:stretch>
            <a:fillRect/>
          </a:stretch>
        </p:blipFill>
        <p:spPr>
          <a:xfrm>
            <a:off x="4149968" y="4089678"/>
            <a:ext cx="3907351" cy="1876903"/>
          </a:xfrm>
          <a:prstGeom prst="rect">
            <a:avLst/>
          </a:prstGeom>
        </p:spPr>
      </p:pic>
      <p:sp>
        <p:nvSpPr>
          <p:cNvPr id="17" name="TextBox 16">
            <a:extLst>
              <a:ext uri="{FF2B5EF4-FFF2-40B4-BE49-F238E27FC236}">
                <a16:creationId xmlns:a16="http://schemas.microsoft.com/office/drawing/2014/main" id="{7ECFF190-C72B-4DF7-9F33-0027026D1C92}"/>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pic>
        <p:nvPicPr>
          <p:cNvPr id="12" name="Picture 11">
            <a:extLst>
              <a:ext uri="{FF2B5EF4-FFF2-40B4-BE49-F238E27FC236}">
                <a16:creationId xmlns:a16="http://schemas.microsoft.com/office/drawing/2014/main" id="{428A05C3-29E4-4A22-9B0C-8FFC94BA1AD9}"/>
              </a:ext>
            </a:extLst>
          </p:cNvPr>
          <p:cNvPicPr>
            <a:picLocks noChangeAspect="1"/>
          </p:cNvPicPr>
          <p:nvPr/>
        </p:nvPicPr>
        <p:blipFill>
          <a:blip r:embed="rId6"/>
          <a:stretch>
            <a:fillRect/>
          </a:stretch>
        </p:blipFill>
        <p:spPr>
          <a:xfrm>
            <a:off x="4149968" y="2070911"/>
            <a:ext cx="3907352" cy="1807518"/>
          </a:xfrm>
          <a:prstGeom prst="rect">
            <a:avLst/>
          </a:prstGeom>
        </p:spPr>
      </p:pic>
      <p:sp>
        <p:nvSpPr>
          <p:cNvPr id="19" name="TextBox 18">
            <a:extLst>
              <a:ext uri="{FF2B5EF4-FFF2-40B4-BE49-F238E27FC236}">
                <a16:creationId xmlns:a16="http://schemas.microsoft.com/office/drawing/2014/main" id="{6CD17002-EBE3-4CDD-BDD8-7E766FB37339}"/>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13" name="Picture 12">
            <a:extLst>
              <a:ext uri="{FF2B5EF4-FFF2-40B4-BE49-F238E27FC236}">
                <a16:creationId xmlns:a16="http://schemas.microsoft.com/office/drawing/2014/main" id="{D81B0543-A06F-4E91-8A66-3ABC634F0787}"/>
              </a:ext>
            </a:extLst>
          </p:cNvPr>
          <p:cNvPicPr>
            <a:picLocks noChangeAspect="1"/>
          </p:cNvPicPr>
          <p:nvPr/>
        </p:nvPicPr>
        <p:blipFill>
          <a:blip r:embed="rId7"/>
          <a:stretch>
            <a:fillRect/>
          </a:stretch>
        </p:blipFill>
        <p:spPr>
          <a:xfrm>
            <a:off x="8336432" y="4089677"/>
            <a:ext cx="3771830" cy="1876903"/>
          </a:xfrm>
          <a:prstGeom prst="rect">
            <a:avLst/>
          </a:prstGeom>
        </p:spPr>
      </p:pic>
      <p:sp>
        <p:nvSpPr>
          <p:cNvPr id="26" name="TextBox 25">
            <a:extLst>
              <a:ext uri="{FF2B5EF4-FFF2-40B4-BE49-F238E27FC236}">
                <a16:creationId xmlns:a16="http://schemas.microsoft.com/office/drawing/2014/main" id="{96EE869E-9E51-4051-8408-DF616C61CC22}"/>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spTree>
    <p:extLst>
      <p:ext uri="{BB962C8B-B14F-4D97-AF65-F5344CB8AC3E}">
        <p14:creationId xmlns:p14="http://schemas.microsoft.com/office/powerpoint/2010/main" val="395197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dirty="0"/>
              <a:t>Highlight:</a:t>
            </a:r>
          </a:p>
          <a:p>
            <a:endParaRPr lang="en-GB" dirty="0"/>
          </a:p>
          <a:p>
            <a:r>
              <a:rPr lang="en-GB" dirty="0"/>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9" name="Chart 8">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3991456685"/>
              </p:ext>
            </p:extLst>
          </p:nvPr>
        </p:nvGraphicFramePr>
        <p:xfrm>
          <a:off x="3880227" y="1821369"/>
          <a:ext cx="7969265" cy="402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dirty="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Excess deaths had been falling since the beginning of April 2021. However, latest figures for the week ending 11 June indicate that there have been 92,155 excess deaths since March 2020, compared to 91,697 excess deaths reported the previous week.</a:t>
            </a:r>
            <a:r>
              <a:rPr lang="en-GB" dirty="0"/>
              <a:t>​</a:t>
            </a:r>
          </a:p>
          <a:p>
            <a:r>
              <a:rPr lang="en-GB" i="1" dirty="0"/>
              <a:t>Excess deaths = registered deaths – expected deaths</a:t>
            </a:r>
          </a:p>
        </p:txBody>
      </p:sp>
      <p:pic>
        <p:nvPicPr>
          <p:cNvPr id="5" name="Picture 4">
            <a:extLst>
              <a:ext uri="{FF2B5EF4-FFF2-40B4-BE49-F238E27FC236}">
                <a16:creationId xmlns:a16="http://schemas.microsoft.com/office/drawing/2014/main" id="{001A6672-DA39-4509-AB5F-D2F335553A94}"/>
              </a:ext>
            </a:extLst>
          </p:cNvPr>
          <p:cNvPicPr>
            <a:picLocks noChangeAspect="1"/>
          </p:cNvPicPr>
          <p:nvPr/>
        </p:nvPicPr>
        <p:blipFill>
          <a:blip r:embed="rId4"/>
          <a:stretch>
            <a:fillRect/>
          </a:stretch>
        </p:blipFill>
        <p:spPr>
          <a:xfrm>
            <a:off x="476099" y="1274324"/>
            <a:ext cx="11343007" cy="3560324"/>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6" y="1562142"/>
            <a:ext cx="10142219" cy="584775"/>
          </a:xfrm>
          <a:prstGeom prst="rect">
            <a:avLst/>
          </a:prstGeom>
          <a:noFill/>
        </p:spPr>
        <p:txBody>
          <a:bodyPr wrap="square" rtlCol="0">
            <a:spAutoFit/>
          </a:bodyPr>
          <a:lstStyle/>
          <a:p>
            <a:r>
              <a:rPr lang="en-GB" sz="1600" b="1" dirty="0"/>
              <a:t>Ratio of registered deaths to expected deaths for ethnic groups </a:t>
            </a:r>
          </a:p>
          <a:p>
            <a:r>
              <a:rPr lang="en-GB" sz="1600" b="1" dirty="0"/>
              <a:t>in England 27 March 2020 – 4 June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id="{1EC8D915-ECDD-4CD0-AE45-8C6D4E94CAFF}"/>
              </a:ext>
            </a:extLst>
          </p:cNvPr>
          <p:cNvPicPr>
            <a:picLocks noChangeAspect="1"/>
          </p:cNvPicPr>
          <p:nvPr/>
        </p:nvPicPr>
        <p:blipFill>
          <a:blip r:embed="rId4"/>
          <a:stretch>
            <a:fillRect/>
          </a:stretch>
        </p:blipFill>
        <p:spPr>
          <a:xfrm>
            <a:off x="492424" y="2817172"/>
            <a:ext cx="5470632" cy="3051064"/>
          </a:xfrm>
          <a:prstGeom prst="rect">
            <a:avLst/>
          </a:prstGeom>
        </p:spPr>
      </p:pic>
      <p:pic>
        <p:nvPicPr>
          <p:cNvPr id="4" name="Picture 3">
            <a:extLst>
              <a:ext uri="{FF2B5EF4-FFF2-40B4-BE49-F238E27FC236}">
                <a16:creationId xmlns:a16="http://schemas.microsoft.com/office/drawing/2014/main" id="{5815C353-BBB6-4606-9789-9F4322BF6B11}"/>
              </a:ext>
            </a:extLst>
          </p:cNvPr>
          <p:cNvPicPr>
            <a:picLocks noChangeAspect="1"/>
          </p:cNvPicPr>
          <p:nvPr/>
        </p:nvPicPr>
        <p:blipFill>
          <a:blip r:embed="rId5"/>
          <a:stretch>
            <a:fillRect/>
          </a:stretch>
        </p:blipFill>
        <p:spPr>
          <a:xfrm>
            <a:off x="6553524" y="2817171"/>
            <a:ext cx="4839170" cy="3051064"/>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dirty="0"/>
              <a:t>​</a:t>
            </a:r>
            <a:r>
              <a:rPr lang="en-GB" i="1" dirty="0"/>
              <a:t>Hospitalisations have levelled out since the recent peak in mid-January and are reaching similar levels to those seen in September 2020. </a:t>
            </a:r>
            <a:r>
              <a:rPr lang="en-US" dirty="0"/>
              <a:t>​</a:t>
            </a:r>
          </a:p>
          <a:p>
            <a:pPr fontAlgn="base"/>
            <a:r>
              <a:rPr lang="en-GB" dirty="0"/>
              <a:t>​</a:t>
            </a:r>
          </a:p>
          <a:p>
            <a:pPr fontAlgn="base"/>
            <a:r>
              <a:rPr lang="en-GB" i="1" dirty="0"/>
              <a:t>As of </a:t>
            </a:r>
            <a:r>
              <a:rPr lang="en-GB" i="1"/>
              <a:t>22 </a:t>
            </a:r>
            <a:r>
              <a:rPr lang="en-GB" i="1" dirty="0"/>
              <a:t>June, there were </a:t>
            </a:r>
            <a:r>
              <a:rPr lang="en-GB" i="1"/>
              <a:t>1,533 </a:t>
            </a:r>
            <a:r>
              <a:rPr lang="en-GB" i="1" dirty="0"/>
              <a:t>people in hospital with COVID-19, with </a:t>
            </a:r>
            <a:r>
              <a:rPr lang="en-GB" i="1"/>
              <a:t>246</a:t>
            </a:r>
            <a:r>
              <a:rPr lang="en-GB" i="1" dirty="0"/>
              <a:t> patients in mechanical ventilation beds. The 7-day rolling average is below what it was at the height of the first wave, and below the level seen at the beginning of the second and third waves. </a:t>
            </a:r>
            <a:endParaRPr lang="en-GB" dirty="0"/>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5" name="Picture 4">
            <a:extLst>
              <a:ext uri="{FF2B5EF4-FFF2-40B4-BE49-F238E27FC236}">
                <a16:creationId xmlns:a16="http://schemas.microsoft.com/office/drawing/2014/main" id="{850525D0-020B-40D4-9E5F-9406C565B3C9}"/>
              </a:ext>
            </a:extLst>
          </p:cNvPr>
          <p:cNvPicPr>
            <a:picLocks noChangeAspect="1"/>
          </p:cNvPicPr>
          <p:nvPr/>
        </p:nvPicPr>
        <p:blipFill>
          <a:blip r:embed="rId4"/>
          <a:stretch>
            <a:fillRect/>
          </a:stretch>
        </p:blipFill>
        <p:spPr>
          <a:xfrm>
            <a:off x="4835018" y="1164475"/>
            <a:ext cx="6931602" cy="2343015"/>
          </a:xfrm>
          <a:prstGeom prst="rect">
            <a:avLst/>
          </a:prstGeom>
        </p:spPr>
      </p:pic>
      <p:pic>
        <p:nvPicPr>
          <p:cNvPr id="6" name="Picture 5">
            <a:extLst>
              <a:ext uri="{FF2B5EF4-FFF2-40B4-BE49-F238E27FC236}">
                <a16:creationId xmlns:a16="http://schemas.microsoft.com/office/drawing/2014/main" id="{A021A0BD-E6B2-4EC2-882D-1E32C9FD1B55}"/>
              </a:ext>
            </a:extLst>
          </p:cNvPr>
          <p:cNvPicPr>
            <a:picLocks noChangeAspect="1"/>
          </p:cNvPicPr>
          <p:nvPr/>
        </p:nvPicPr>
        <p:blipFill>
          <a:blip r:embed="rId5"/>
          <a:stretch>
            <a:fillRect/>
          </a:stretch>
        </p:blipFill>
        <p:spPr>
          <a:xfrm>
            <a:off x="4835018" y="4050504"/>
            <a:ext cx="6931602" cy="2343015"/>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7" name="Picture 6">
            <a:extLst>
              <a:ext uri="{FF2B5EF4-FFF2-40B4-BE49-F238E27FC236}">
                <a16:creationId xmlns:a16="http://schemas.microsoft.com/office/drawing/2014/main" id="{E732B399-728C-4065-A370-136DF0B1A9A4}"/>
              </a:ext>
            </a:extLst>
          </p:cNvPr>
          <p:cNvPicPr>
            <a:picLocks noChangeAspect="1"/>
          </p:cNvPicPr>
          <p:nvPr/>
        </p:nvPicPr>
        <p:blipFill>
          <a:blip r:embed="rId4"/>
          <a:stretch>
            <a:fillRect/>
          </a:stretch>
        </p:blipFill>
        <p:spPr>
          <a:xfrm>
            <a:off x="6471914" y="4258622"/>
            <a:ext cx="5435383" cy="2133459"/>
          </a:xfrm>
          <a:prstGeom prst="rect">
            <a:avLst/>
          </a:prstGeom>
        </p:spPr>
      </p:pic>
      <p:sp>
        <p:nvSpPr>
          <p:cNvPr id="14" name="TextBox 13">
            <a:extLst>
              <a:ext uri="{FF2B5EF4-FFF2-40B4-BE49-F238E27FC236}">
                <a16:creationId xmlns:a16="http://schemas.microsoft.com/office/drawing/2014/main" id="{77AFA8B4-26ED-487E-A39C-96B9408416A4}"/>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8" name="Picture 7">
            <a:extLst>
              <a:ext uri="{FF2B5EF4-FFF2-40B4-BE49-F238E27FC236}">
                <a16:creationId xmlns:a16="http://schemas.microsoft.com/office/drawing/2014/main" id="{C59694E3-79EF-42C3-A7C7-1864AAB0CE2F}"/>
              </a:ext>
            </a:extLst>
          </p:cNvPr>
          <p:cNvPicPr>
            <a:picLocks noChangeAspect="1"/>
          </p:cNvPicPr>
          <p:nvPr/>
        </p:nvPicPr>
        <p:blipFill>
          <a:blip r:embed="rId5"/>
          <a:stretch>
            <a:fillRect/>
          </a:stretch>
        </p:blipFill>
        <p:spPr>
          <a:xfrm>
            <a:off x="597828" y="4258622"/>
            <a:ext cx="5598566" cy="2133459"/>
          </a:xfrm>
          <a:prstGeom prst="rect">
            <a:avLst/>
          </a:prstGeom>
        </p:spPr>
      </p:pic>
      <p:sp>
        <p:nvSpPr>
          <p:cNvPr id="16" name="TextBox 15">
            <a:extLst>
              <a:ext uri="{FF2B5EF4-FFF2-40B4-BE49-F238E27FC236}">
                <a16:creationId xmlns:a16="http://schemas.microsoft.com/office/drawing/2014/main" id="{FC259254-4002-4A19-8080-FC7DBF8CC3FC}"/>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pic>
        <p:nvPicPr>
          <p:cNvPr id="9" name="Picture 8">
            <a:extLst>
              <a:ext uri="{FF2B5EF4-FFF2-40B4-BE49-F238E27FC236}">
                <a16:creationId xmlns:a16="http://schemas.microsoft.com/office/drawing/2014/main" id="{7FE6F8DB-40EA-413C-8455-CA948405BCAF}"/>
              </a:ext>
            </a:extLst>
          </p:cNvPr>
          <p:cNvPicPr>
            <a:picLocks noChangeAspect="1"/>
          </p:cNvPicPr>
          <p:nvPr/>
        </p:nvPicPr>
        <p:blipFill>
          <a:blip r:embed="rId6"/>
          <a:stretch>
            <a:fillRect/>
          </a:stretch>
        </p:blipFill>
        <p:spPr>
          <a:xfrm>
            <a:off x="6471913" y="1725102"/>
            <a:ext cx="5435384" cy="2306368"/>
          </a:xfrm>
          <a:prstGeom prst="rect">
            <a:avLst/>
          </a:prstGeom>
        </p:spPr>
      </p:pic>
      <p:sp>
        <p:nvSpPr>
          <p:cNvPr id="18" name="TextBox 17">
            <a:extLst>
              <a:ext uri="{FF2B5EF4-FFF2-40B4-BE49-F238E27FC236}">
                <a16:creationId xmlns:a16="http://schemas.microsoft.com/office/drawing/2014/main" id="{BC2B196C-5CDF-4B40-AF40-290C83A95BD9}"/>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12" name="Picture 11">
            <a:extLst>
              <a:ext uri="{FF2B5EF4-FFF2-40B4-BE49-F238E27FC236}">
                <a16:creationId xmlns:a16="http://schemas.microsoft.com/office/drawing/2014/main" id="{A1A5FF17-CD2D-42B6-BB13-504B0C256D8C}"/>
              </a:ext>
            </a:extLst>
          </p:cNvPr>
          <p:cNvPicPr>
            <a:picLocks noChangeAspect="1"/>
          </p:cNvPicPr>
          <p:nvPr/>
        </p:nvPicPr>
        <p:blipFill>
          <a:blip r:embed="rId7"/>
          <a:stretch>
            <a:fillRect/>
          </a:stretch>
        </p:blipFill>
        <p:spPr>
          <a:xfrm>
            <a:off x="597829" y="1725103"/>
            <a:ext cx="5598566" cy="2306368"/>
          </a:xfrm>
          <a:prstGeom prst="rect">
            <a:avLst/>
          </a:prstGeom>
        </p:spPr>
      </p:pic>
      <p:sp>
        <p:nvSpPr>
          <p:cNvPr id="21" name="TextBox 20">
            <a:extLst>
              <a:ext uri="{FF2B5EF4-FFF2-40B4-BE49-F238E27FC236}">
                <a16:creationId xmlns:a16="http://schemas.microsoft.com/office/drawing/2014/main" id="{EA8A4CDA-D719-4A82-A905-72D8E0B90264}"/>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dirty="0"/>
              <a:t>Highlight:</a:t>
            </a:r>
          </a:p>
          <a:p>
            <a:endParaRPr lang="en-GB" i="1" dirty="0"/>
          </a:p>
          <a:p>
            <a:r>
              <a:rPr lang="en-GB" i="1" dirty="0"/>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dirty="0">
                <a:hlinkClick r:id="rId3"/>
              </a:rPr>
              <a:t>Source: National flu and COVID-19 surveillance report</a:t>
            </a:r>
            <a:endParaRPr lang="en-GB" sz="1400" dirty="0"/>
          </a:p>
        </p:txBody>
      </p:sp>
      <p:pic>
        <p:nvPicPr>
          <p:cNvPr id="3" name="Picture 2">
            <a:extLst>
              <a:ext uri="{FF2B5EF4-FFF2-40B4-BE49-F238E27FC236}">
                <a16:creationId xmlns:a16="http://schemas.microsoft.com/office/drawing/2014/main" id="{CC63F187-C715-44A0-ABD8-B1780F6A96F0}"/>
              </a:ext>
            </a:extLst>
          </p:cNvPr>
          <p:cNvPicPr>
            <a:picLocks noChangeAspect="1"/>
          </p:cNvPicPr>
          <p:nvPr/>
        </p:nvPicPr>
        <p:blipFill>
          <a:blip r:embed="rId4"/>
          <a:stretch>
            <a:fillRect/>
          </a:stretch>
        </p:blipFill>
        <p:spPr>
          <a:xfrm>
            <a:off x="4155421" y="1697604"/>
            <a:ext cx="7203878" cy="4480578"/>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dirty="0"/>
              <a:t>Cases – UK wide</a:t>
            </a:r>
            <a:endParaRPr lang="en-GB" dirty="0">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i="1" dirty="0"/>
              <a:t>There were 16,703 confirmed COVID-19 cases across the UK reported on 24 June. This compares to 11,007 new cases reported in the last update (17 June). </a:t>
            </a:r>
            <a:r>
              <a:rPr lang="en-US" dirty="0"/>
              <a:t>​</a:t>
            </a:r>
          </a:p>
          <a:p>
            <a:pPr fontAlgn="base"/>
            <a:r>
              <a:rPr lang="en-GB" dirty="0"/>
              <a:t>​</a:t>
            </a:r>
          </a:p>
          <a:p>
            <a:pPr fontAlgn="base"/>
            <a:r>
              <a:rPr lang="en-GB" i="1" dirty="0"/>
              <a:t>The graph indicates that the number of new cases are rising, with a seven-day average of 12,168. Cases are higher than in summer 2020, but remain substantially lower than the start of the year.</a:t>
            </a:r>
            <a:endParaRPr lang="en-GB" dirty="0"/>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A460E1F9-D548-4177-8B8A-4298292A6678}"/>
              </a:ext>
            </a:extLst>
          </p:cNvPr>
          <p:cNvPicPr>
            <a:picLocks noChangeAspect="1"/>
          </p:cNvPicPr>
          <p:nvPr/>
        </p:nvPicPr>
        <p:blipFill>
          <a:blip r:embed="rId4"/>
          <a:stretch>
            <a:fillRect/>
          </a:stretch>
        </p:blipFill>
        <p:spPr>
          <a:xfrm>
            <a:off x="4572000" y="924129"/>
            <a:ext cx="7373566" cy="5252936"/>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62D9BA22-F994-418F-A657-C6302D9632CC}"/>
              </a:ext>
            </a:extLst>
          </p:cNvPr>
          <p:cNvPicPr>
            <a:picLocks noChangeAspect="1"/>
          </p:cNvPicPr>
          <p:nvPr/>
        </p:nvPicPr>
        <p:blipFill>
          <a:blip r:embed="rId4"/>
          <a:stretch>
            <a:fillRect/>
          </a:stretch>
        </p:blipFill>
        <p:spPr>
          <a:xfrm>
            <a:off x="3999381" y="1828800"/>
            <a:ext cx="7887818" cy="4499885"/>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dirty="0"/>
              <a:t>Index of Multiple Deprivation – distribution of patients critically ill with COVID-19 admitted since 1 September 2020 compared with general population</a:t>
            </a:r>
          </a:p>
        </p:txBody>
      </p:sp>
      <p:pic>
        <p:nvPicPr>
          <p:cNvPr id="4" name="Picture 3">
            <a:extLst>
              <a:ext uri="{FF2B5EF4-FFF2-40B4-BE49-F238E27FC236}">
                <a16:creationId xmlns:a16="http://schemas.microsoft.com/office/drawing/2014/main" id="{2594B109-D286-4902-8399-E57F3590B140}"/>
              </a:ext>
            </a:extLst>
          </p:cNvPr>
          <p:cNvPicPr>
            <a:picLocks noChangeAspect="1"/>
          </p:cNvPicPr>
          <p:nvPr/>
        </p:nvPicPr>
        <p:blipFill>
          <a:blip r:embed="rId4"/>
          <a:stretch>
            <a:fillRect/>
          </a:stretch>
        </p:blipFill>
        <p:spPr>
          <a:xfrm>
            <a:off x="3988072" y="1962535"/>
            <a:ext cx="7967221" cy="4356128"/>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latest activity data for February and March 2021 shows a continued disruptive impact of COVID-19 on NHS elective care. </a:t>
            </a:r>
          </a:p>
          <a:p>
            <a:endParaRPr lang="en-GB" i="1" dirty="0"/>
          </a:p>
          <a:p>
            <a:r>
              <a:rPr lang="en-GB" dirty="0"/>
              <a:t>The BMA estimates that between April 2020 and March 2021 there were:</a:t>
            </a:r>
            <a:endParaRPr lang="en-GB" dirty="0">
              <a:cs typeface="Calibri"/>
            </a:endParaRPr>
          </a:p>
          <a:p>
            <a:pPr marL="285750" indent="-285750">
              <a:buFontTx/>
              <a:buChar char="-"/>
            </a:pPr>
            <a:r>
              <a:rPr lang="en-GB" dirty="0"/>
              <a:t>3.5 million fewer elective procedures</a:t>
            </a:r>
          </a:p>
          <a:p>
            <a:pPr marL="285750" indent="-285750">
              <a:buFontTx/>
              <a:buChar char="-"/>
            </a:pPr>
            <a:r>
              <a:rPr lang="en-GB" dirty="0"/>
              <a:t>22.27 million fewer outpatient attendances.</a:t>
            </a:r>
          </a:p>
          <a:p>
            <a:pPr marL="285750" indent="-285750">
              <a:buFontTx/>
              <a:buChar char="-"/>
            </a:pPr>
            <a:endParaRPr lang="en-GB" dirty="0"/>
          </a:p>
          <a:p>
            <a:r>
              <a:rPr lang="en-GB" dirty="0"/>
              <a:t>Next pressures update: 13 July</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dirty="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153711" y="992221"/>
            <a:ext cx="7754305"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3" name="Picture 2">
            <a:extLst>
              <a:ext uri="{FF2B5EF4-FFF2-40B4-BE49-F238E27FC236}">
                <a16:creationId xmlns:a16="http://schemas.microsoft.com/office/drawing/2014/main" id="{C4EFE539-F444-49F4-9525-D9B3D1763358}"/>
              </a:ext>
            </a:extLst>
          </p:cNvPr>
          <p:cNvPicPr>
            <a:picLocks noChangeAspect="1"/>
          </p:cNvPicPr>
          <p:nvPr/>
        </p:nvPicPr>
        <p:blipFill>
          <a:blip r:embed="rId4"/>
          <a:stretch>
            <a:fillRect/>
          </a:stretch>
        </p:blipFill>
        <p:spPr>
          <a:xfrm>
            <a:off x="4291291" y="1821727"/>
            <a:ext cx="7445184" cy="449556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dirty="0">
                <a:hlinkClick r:id="rId3"/>
              </a:rPr>
              <a:t>Source: </a:t>
            </a:r>
            <a:r>
              <a:rPr lang="en-GB" sz="1400" dirty="0" err="1">
                <a:hlinkClick r:id="rId3"/>
              </a:rPr>
              <a:t>Gov.wales</a:t>
            </a:r>
            <a:r>
              <a:rPr lang="en-GB" sz="1400" dirty="0">
                <a:hlinkClick r:id="rId3"/>
              </a:rPr>
              <a:t>, NHS activity and performance summary</a:t>
            </a:r>
            <a:endParaRPr lang="en-GB" sz="1400" dirty="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marL="285750" indent="-285750">
              <a:buFont typeface="Calibri" panose="020F0502020204030204" pitchFamily="34" charset="0"/>
              <a:buChar char="—"/>
            </a:pPr>
            <a:endParaRPr lang="en-GB" i="1" dirty="0"/>
          </a:p>
          <a:p>
            <a:pPr marL="285750" indent="-285750">
              <a:buFont typeface="Calibri" panose="020F0502020204030204" pitchFamily="34" charset="0"/>
              <a:buChar char="⁻"/>
            </a:pPr>
            <a:r>
              <a:rPr lang="en-GB" i="1" dirty="0">
                <a:ea typeface="+mn-lt"/>
                <a:cs typeface="+mn-lt"/>
              </a:rPr>
              <a:t>COVID-19 has caused considerable disruption to non-COVID-19 care in Wales. </a:t>
            </a:r>
          </a:p>
          <a:p>
            <a:pPr marL="285750" indent="-285750">
              <a:buFont typeface="Calibri" panose="020F0502020204030204" pitchFamily="34" charset="0"/>
              <a:buChar char="⁻"/>
            </a:pPr>
            <a:r>
              <a:rPr lang="en-GB" i="1" dirty="0">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dirty="0">
              <a:cs typeface="Calibri"/>
            </a:endParaRPr>
          </a:p>
          <a:p>
            <a:pPr marL="285750" indent="-285750">
              <a:buFont typeface="Calibri" panose="020F0502020204030204" pitchFamily="34" charset="0"/>
              <a:buChar char="⁻"/>
            </a:pPr>
            <a:r>
              <a:rPr lang="en-GB" i="1" dirty="0">
                <a:ea typeface="+mn-lt"/>
                <a:cs typeface="+mn-lt"/>
              </a:rPr>
              <a:t>The number of patient pathways open also fell sharply during the initial months of the pandemic before starting to recover. </a:t>
            </a:r>
            <a:endParaRPr lang="en-GB" i="1" dirty="0">
              <a:cs typeface="Calibri" panose="020F0502020204030204"/>
            </a:endParaRPr>
          </a:p>
          <a:p>
            <a:endParaRPr lang="en-GB" dirty="0"/>
          </a:p>
          <a:p>
            <a:r>
              <a:rPr lang="en-GB" dirty="0"/>
              <a:t>Next update: 22 July 2021</a:t>
            </a:r>
          </a:p>
        </p:txBody>
      </p:sp>
      <p:pic>
        <p:nvPicPr>
          <p:cNvPr id="4" name="Picture 3">
            <a:extLst>
              <a:ext uri="{FF2B5EF4-FFF2-40B4-BE49-F238E27FC236}">
                <a16:creationId xmlns:a16="http://schemas.microsoft.com/office/drawing/2014/main" id="{BD743D95-A7A7-4B5C-AE50-CA45F1DF073E}"/>
              </a:ext>
            </a:extLst>
          </p:cNvPr>
          <p:cNvPicPr>
            <a:picLocks noChangeAspect="1"/>
          </p:cNvPicPr>
          <p:nvPr/>
        </p:nvPicPr>
        <p:blipFill>
          <a:blip r:embed="rId4"/>
          <a:stretch>
            <a:fillRect/>
          </a:stretch>
        </p:blipFill>
        <p:spPr>
          <a:xfrm>
            <a:off x="6190336" y="1357313"/>
            <a:ext cx="5403160" cy="2388408"/>
          </a:xfrm>
          <a:prstGeom prst="rect">
            <a:avLst/>
          </a:prstGeom>
        </p:spPr>
      </p:pic>
      <p:pic>
        <p:nvPicPr>
          <p:cNvPr id="6" name="Picture 5">
            <a:extLst>
              <a:ext uri="{FF2B5EF4-FFF2-40B4-BE49-F238E27FC236}">
                <a16:creationId xmlns:a16="http://schemas.microsoft.com/office/drawing/2014/main" id="{A8958F4B-196A-4A92-B794-CB8B877B553A}"/>
              </a:ext>
            </a:extLst>
          </p:cNvPr>
          <p:cNvPicPr>
            <a:picLocks noChangeAspect="1"/>
          </p:cNvPicPr>
          <p:nvPr/>
        </p:nvPicPr>
        <p:blipFill>
          <a:blip r:embed="rId5"/>
          <a:stretch>
            <a:fillRect/>
          </a:stretch>
        </p:blipFill>
        <p:spPr>
          <a:xfrm>
            <a:off x="6096000" y="4182542"/>
            <a:ext cx="5821345" cy="2269103"/>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dirty="0"/>
              <a:t>NHS pressures – </a:t>
            </a:r>
            <a:br>
              <a:rPr lang="en-GB" dirty="0"/>
            </a:br>
            <a:r>
              <a:rPr lang="en-GB" dirty="0"/>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307777"/>
          </a:xfrm>
          <a:prstGeom prst="rect">
            <a:avLst/>
          </a:prstGeom>
          <a:noFill/>
        </p:spPr>
        <p:txBody>
          <a:bodyPr wrap="square" rtlCol="0">
            <a:spAutoFit/>
          </a:bodyPr>
          <a:lstStyle/>
          <a:p>
            <a:r>
              <a:rPr lang="en-GB" sz="1400" b="1" dirty="0"/>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dirty="0">
                <a:hlinkClick r:id="rId3"/>
              </a:rPr>
              <a:t>Source: Public Health Scotland, NHS waiting times - diagnostics</a:t>
            </a:r>
            <a:endParaRPr lang="en-GB" sz="1200" dirty="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dirty="0"/>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dirty="0">
                <a:hlinkClick r:id="rId4"/>
              </a:rPr>
              <a:t>Source: Public Health Scotland, Cancelled planned operations </a:t>
            </a:r>
            <a:endParaRPr lang="en-GB" sz="1200" dirty="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dirty="0"/>
              <a:t>Highlight:</a:t>
            </a:r>
          </a:p>
          <a:p>
            <a:endParaRPr lang="en-GB" sz="1600" i="1" dirty="0"/>
          </a:p>
          <a:p>
            <a:pPr marL="285750" indent="-285750">
              <a:buFontTx/>
              <a:buChar char="-"/>
            </a:pPr>
            <a:r>
              <a:rPr lang="en-GB" sz="1600" i="1" dirty="0"/>
              <a:t>Scheduled elective operations in the NHS in Scotland reduced sharply at the beginning of the pandemic before recovering slightly over the summer, and beginning to fall again towards the end of 2020. The latest data for April 2021 shows that elective care has not yet recovered to pre-pandemic levels.</a:t>
            </a:r>
          </a:p>
          <a:p>
            <a:pPr marL="285750" indent="-285750">
              <a:buFontTx/>
              <a:buChar char="-"/>
            </a:pPr>
            <a:r>
              <a:rPr lang="en-GB" sz="1600" i="1" dirty="0"/>
              <a:t>Since April 2020, there have been 143k fewer elective operations than would normally be expected (based on 2019 trends). </a:t>
            </a:r>
          </a:p>
          <a:p>
            <a:pPr marL="285750" indent="-285750">
              <a:buFontTx/>
              <a:buChar char="-"/>
            </a:pPr>
            <a:r>
              <a:rPr lang="en-GB" sz="1600" i="1" dirty="0"/>
              <a:t>Next update: July 2021</a:t>
            </a:r>
          </a:p>
          <a:p>
            <a:pPr marL="285750" indent="-285750">
              <a:buFontTx/>
              <a:buChar char="-"/>
            </a:pPr>
            <a:r>
              <a:rPr lang="en-GB" sz="1600" i="1" dirty="0"/>
              <a:t>The number of patients waiting 6 weeks or less fell sharply at the beginning of the pandemic, with partial recovery over the rest of 2020.  When comparing to pre-pandemic levels, the waiting list size is 19.6% higher than 28 February 2020.</a:t>
            </a:r>
            <a:r>
              <a:rPr lang="en-US" sz="1600" i="1" dirty="0"/>
              <a:t>​</a:t>
            </a:r>
            <a:endParaRPr lang="en-GB" sz="1600" dirty="0">
              <a:cs typeface="Calibri"/>
            </a:endParaRPr>
          </a:p>
          <a:p>
            <a:pPr marL="285750" indent="-285750">
              <a:buFontTx/>
              <a:buChar char="-"/>
            </a:pPr>
            <a:r>
              <a:rPr lang="en-GB" sz="1600" i="1" dirty="0"/>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89785853"/>
              </p:ext>
            </p:extLst>
          </p:nvPr>
        </p:nvGraphicFramePr>
        <p:xfrm>
          <a:off x="6096000" y="343290"/>
          <a:ext cx="4794250" cy="26543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dirty="0"/>
              <a:t>Highlight:</a:t>
            </a:r>
          </a:p>
          <a:p>
            <a:pPr algn="just"/>
            <a:r>
              <a:rPr lang="en-GB" sz="1400" i="1" dirty="0"/>
              <a:t>Latest figures demonstrate an increase in the number of  COVID-19 cases across the UK, most notably in England and Scotland. Cases in Wales have also increased, while cases in Northern Ireland are beginning to decline.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dirty="0">
                <a:hlinkClick r:id="rId3"/>
              </a:rPr>
              <a:t>Source: Gov.uk COVID-19 dashboard (BMA graph)</a:t>
            </a:r>
            <a:endParaRPr lang="en-GB" sz="1400" dirty="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3695211337"/>
              </p:ext>
            </p:extLst>
          </p:nvPr>
        </p:nvGraphicFramePr>
        <p:xfrm>
          <a:off x="632352" y="2884103"/>
          <a:ext cx="3525818" cy="3135886"/>
        </p:xfrm>
        <a:graphic>
          <a:graphicData uri="http://schemas.openxmlformats.org/drawingml/2006/table">
            <a:tbl>
              <a:tblPr/>
              <a:tblGrid>
                <a:gridCol w="2025816">
                  <a:extLst>
                    <a:ext uri="{9D8B030D-6E8A-4147-A177-3AD203B41FA5}">
                      <a16:colId xmlns:a16="http://schemas.microsoft.com/office/drawing/2014/main" val="1989240735"/>
                    </a:ext>
                  </a:extLst>
                </a:gridCol>
                <a:gridCol w="674379">
                  <a:extLst>
                    <a:ext uri="{9D8B030D-6E8A-4147-A177-3AD203B41FA5}">
                      <a16:colId xmlns:a16="http://schemas.microsoft.com/office/drawing/2014/main" val="934142770"/>
                    </a:ext>
                  </a:extLst>
                </a:gridCol>
                <a:gridCol w="825623">
                  <a:extLst>
                    <a:ext uri="{9D8B030D-6E8A-4147-A177-3AD203B41FA5}">
                      <a16:colId xmlns:a16="http://schemas.microsoft.com/office/drawing/2014/main" val="2003744554"/>
                    </a:ext>
                  </a:extLst>
                </a:gridCol>
              </a:tblGrid>
              <a:tr h="0">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800"/>
                        </a:spcAft>
                      </a:pPr>
                      <a:r>
                        <a:rPr lang="en-GB" sz="1100">
                          <a:effectLst/>
                          <a:latin typeface="Calibri"/>
                          <a:ea typeface="Calibri" panose="020F0502020204030204" pitchFamily="34" charset="0"/>
                          <a:cs typeface="Times New Roman"/>
                        </a:rPr>
                        <a:t>North West​</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238.3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Calibri"/>
                          <a:cs typeface="Times New Roman"/>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North East​</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164.6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Calibri"/>
                          <a:cs typeface="Times New Roman"/>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Yorkshire and The Humber​</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112.7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+38</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South West​</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+91</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London​</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+17</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West Midlands​</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77.9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+46</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East Midlands​</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+38</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0">
                <a:tc>
                  <a:txBody>
                    <a:bodyPr/>
                    <a:lstStyle/>
                    <a:p>
                      <a:pPr>
                        <a:lnSpc>
                          <a:spcPct val="107000"/>
                        </a:lnSpc>
                        <a:spcAft>
                          <a:spcPts val="800"/>
                        </a:spcAft>
                      </a:pPr>
                      <a:r>
                        <a:rPr lang="en-GB" sz="1100">
                          <a:effectLst/>
                          <a:latin typeface="Calibri"/>
                          <a:ea typeface="Calibri" panose="020F0502020204030204" pitchFamily="34" charset="0"/>
                          <a:cs typeface="Times New Roman"/>
                        </a:rPr>
                        <a:t>South East​</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58.8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+35</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East of England​</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100" dirty="0">
                          <a:effectLst/>
                          <a:latin typeface="Calibri"/>
                          <a:ea typeface="Calibri" panose="020F0502020204030204" pitchFamily="34" charset="0"/>
                          <a:cs typeface="Times New Roman"/>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kern="1200" dirty="0">
                          <a:solidFill>
                            <a:schemeClr val="tx1"/>
                          </a:solidFill>
                          <a:effectLst/>
                          <a:latin typeface="+mn-lt"/>
                          <a:cs typeface="Times New Roman"/>
                        </a:rPr>
                        <a:t>+27</a:t>
                      </a:r>
                      <a:r>
                        <a:rPr lang="en-GB" sz="1100" kern="1200" dirty="0">
                          <a:solidFill>
                            <a:schemeClr val="tx1"/>
                          </a:solidFill>
                          <a:effectLst/>
                          <a:latin typeface="Calibri"/>
                          <a:cs typeface="Times New Roman"/>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3" name="Chart 12">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720988177"/>
              </p:ext>
            </p:extLst>
          </p:nvPr>
        </p:nvGraphicFramePr>
        <p:xfrm>
          <a:off x="4375871" y="2804791"/>
          <a:ext cx="7455746" cy="37037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dirty="0"/>
              <a:t>ONS infection survey data (19/06/21)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data runs up to 19 June and shows an increase in cases in all nations except Northern Ireland.</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3494357487"/>
              </p:ext>
            </p:extLst>
          </p:nvPr>
        </p:nvGraphicFramePr>
        <p:xfrm>
          <a:off x="580590" y="3591611"/>
          <a:ext cx="3423240" cy="2137304"/>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l" rtl="0" fontAlgn="base"/>
                      <a:r>
                        <a:rPr lang="en-GB" sz="1600" b="0" i="0">
                          <a:solidFill>
                            <a:srgbClr val="000000"/>
                          </a:solidFill>
                          <a:effectLst/>
                          <a:latin typeface="Calibri"/>
                        </a:rPr>
                        <a:t>122,500​</a:t>
                      </a:r>
                      <a:endParaRPr lang="en-GB" sz="1600" b="0" i="0" dirty="0">
                        <a:solidFill>
                          <a:srgbClr val="000000"/>
                        </a:solidFill>
                        <a:effectLst/>
                        <a:latin typeface="Calibri"/>
                      </a:endParaRPr>
                    </a:p>
                  </a:txBody>
                  <a:tcPr/>
                </a:tc>
                <a:tc>
                  <a:txBody>
                    <a:bodyPr/>
                    <a:lstStyle/>
                    <a:p>
                      <a:pPr algn="r"/>
                      <a:r>
                        <a:rPr lang="en-GB" sz="1600"/>
                        <a:t>105,000 </a:t>
                      </a:r>
                      <a:endParaRPr lang="en-GB" sz="1600" dirty="0"/>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l" rtl="0" fontAlgn="base"/>
                      <a:r>
                        <a:rPr lang="en-GB" sz="1600" b="0" i="0">
                          <a:solidFill>
                            <a:srgbClr val="000000"/>
                          </a:solidFill>
                          <a:effectLst/>
                          <a:latin typeface="Calibri"/>
                        </a:rPr>
                        <a:t>3,700​</a:t>
                      </a:r>
                      <a:endParaRPr lang="en-GB" sz="1600" b="0" i="0" dirty="0">
                        <a:solidFill>
                          <a:srgbClr val="000000"/>
                        </a:solidFill>
                        <a:effectLst/>
                        <a:latin typeface="Calibri"/>
                      </a:endParaRPr>
                    </a:p>
                  </a:txBody>
                  <a:tcPr/>
                </a:tc>
                <a:tc>
                  <a:txBody>
                    <a:bodyPr/>
                    <a:lstStyle/>
                    <a:p>
                      <a:pPr algn="r"/>
                      <a:r>
                        <a:rPr lang="en-GB" sz="1600"/>
                        <a:t>2,000</a:t>
                      </a:r>
                      <a:endParaRPr lang="en-GB" sz="1600" dirty="0"/>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l" rtl="0" fontAlgn="base"/>
                      <a:r>
                        <a:rPr lang="en-GB" sz="1600" b="0" i="0">
                          <a:solidFill>
                            <a:srgbClr val="000000"/>
                          </a:solidFill>
                          <a:effectLst/>
                          <a:latin typeface="Calibri"/>
                        </a:rPr>
                        <a:t>24,400​</a:t>
                      </a:r>
                      <a:endParaRPr lang="en-GB" sz="1600" b="0" i="0" dirty="0">
                        <a:solidFill>
                          <a:srgbClr val="000000"/>
                        </a:solidFill>
                        <a:effectLst/>
                        <a:latin typeface="Calibri"/>
                      </a:endParaRPr>
                    </a:p>
                  </a:txBody>
                  <a:tcPr/>
                </a:tc>
                <a:tc>
                  <a:txBody>
                    <a:bodyPr/>
                    <a:lstStyle/>
                    <a:p>
                      <a:pPr algn="r"/>
                      <a:r>
                        <a:rPr lang="en-GB" sz="1600"/>
                        <a:t>8,800</a:t>
                      </a:r>
                      <a:endParaRPr lang="en-GB" sz="1600" dirty="0"/>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pPr algn="l" rtl="0" fontAlgn="base"/>
                      <a:r>
                        <a:rPr lang="en-GB" sz="1600" b="0" i="0">
                          <a:solidFill>
                            <a:srgbClr val="000000"/>
                          </a:solidFill>
                          <a:effectLst/>
                          <a:latin typeface="Calibri"/>
                        </a:rPr>
                        <a:t>2,600​</a:t>
                      </a:r>
                      <a:endParaRPr lang="en-GB" sz="1600" b="0" i="0" dirty="0">
                        <a:solidFill>
                          <a:srgbClr val="000000"/>
                        </a:solidFill>
                        <a:effectLst/>
                        <a:latin typeface="Calibri"/>
                      </a:endParaRPr>
                    </a:p>
                  </a:txBody>
                  <a:tcPr/>
                </a:tc>
                <a:tc>
                  <a:txBody>
                    <a:bodyPr/>
                    <a:lstStyle/>
                    <a:p>
                      <a:pPr algn="r"/>
                      <a:r>
                        <a:rPr lang="en-GB" sz="1600"/>
                        <a:t>3,000</a:t>
                      </a:r>
                      <a:endParaRPr lang="en-GB" sz="1600" dirty="0"/>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F94F7525-B73E-4CBB-859E-CFD9F2A18891}"/>
              </a:ext>
            </a:extLst>
          </p:cNvPr>
          <p:cNvPicPr>
            <a:picLocks noChangeAspect="1"/>
          </p:cNvPicPr>
          <p:nvPr/>
        </p:nvPicPr>
        <p:blipFill>
          <a:blip r:embed="rId4"/>
          <a:stretch>
            <a:fillRect/>
          </a:stretch>
        </p:blipFill>
        <p:spPr>
          <a:xfrm>
            <a:off x="4191000" y="1537398"/>
            <a:ext cx="3659221" cy="4532662"/>
          </a:xfrm>
          <a:prstGeom prst="rect">
            <a:avLst/>
          </a:prstGeom>
        </p:spPr>
      </p:pic>
      <p:pic>
        <p:nvPicPr>
          <p:cNvPr id="8" name="Picture 7">
            <a:extLst>
              <a:ext uri="{FF2B5EF4-FFF2-40B4-BE49-F238E27FC236}">
                <a16:creationId xmlns:a16="http://schemas.microsoft.com/office/drawing/2014/main" id="{00F0C5D0-BEDD-43A6-8099-546E2C65D7FB}"/>
              </a:ext>
            </a:extLst>
          </p:cNvPr>
          <p:cNvPicPr>
            <a:picLocks noChangeAspect="1"/>
          </p:cNvPicPr>
          <p:nvPr/>
        </p:nvPicPr>
        <p:blipFill>
          <a:blip r:embed="rId5"/>
          <a:stretch>
            <a:fillRect/>
          </a:stretch>
        </p:blipFill>
        <p:spPr>
          <a:xfrm>
            <a:off x="8210145" y="1458201"/>
            <a:ext cx="3497642" cy="4532662"/>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fontAlgn="base"/>
            <a:r>
              <a:rPr lang="en-GB" i="1" dirty="0"/>
              <a:t>Estimated % infection rates differ according to age group. In the past week, infection rates have increased among those in School Year 12 to those aged 24 years.</a:t>
            </a:r>
            <a:endParaRPr lang="en-GB" dirty="0"/>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5" name="Picture 4">
            <a:extLst>
              <a:ext uri="{FF2B5EF4-FFF2-40B4-BE49-F238E27FC236}">
                <a16:creationId xmlns:a16="http://schemas.microsoft.com/office/drawing/2014/main" id="{2FBC2BCF-E958-4BC6-941A-4188893D5FAB}"/>
              </a:ext>
            </a:extLst>
          </p:cNvPr>
          <p:cNvPicPr>
            <a:picLocks noChangeAspect="1"/>
          </p:cNvPicPr>
          <p:nvPr/>
        </p:nvPicPr>
        <p:blipFill>
          <a:blip r:embed="rId4"/>
          <a:stretch>
            <a:fillRect/>
          </a:stretch>
        </p:blipFill>
        <p:spPr>
          <a:xfrm>
            <a:off x="509683" y="1935803"/>
            <a:ext cx="6990344" cy="4364605"/>
          </a:xfrm>
          <a:prstGeom prst="rect">
            <a:avLst/>
          </a:prstGeom>
        </p:spPr>
      </p:pic>
      <p:pic>
        <p:nvPicPr>
          <p:cNvPr id="9" name="Picture 8">
            <a:extLst>
              <a:ext uri="{FF2B5EF4-FFF2-40B4-BE49-F238E27FC236}">
                <a16:creationId xmlns:a16="http://schemas.microsoft.com/office/drawing/2014/main" id="{3CC11679-9C4D-46CB-B48B-1269427CCB4F}"/>
              </a:ext>
            </a:extLst>
          </p:cNvPr>
          <p:cNvPicPr>
            <a:picLocks noChangeAspect="1"/>
          </p:cNvPicPr>
          <p:nvPr/>
        </p:nvPicPr>
        <p:blipFill>
          <a:blip r:embed="rId5"/>
          <a:stretch>
            <a:fillRect/>
          </a:stretch>
        </p:blipFill>
        <p:spPr>
          <a:xfrm>
            <a:off x="7577847" y="4309353"/>
            <a:ext cx="2636196" cy="1906621"/>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pPr fontAlgn="base"/>
            <a:r>
              <a:rPr lang="en-GB" i="1" dirty="0"/>
              <a:t>As of </a:t>
            </a:r>
            <a:r>
              <a:rPr lang="en-GB" i="1"/>
              <a:t>23 </a:t>
            </a:r>
            <a:r>
              <a:rPr lang="en-GB" i="1" dirty="0"/>
              <a:t>June, </a:t>
            </a:r>
            <a:r>
              <a:rPr lang="en-GB" i="1"/>
              <a:t>43,656,327 </a:t>
            </a:r>
            <a:r>
              <a:rPr lang="en-GB" i="1" dirty="0"/>
              <a:t>people in the UK have received their first vaccine. </a:t>
            </a:r>
            <a:r>
              <a:rPr lang="en-US" dirty="0"/>
              <a:t>​</a:t>
            </a:r>
          </a:p>
          <a:p>
            <a:pPr fontAlgn="base"/>
            <a:r>
              <a:rPr lang="en-GB" dirty="0"/>
              <a:t>​</a:t>
            </a:r>
          </a:p>
          <a:p>
            <a:pPr fontAlgn="base"/>
            <a:r>
              <a:rPr lang="en-GB" i="1" dirty="0"/>
              <a:t>Over </a:t>
            </a:r>
            <a:r>
              <a:rPr lang="en-GB" i="1"/>
              <a:t>82</a:t>
            </a:r>
            <a:r>
              <a:rPr lang="en-GB" i="1" dirty="0"/>
              <a:t>% of adults have now received their first dose.</a:t>
            </a:r>
            <a:endParaRPr lang="en-US" dirty="0"/>
          </a:p>
          <a:p>
            <a:pPr fontAlgn="base"/>
            <a:r>
              <a:rPr lang="en-GB" dirty="0"/>
              <a:t>​</a:t>
            </a:r>
          </a:p>
          <a:p>
            <a:pPr fontAlgn="base"/>
            <a:r>
              <a:rPr lang="en-GB" i="1" dirty="0"/>
              <a:t>The Welsh vaccination programme continues to surge ahead, vaccinating over </a:t>
            </a:r>
            <a:r>
              <a:rPr lang="en-GB" i="1"/>
              <a:t>89</a:t>
            </a:r>
            <a:r>
              <a:rPr lang="en-GB" i="1" dirty="0"/>
              <a:t>% of the eligible population. </a:t>
            </a:r>
            <a:endParaRPr lang="en-US" dirty="0"/>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a:hlinkClick r:id="rId3"/>
              </a:rPr>
              <a:t>Source: Gov.uk, Vaccinations in United Kingdom </a:t>
            </a:r>
            <a:endParaRPr lang="en-GB" sz="140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dirty="0"/>
              <a:t>First Dose Coverage across UK: 10 Jan –  </a:t>
            </a:r>
            <a:r>
              <a:rPr lang="en-GB" sz="1600" b="1"/>
              <a:t>23</a:t>
            </a:r>
            <a:r>
              <a:rPr lang="en-GB" sz="1600" b="1" dirty="0"/>
              <a:t> June </a:t>
            </a:r>
          </a:p>
        </p:txBody>
      </p:sp>
      <p:pic>
        <p:nvPicPr>
          <p:cNvPr id="8" name="Picture 7">
            <a:extLst>
              <a:ext uri="{FF2B5EF4-FFF2-40B4-BE49-F238E27FC236}">
                <a16:creationId xmlns:a16="http://schemas.microsoft.com/office/drawing/2014/main" id="{326DB386-DAD1-41CE-BEE2-C5FE9456606E}"/>
              </a:ext>
            </a:extLst>
          </p:cNvPr>
          <p:cNvPicPr>
            <a:picLocks noChangeAspect="1"/>
          </p:cNvPicPr>
          <p:nvPr/>
        </p:nvPicPr>
        <p:blipFill>
          <a:blip r:embed="rId4"/>
          <a:stretch>
            <a:fillRect/>
          </a:stretch>
        </p:blipFill>
        <p:spPr>
          <a:xfrm>
            <a:off x="3888712" y="1780659"/>
            <a:ext cx="8016532" cy="4004505"/>
          </a:xfrm>
          <a:prstGeom prst="rect">
            <a:avLst/>
          </a:prstGeom>
        </p:spPr>
      </p:pic>
      <p:sp>
        <p:nvSpPr>
          <p:cNvPr id="15" name="TextBox 14">
            <a:extLst>
              <a:ext uri="{FF2B5EF4-FFF2-40B4-BE49-F238E27FC236}">
                <a16:creationId xmlns:a16="http://schemas.microsoft.com/office/drawing/2014/main" id="{E5D4412C-EC40-477A-B443-CA6B94B7FB5E}"/>
              </a:ext>
            </a:extLst>
          </p:cNvPr>
          <p:cNvSpPr txBox="1"/>
          <p:nvPr/>
        </p:nvSpPr>
        <p:spPr>
          <a:xfrm>
            <a:off x="7370657" y="5271719"/>
            <a:ext cx="732893" cy="307777"/>
          </a:xfrm>
          <a:prstGeom prst="rect">
            <a:avLst/>
          </a:prstGeom>
          <a:noFill/>
        </p:spPr>
        <p:txBody>
          <a:bodyPr wrap="none" rtlCol="0">
            <a:spAutoFit/>
          </a:bodyPr>
          <a:lstStyle/>
          <a:p>
            <a:r>
              <a:rPr lang="en-GB" sz="1400" b="1" dirty="0">
                <a:solidFill>
                  <a:schemeClr val="bg1">
                    <a:lumMod val="50000"/>
                  </a:schemeClr>
                </a:solidFill>
              </a:rPr>
              <a:t>- 82.6%</a:t>
            </a:r>
          </a:p>
        </p:txBody>
      </p:sp>
      <p:sp>
        <p:nvSpPr>
          <p:cNvPr id="16" name="TextBox 15">
            <a:extLst>
              <a:ext uri="{FF2B5EF4-FFF2-40B4-BE49-F238E27FC236}">
                <a16:creationId xmlns:a16="http://schemas.microsoft.com/office/drawing/2014/main" id="{0C336BE8-0E0A-495A-9731-C3A5FD46C598}"/>
              </a:ext>
            </a:extLst>
          </p:cNvPr>
          <p:cNvSpPr txBox="1"/>
          <p:nvPr/>
        </p:nvSpPr>
        <p:spPr>
          <a:xfrm>
            <a:off x="7396254" y="5477388"/>
            <a:ext cx="732893" cy="307777"/>
          </a:xfrm>
          <a:prstGeom prst="rect">
            <a:avLst/>
          </a:prstGeom>
          <a:noFill/>
        </p:spPr>
        <p:txBody>
          <a:bodyPr wrap="none" rtlCol="0">
            <a:spAutoFit/>
          </a:bodyPr>
          <a:lstStyle/>
          <a:p>
            <a:r>
              <a:rPr lang="en-GB" sz="1400" b="1" dirty="0">
                <a:solidFill>
                  <a:schemeClr val="bg1">
                    <a:lumMod val="50000"/>
                  </a:schemeClr>
                </a:solidFill>
              </a:rPr>
              <a:t>- 83.3%</a:t>
            </a:r>
          </a:p>
        </p:txBody>
      </p:sp>
      <p:sp>
        <p:nvSpPr>
          <p:cNvPr id="17" name="TextBox 16">
            <a:extLst>
              <a:ext uri="{FF2B5EF4-FFF2-40B4-BE49-F238E27FC236}">
                <a16:creationId xmlns:a16="http://schemas.microsoft.com/office/drawing/2014/main" id="{F0A5A69F-0CD2-4ACC-A802-952CD319526C}"/>
              </a:ext>
            </a:extLst>
          </p:cNvPr>
          <p:cNvSpPr txBox="1"/>
          <p:nvPr/>
        </p:nvSpPr>
        <p:spPr>
          <a:xfrm>
            <a:off x="11220869" y="5265938"/>
            <a:ext cx="732893" cy="307777"/>
          </a:xfrm>
          <a:prstGeom prst="rect">
            <a:avLst/>
          </a:prstGeom>
          <a:noFill/>
        </p:spPr>
        <p:txBody>
          <a:bodyPr wrap="none" rtlCol="0">
            <a:spAutoFit/>
          </a:bodyPr>
          <a:lstStyle/>
          <a:p>
            <a:r>
              <a:rPr lang="en-GB" sz="1400" b="1">
                <a:solidFill>
                  <a:schemeClr val="bg1">
                    <a:lumMod val="50000"/>
                  </a:schemeClr>
                </a:solidFill>
              </a:rPr>
              <a:t>- 79.2%</a:t>
            </a:r>
          </a:p>
        </p:txBody>
      </p:sp>
      <p:sp>
        <p:nvSpPr>
          <p:cNvPr id="20" name="TextBox 19">
            <a:extLst>
              <a:ext uri="{FF2B5EF4-FFF2-40B4-BE49-F238E27FC236}">
                <a16:creationId xmlns:a16="http://schemas.microsoft.com/office/drawing/2014/main" id="{6A2C574E-1349-495D-9C04-5F3DC5B5F9FC}"/>
              </a:ext>
            </a:extLst>
          </p:cNvPr>
          <p:cNvSpPr txBox="1"/>
          <p:nvPr/>
        </p:nvSpPr>
        <p:spPr>
          <a:xfrm>
            <a:off x="10293686" y="5477388"/>
            <a:ext cx="593432" cy="307777"/>
          </a:xfrm>
          <a:prstGeom prst="rect">
            <a:avLst/>
          </a:prstGeom>
          <a:noFill/>
        </p:spPr>
        <p:txBody>
          <a:bodyPr wrap="none" rtlCol="0">
            <a:spAutoFit/>
          </a:bodyPr>
          <a:lstStyle/>
          <a:p>
            <a:r>
              <a:rPr lang="en-GB" sz="1400" b="1" dirty="0">
                <a:solidFill>
                  <a:schemeClr val="bg1">
                    <a:lumMod val="50000"/>
                  </a:schemeClr>
                </a:solidFill>
              </a:rPr>
              <a:t>- 89%</a:t>
            </a:r>
          </a:p>
        </p:txBody>
      </p:sp>
    </p:spTree>
    <p:extLst>
      <p:ext uri="{BB962C8B-B14F-4D97-AF65-F5344CB8AC3E}">
        <p14:creationId xmlns:p14="http://schemas.microsoft.com/office/powerpoint/2010/main" val="4143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Since April, there has been a higher level of administration of second doses compared to first doses. This is now changing as high numbers of young people are receiving their first doses.</a:t>
            </a:r>
            <a:endParaRPr lang="en-GB" i="1" dirty="0">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dirty="0">
                <a:hlinkClick r:id="rId3"/>
              </a:rPr>
              <a:t>Source: Gov.uk, Vaccinations in United Kingdom (BMA graph) </a:t>
            </a:r>
            <a:endParaRPr lang="en-GB" sz="1400" dirty="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dirty="0"/>
              <a:t>Number of vaccinations given across the UK: 11 Jan – 24 Jun</a:t>
            </a:r>
          </a:p>
        </p:txBody>
      </p:sp>
      <p:pic>
        <p:nvPicPr>
          <p:cNvPr id="5" name="Picture 4">
            <a:extLst>
              <a:ext uri="{FF2B5EF4-FFF2-40B4-BE49-F238E27FC236}">
                <a16:creationId xmlns:a16="http://schemas.microsoft.com/office/drawing/2014/main" id="{181EACDB-747C-4B4E-8AA6-A100EDA8D5C9}"/>
              </a:ext>
            </a:extLst>
          </p:cNvPr>
          <p:cNvPicPr>
            <a:picLocks noChangeAspect="1"/>
          </p:cNvPicPr>
          <p:nvPr/>
        </p:nvPicPr>
        <p:blipFill>
          <a:blip r:embed="rId4"/>
          <a:stretch>
            <a:fillRect/>
          </a:stretch>
        </p:blipFill>
        <p:spPr>
          <a:xfrm>
            <a:off x="585566" y="3198923"/>
            <a:ext cx="11381473" cy="2572769"/>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614336" y="1390731"/>
            <a:ext cx="345163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20 June.</a:t>
            </a:r>
          </a:p>
          <a:p>
            <a:endParaRPr lang="en-GB" i="1" dirty="0"/>
          </a:p>
          <a:p>
            <a:r>
              <a:rPr lang="en-GB" i="1" dirty="0">
                <a:cs typeface="Calibri"/>
              </a:rPr>
              <a:t>First dose coverage is high across age groups, with rates continuing to rise steadily among younger age groups.</a:t>
            </a:r>
          </a:p>
          <a:p>
            <a:endParaRPr lang="en-GB" i="1" dirty="0">
              <a:cs typeface="Calibri"/>
            </a:endParaRPr>
          </a:p>
          <a:p>
            <a:r>
              <a:rPr lang="en-GB" i="1" dirty="0">
                <a:cs typeface="Calibri"/>
              </a:rPr>
              <a:t>Rate of delivery for second doses continues to make progress, with over 90% of over 55s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dirty="0">
                <a:hlinkClick r:id="rId3"/>
              </a:rPr>
              <a:t>Source: NHS England, COVID-19 Vaccination</a:t>
            </a:r>
            <a:endParaRPr lang="en-GB" sz="1400" dirty="0"/>
          </a:p>
        </p:txBody>
      </p:sp>
      <p:sp>
        <p:nvSpPr>
          <p:cNvPr id="3" name="TextBox 2">
            <a:extLst>
              <a:ext uri="{FF2B5EF4-FFF2-40B4-BE49-F238E27FC236}">
                <a16:creationId xmlns:a16="http://schemas.microsoft.com/office/drawing/2014/main" id="{3B309E2E-762B-4631-B307-82EB4F4D68D5}"/>
              </a:ext>
            </a:extLst>
          </p:cNvPr>
          <p:cNvSpPr txBox="1"/>
          <p:nvPr/>
        </p:nvSpPr>
        <p:spPr>
          <a:xfrm>
            <a:off x="4627949" y="1281240"/>
            <a:ext cx="4416594" cy="615553"/>
          </a:xfrm>
          <a:prstGeom prst="rect">
            <a:avLst/>
          </a:prstGeom>
          <a:noFill/>
        </p:spPr>
        <p:txBody>
          <a:bodyPr wrap="none" rtlCol="0">
            <a:spAutoFit/>
          </a:bodyPr>
          <a:lstStyle/>
          <a:p>
            <a:r>
              <a:rPr lang="en-GB" sz="1600" b="1" dirty="0"/>
              <a:t>Proportion of population vaccinated by age group</a:t>
            </a:r>
          </a:p>
          <a:p>
            <a:endParaRPr lang="en-GB" dirty="0"/>
          </a:p>
        </p:txBody>
      </p:sp>
      <p:graphicFrame>
        <p:nvGraphicFramePr>
          <p:cNvPr id="10" name="Chart 9">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2846832309"/>
              </p:ext>
            </p:extLst>
          </p:nvPr>
        </p:nvGraphicFramePr>
        <p:xfrm>
          <a:off x="4627949" y="1783062"/>
          <a:ext cx="6571094" cy="4131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PHE data covers vaccination uptake up to 20 June.</a:t>
            </a:r>
          </a:p>
          <a:p>
            <a:endParaRPr lang="en-GB" i="1" dirty="0"/>
          </a:p>
          <a:p>
            <a:r>
              <a:rPr lang="en-GB" i="1" dirty="0">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4" name="Picture 3">
            <a:extLst>
              <a:ext uri="{FF2B5EF4-FFF2-40B4-BE49-F238E27FC236}">
                <a16:creationId xmlns:a16="http://schemas.microsoft.com/office/drawing/2014/main" id="{E12347FB-5FFA-4767-9418-1ABD00255BE7}"/>
              </a:ext>
            </a:extLst>
          </p:cNvPr>
          <p:cNvPicPr>
            <a:picLocks noChangeAspect="1"/>
          </p:cNvPicPr>
          <p:nvPr/>
        </p:nvPicPr>
        <p:blipFill>
          <a:blip r:embed="rId4"/>
          <a:stretch>
            <a:fillRect/>
          </a:stretch>
        </p:blipFill>
        <p:spPr>
          <a:xfrm>
            <a:off x="4310742" y="2178772"/>
            <a:ext cx="7475973" cy="4021061"/>
          </a:xfrm>
          <a:prstGeom prst="rect">
            <a:avLst/>
          </a:prstGeom>
        </p:spPr>
      </p:pic>
    </p:spTree>
    <p:extLst>
      <p:ext uri="{BB962C8B-B14F-4D97-AF65-F5344CB8AC3E}">
        <p14:creationId xmlns:p14="http://schemas.microsoft.com/office/powerpoint/2010/main" val="242356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942318-212E-4DAD-9036-DF0E5E0D75BC}">
  <ds:schemaRefs>
    <ds:schemaRef ds:uri="00515df6-166e-40ff-874d-90203bfe5bc9"/>
    <ds:schemaRef ds:uri="75849e05-f0d2-4313-af25-172e9fff2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1606</TotalTime>
  <Words>1997</Words>
  <Application>Microsoft Office PowerPoint</Application>
  <PresentationFormat>Widescreen</PresentationFormat>
  <Paragraphs>269</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(19/06/21) </vt:lpstr>
      <vt:lpstr>Infections by age group, England</vt:lpstr>
      <vt:lpstr> </vt:lpstr>
      <vt:lpstr>Vaccination coverage, UK</vt:lpstr>
      <vt:lpstr>PowerPoint Presentation</vt:lpstr>
      <vt:lpstr>COVID-19 Vaccine uptake in England, by ethnicity</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Catharina Ohman</cp:lastModifiedBy>
  <cp:revision>4</cp:revision>
  <dcterms:created xsi:type="dcterms:W3CDTF">2021-01-28T23:34:28Z</dcterms:created>
  <dcterms:modified xsi:type="dcterms:W3CDTF">2021-06-28T08:38:37Z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