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3"/>
  </p:notesMasterIdLst>
  <p:sldIdLst>
    <p:sldId id="274" r:id="rId6"/>
    <p:sldId id="258" r:id="rId7"/>
    <p:sldId id="257" r:id="rId8"/>
    <p:sldId id="261" r:id="rId9"/>
    <p:sldId id="292" r:id="rId10"/>
    <p:sldId id="279" r:id="rId11"/>
    <p:sldId id="259" r:id="rId12"/>
    <p:sldId id="260" r:id="rId13"/>
    <p:sldId id="275" r:id="rId14"/>
    <p:sldId id="282" r:id="rId15"/>
    <p:sldId id="263" r:id="rId16"/>
    <p:sldId id="264" r:id="rId17"/>
    <p:sldId id="265" r:id="rId18"/>
    <p:sldId id="267" r:id="rId19"/>
    <p:sldId id="293" r:id="rId20"/>
    <p:sldId id="268" r:id="rId21"/>
    <p:sldId id="286" r:id="rId22"/>
    <p:sldId id="287" r:id="rId23"/>
    <p:sldId id="276" r:id="rId24"/>
    <p:sldId id="277" r:id="rId25"/>
    <p:sldId id="270" r:id="rId26"/>
    <p:sldId id="283" r:id="rId27"/>
    <p:sldId id="284" r:id="rId28"/>
    <p:sldId id="285" r:id="rId29"/>
    <p:sldId id="288" r:id="rId30"/>
    <p:sldId id="271" r:id="rId31"/>
    <p:sldId id="2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7B9E46-4637-417B-8184-C276B6CC1DE0}">
          <p14:sldIdLst>
            <p14:sldId id="274"/>
          </p14:sldIdLst>
        </p14:section>
        <p14:section name="Cases and infection rates" id="{787EC7DB-7F9A-4F70-A811-A0F96658FA14}">
          <p14:sldIdLst>
            <p14:sldId id="258"/>
            <p14:sldId id="257"/>
            <p14:sldId id="261"/>
            <p14:sldId id="292"/>
          </p14:sldIdLst>
        </p14:section>
        <p14:section name="Community surveillance" id="{D185229F-2022-40E8-BA1B-D0679C8838F0}">
          <p14:sldIdLst>
            <p14:sldId id="279"/>
            <p14:sldId id="259"/>
            <p14:sldId id="260"/>
            <p14:sldId id="275"/>
            <p14:sldId id="282"/>
          </p14:sldIdLst>
        </p14:section>
        <p14:section name="Deaths" id="{A8811AA5-4D82-467F-BBFE-99C20CFAA37D}">
          <p14:sldIdLst>
            <p14:sldId id="263"/>
            <p14:sldId id="264"/>
            <p14:sldId id="265"/>
            <p14:sldId id="267"/>
          </p14:sldIdLst>
        </p14:section>
        <p14:section name="System pressures" id="{B7263F56-9842-40E8-9F81-287A108B2292}">
          <p14:sldIdLst>
            <p14:sldId id="293"/>
            <p14:sldId id="268"/>
            <p14:sldId id="286"/>
            <p14:sldId id="287"/>
            <p14:sldId id="276"/>
            <p14:sldId id="277"/>
            <p14:sldId id="270"/>
            <p14:sldId id="283"/>
            <p14:sldId id="284"/>
            <p14:sldId id="285"/>
          </p14:sldIdLst>
        </p14:section>
        <p14:section name="Vaccinations" id="{FE7D8DD4-1FF6-48D8-8329-D1FD4654262D}">
          <p14:sldIdLst>
            <p14:sldId id="288"/>
            <p14:sldId id="271"/>
            <p14:sldId id="29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Morris" initials="HM" lastIdx="1" clrIdx="0">
    <p:extLst>
      <p:ext uri="{19B8F6BF-5375-455C-9EA6-DF929625EA0E}">
        <p15:presenceInfo xmlns:p15="http://schemas.microsoft.com/office/powerpoint/2012/main" userId="S::HMORRIS@bma.org.uk::0064647f-9f98-4cb2-8fb8-b610d4a570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7E3A21-8000-4973-9385-D350A250F4A7}" v="7250" dt="2021-04-07T11:15:17.002"/>
    <p1510:client id="{97F8562C-2A42-47C5-9019-82172BD7746B}" v="3959" dt="2021-04-07T10:16:39.400"/>
    <p1510:client id="{D9557832-D39A-4E19-80DE-59B9F7DE29B1}" v="145" dt="2021-04-07T12:00:03.879"/>
    <p1510:client id="{E68E4888-86B9-C903-924F-297805CDE441}" v="20" dt="2021-04-07T08:06:42.0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National%20case%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Deaths%20time%20series%205%20Marc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Critical%20care%20beds%20analysis%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Scotland%20electiv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vaccination/Vaccination%20Dat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64302925989673E-2"/>
          <c:y val="0.12319144885454165"/>
          <c:w val="0.93087504302925994"/>
          <c:h val="0.81914001981686735"/>
        </c:manualLayout>
      </c:layout>
      <c:lineChart>
        <c:grouping val="standard"/>
        <c:varyColors val="0"/>
        <c:ser>
          <c:idx val="0"/>
          <c:order val="0"/>
          <c:tx>
            <c:strRef>
              <c:f>'Cases by nation'!$Q$2</c:f>
              <c:strCache>
                <c:ptCount val="1"/>
                <c:pt idx="0">
                  <c:v>Scotland</c:v>
                </c:pt>
              </c:strCache>
            </c:strRef>
          </c:tx>
          <c:spPr>
            <a:ln w="28575" cap="rnd">
              <a:solidFill>
                <a:schemeClr val="accent1"/>
              </a:solidFill>
              <a:round/>
            </a:ln>
            <a:effectLst/>
          </c:spPr>
          <c:marker>
            <c:symbol val="none"/>
          </c:marker>
          <c:cat>
            <c:numRef>
              <c:f>'Cases by nation'!$P$248:$P$433</c:f>
              <c:numCache>
                <c:formatCode>m/d/yyyy</c:formatCode>
                <c:ptCount val="186"/>
                <c:pt idx="0">
                  <c:v>44105</c:v>
                </c:pt>
                <c:pt idx="1">
                  <c:v>44106</c:v>
                </c:pt>
                <c:pt idx="2">
                  <c:v>44107</c:v>
                </c:pt>
                <c:pt idx="3">
                  <c:v>44108</c:v>
                </c:pt>
                <c:pt idx="4">
                  <c:v>44109</c:v>
                </c:pt>
                <c:pt idx="5">
                  <c:v>44110</c:v>
                </c:pt>
                <c:pt idx="6">
                  <c:v>44111</c:v>
                </c:pt>
                <c:pt idx="7">
                  <c:v>44112</c:v>
                </c:pt>
                <c:pt idx="8">
                  <c:v>44113</c:v>
                </c:pt>
                <c:pt idx="9">
                  <c:v>44114</c:v>
                </c:pt>
                <c:pt idx="10">
                  <c:v>44115</c:v>
                </c:pt>
                <c:pt idx="11">
                  <c:v>44116</c:v>
                </c:pt>
                <c:pt idx="12">
                  <c:v>44117</c:v>
                </c:pt>
                <c:pt idx="13">
                  <c:v>44118</c:v>
                </c:pt>
                <c:pt idx="14">
                  <c:v>44119</c:v>
                </c:pt>
                <c:pt idx="15">
                  <c:v>44120</c:v>
                </c:pt>
                <c:pt idx="16">
                  <c:v>44121</c:v>
                </c:pt>
                <c:pt idx="17">
                  <c:v>44122</c:v>
                </c:pt>
                <c:pt idx="18">
                  <c:v>44123</c:v>
                </c:pt>
                <c:pt idx="19">
                  <c:v>44124</c:v>
                </c:pt>
                <c:pt idx="20">
                  <c:v>44125</c:v>
                </c:pt>
                <c:pt idx="21">
                  <c:v>44126</c:v>
                </c:pt>
                <c:pt idx="22">
                  <c:v>44127</c:v>
                </c:pt>
                <c:pt idx="23">
                  <c:v>44128</c:v>
                </c:pt>
                <c:pt idx="24">
                  <c:v>44129</c:v>
                </c:pt>
                <c:pt idx="25">
                  <c:v>44130</c:v>
                </c:pt>
                <c:pt idx="26">
                  <c:v>44131</c:v>
                </c:pt>
                <c:pt idx="27">
                  <c:v>44132</c:v>
                </c:pt>
                <c:pt idx="28">
                  <c:v>44133</c:v>
                </c:pt>
                <c:pt idx="29">
                  <c:v>44134</c:v>
                </c:pt>
                <c:pt idx="30">
                  <c:v>44135</c:v>
                </c:pt>
                <c:pt idx="31">
                  <c:v>44136</c:v>
                </c:pt>
                <c:pt idx="32">
                  <c:v>44137</c:v>
                </c:pt>
                <c:pt idx="33">
                  <c:v>44138</c:v>
                </c:pt>
                <c:pt idx="34">
                  <c:v>44139</c:v>
                </c:pt>
                <c:pt idx="35">
                  <c:v>44140</c:v>
                </c:pt>
                <c:pt idx="36">
                  <c:v>44141</c:v>
                </c:pt>
                <c:pt idx="37">
                  <c:v>44142</c:v>
                </c:pt>
                <c:pt idx="38">
                  <c:v>44143</c:v>
                </c:pt>
                <c:pt idx="39">
                  <c:v>44144</c:v>
                </c:pt>
                <c:pt idx="40">
                  <c:v>44145</c:v>
                </c:pt>
                <c:pt idx="41">
                  <c:v>44146</c:v>
                </c:pt>
                <c:pt idx="42">
                  <c:v>44147</c:v>
                </c:pt>
                <c:pt idx="43">
                  <c:v>44148</c:v>
                </c:pt>
                <c:pt idx="44">
                  <c:v>44149</c:v>
                </c:pt>
                <c:pt idx="45">
                  <c:v>44150</c:v>
                </c:pt>
                <c:pt idx="46">
                  <c:v>44151</c:v>
                </c:pt>
                <c:pt idx="47">
                  <c:v>44152</c:v>
                </c:pt>
                <c:pt idx="48">
                  <c:v>44153</c:v>
                </c:pt>
                <c:pt idx="49">
                  <c:v>44154</c:v>
                </c:pt>
                <c:pt idx="50">
                  <c:v>44155</c:v>
                </c:pt>
                <c:pt idx="51">
                  <c:v>44156</c:v>
                </c:pt>
                <c:pt idx="52">
                  <c:v>44157</c:v>
                </c:pt>
                <c:pt idx="53">
                  <c:v>44158</c:v>
                </c:pt>
                <c:pt idx="54">
                  <c:v>44159</c:v>
                </c:pt>
                <c:pt idx="55">
                  <c:v>44160</c:v>
                </c:pt>
                <c:pt idx="56">
                  <c:v>44161</c:v>
                </c:pt>
                <c:pt idx="57">
                  <c:v>44162</c:v>
                </c:pt>
                <c:pt idx="58">
                  <c:v>44163</c:v>
                </c:pt>
                <c:pt idx="59">
                  <c:v>44164</c:v>
                </c:pt>
                <c:pt idx="60">
                  <c:v>44165</c:v>
                </c:pt>
                <c:pt idx="61">
                  <c:v>44166</c:v>
                </c:pt>
                <c:pt idx="62">
                  <c:v>44167</c:v>
                </c:pt>
                <c:pt idx="63">
                  <c:v>44168</c:v>
                </c:pt>
                <c:pt idx="64">
                  <c:v>44169</c:v>
                </c:pt>
                <c:pt idx="65">
                  <c:v>44170</c:v>
                </c:pt>
                <c:pt idx="66">
                  <c:v>44171</c:v>
                </c:pt>
                <c:pt idx="67">
                  <c:v>44172</c:v>
                </c:pt>
                <c:pt idx="68">
                  <c:v>44173</c:v>
                </c:pt>
                <c:pt idx="69">
                  <c:v>44174</c:v>
                </c:pt>
                <c:pt idx="70">
                  <c:v>44175</c:v>
                </c:pt>
                <c:pt idx="71">
                  <c:v>44176</c:v>
                </c:pt>
                <c:pt idx="72">
                  <c:v>44177</c:v>
                </c:pt>
                <c:pt idx="73">
                  <c:v>44178</c:v>
                </c:pt>
                <c:pt idx="74">
                  <c:v>44179</c:v>
                </c:pt>
                <c:pt idx="75">
                  <c:v>44180</c:v>
                </c:pt>
                <c:pt idx="76">
                  <c:v>44181</c:v>
                </c:pt>
                <c:pt idx="77">
                  <c:v>44182</c:v>
                </c:pt>
                <c:pt idx="78">
                  <c:v>44183</c:v>
                </c:pt>
                <c:pt idx="79">
                  <c:v>44184</c:v>
                </c:pt>
                <c:pt idx="80">
                  <c:v>44185</c:v>
                </c:pt>
                <c:pt idx="81">
                  <c:v>44186</c:v>
                </c:pt>
                <c:pt idx="82">
                  <c:v>44187</c:v>
                </c:pt>
                <c:pt idx="83">
                  <c:v>44188</c:v>
                </c:pt>
                <c:pt idx="84">
                  <c:v>44189</c:v>
                </c:pt>
                <c:pt idx="85">
                  <c:v>44190</c:v>
                </c:pt>
                <c:pt idx="86">
                  <c:v>44191</c:v>
                </c:pt>
                <c:pt idx="87">
                  <c:v>44192</c:v>
                </c:pt>
                <c:pt idx="88">
                  <c:v>44193</c:v>
                </c:pt>
                <c:pt idx="89">
                  <c:v>44194</c:v>
                </c:pt>
                <c:pt idx="90">
                  <c:v>44195</c:v>
                </c:pt>
                <c:pt idx="91">
                  <c:v>44196</c:v>
                </c:pt>
                <c:pt idx="92">
                  <c:v>44197</c:v>
                </c:pt>
                <c:pt idx="93">
                  <c:v>44198</c:v>
                </c:pt>
                <c:pt idx="94">
                  <c:v>44199</c:v>
                </c:pt>
                <c:pt idx="95">
                  <c:v>44200</c:v>
                </c:pt>
                <c:pt idx="96">
                  <c:v>44201</c:v>
                </c:pt>
                <c:pt idx="97">
                  <c:v>44202</c:v>
                </c:pt>
                <c:pt idx="98">
                  <c:v>44203</c:v>
                </c:pt>
                <c:pt idx="99">
                  <c:v>44204</c:v>
                </c:pt>
                <c:pt idx="100">
                  <c:v>44205</c:v>
                </c:pt>
                <c:pt idx="101">
                  <c:v>44206</c:v>
                </c:pt>
                <c:pt idx="102">
                  <c:v>44207</c:v>
                </c:pt>
                <c:pt idx="103">
                  <c:v>44208</c:v>
                </c:pt>
                <c:pt idx="104">
                  <c:v>44209</c:v>
                </c:pt>
                <c:pt idx="105">
                  <c:v>44210</c:v>
                </c:pt>
                <c:pt idx="106">
                  <c:v>44211</c:v>
                </c:pt>
                <c:pt idx="107">
                  <c:v>44212</c:v>
                </c:pt>
                <c:pt idx="108">
                  <c:v>44213</c:v>
                </c:pt>
                <c:pt idx="109">
                  <c:v>44214</c:v>
                </c:pt>
                <c:pt idx="110">
                  <c:v>44215</c:v>
                </c:pt>
                <c:pt idx="111">
                  <c:v>44216</c:v>
                </c:pt>
                <c:pt idx="112">
                  <c:v>44217</c:v>
                </c:pt>
                <c:pt idx="113">
                  <c:v>44218</c:v>
                </c:pt>
                <c:pt idx="114">
                  <c:v>44219</c:v>
                </c:pt>
                <c:pt idx="115">
                  <c:v>44220</c:v>
                </c:pt>
                <c:pt idx="116">
                  <c:v>44221</c:v>
                </c:pt>
                <c:pt idx="117">
                  <c:v>44222</c:v>
                </c:pt>
                <c:pt idx="118">
                  <c:v>44223</c:v>
                </c:pt>
                <c:pt idx="119">
                  <c:v>44224</c:v>
                </c:pt>
                <c:pt idx="120">
                  <c:v>44225</c:v>
                </c:pt>
                <c:pt idx="121">
                  <c:v>44226</c:v>
                </c:pt>
                <c:pt idx="122">
                  <c:v>44227</c:v>
                </c:pt>
                <c:pt idx="123">
                  <c:v>44228</c:v>
                </c:pt>
                <c:pt idx="124">
                  <c:v>44229</c:v>
                </c:pt>
                <c:pt idx="125">
                  <c:v>44230</c:v>
                </c:pt>
                <c:pt idx="126">
                  <c:v>44231</c:v>
                </c:pt>
                <c:pt idx="127">
                  <c:v>44232</c:v>
                </c:pt>
                <c:pt idx="128">
                  <c:v>44233</c:v>
                </c:pt>
                <c:pt idx="129">
                  <c:v>44234</c:v>
                </c:pt>
                <c:pt idx="130">
                  <c:v>44235</c:v>
                </c:pt>
                <c:pt idx="131">
                  <c:v>44236</c:v>
                </c:pt>
                <c:pt idx="132">
                  <c:v>44237</c:v>
                </c:pt>
                <c:pt idx="133">
                  <c:v>44238</c:v>
                </c:pt>
                <c:pt idx="134">
                  <c:v>44239</c:v>
                </c:pt>
                <c:pt idx="135">
                  <c:v>44240</c:v>
                </c:pt>
                <c:pt idx="136">
                  <c:v>44241</c:v>
                </c:pt>
                <c:pt idx="137">
                  <c:v>44242</c:v>
                </c:pt>
                <c:pt idx="138">
                  <c:v>44243</c:v>
                </c:pt>
                <c:pt idx="139">
                  <c:v>44244</c:v>
                </c:pt>
                <c:pt idx="140">
                  <c:v>44245</c:v>
                </c:pt>
                <c:pt idx="141">
                  <c:v>44246</c:v>
                </c:pt>
                <c:pt idx="142">
                  <c:v>44247</c:v>
                </c:pt>
                <c:pt idx="143">
                  <c:v>44248</c:v>
                </c:pt>
                <c:pt idx="144">
                  <c:v>44249</c:v>
                </c:pt>
                <c:pt idx="145">
                  <c:v>44250</c:v>
                </c:pt>
                <c:pt idx="146">
                  <c:v>44251</c:v>
                </c:pt>
                <c:pt idx="147">
                  <c:v>44252</c:v>
                </c:pt>
                <c:pt idx="148">
                  <c:v>44253</c:v>
                </c:pt>
                <c:pt idx="149">
                  <c:v>44254</c:v>
                </c:pt>
                <c:pt idx="150">
                  <c:v>44255</c:v>
                </c:pt>
                <c:pt idx="151">
                  <c:v>44256</c:v>
                </c:pt>
                <c:pt idx="152">
                  <c:v>44257</c:v>
                </c:pt>
                <c:pt idx="153">
                  <c:v>44258</c:v>
                </c:pt>
                <c:pt idx="154">
                  <c:v>44259</c:v>
                </c:pt>
                <c:pt idx="155">
                  <c:v>44260</c:v>
                </c:pt>
                <c:pt idx="156">
                  <c:v>44261</c:v>
                </c:pt>
                <c:pt idx="157">
                  <c:v>44262</c:v>
                </c:pt>
                <c:pt idx="158">
                  <c:v>44263</c:v>
                </c:pt>
                <c:pt idx="159">
                  <c:v>44264</c:v>
                </c:pt>
                <c:pt idx="160">
                  <c:v>44265</c:v>
                </c:pt>
                <c:pt idx="161">
                  <c:v>44266</c:v>
                </c:pt>
                <c:pt idx="162">
                  <c:v>44267</c:v>
                </c:pt>
                <c:pt idx="163">
                  <c:v>44268</c:v>
                </c:pt>
                <c:pt idx="164">
                  <c:v>44269</c:v>
                </c:pt>
                <c:pt idx="165">
                  <c:v>44270</c:v>
                </c:pt>
                <c:pt idx="166">
                  <c:v>44271</c:v>
                </c:pt>
                <c:pt idx="167">
                  <c:v>44272</c:v>
                </c:pt>
                <c:pt idx="168">
                  <c:v>44273</c:v>
                </c:pt>
                <c:pt idx="169">
                  <c:v>44274</c:v>
                </c:pt>
                <c:pt idx="170">
                  <c:v>44275</c:v>
                </c:pt>
                <c:pt idx="171">
                  <c:v>44276</c:v>
                </c:pt>
                <c:pt idx="172">
                  <c:v>44277</c:v>
                </c:pt>
                <c:pt idx="173">
                  <c:v>44278</c:v>
                </c:pt>
                <c:pt idx="174">
                  <c:v>44279</c:v>
                </c:pt>
                <c:pt idx="175">
                  <c:v>44280</c:v>
                </c:pt>
                <c:pt idx="176">
                  <c:v>44281</c:v>
                </c:pt>
                <c:pt idx="177">
                  <c:v>44282</c:v>
                </c:pt>
                <c:pt idx="178">
                  <c:v>44283</c:v>
                </c:pt>
                <c:pt idx="179">
                  <c:v>44284</c:v>
                </c:pt>
                <c:pt idx="180">
                  <c:v>44285</c:v>
                </c:pt>
                <c:pt idx="181">
                  <c:v>44286</c:v>
                </c:pt>
                <c:pt idx="182">
                  <c:v>44287</c:v>
                </c:pt>
                <c:pt idx="183">
                  <c:v>44288</c:v>
                </c:pt>
                <c:pt idx="184">
                  <c:v>44289</c:v>
                </c:pt>
                <c:pt idx="185">
                  <c:v>44290</c:v>
                </c:pt>
              </c:numCache>
            </c:numRef>
          </c:cat>
          <c:val>
            <c:numRef>
              <c:f>'Cases by nation'!$Q$248:$Q$433</c:f>
              <c:numCache>
                <c:formatCode>General</c:formatCode>
                <c:ptCount val="186"/>
                <c:pt idx="0">
                  <c:v>77.389123789650938</c:v>
                </c:pt>
                <c:pt idx="1">
                  <c:v>81.818681016967773</c:v>
                </c:pt>
                <c:pt idx="2">
                  <c:v>86.669229220434531</c:v>
                </c:pt>
                <c:pt idx="3">
                  <c:v>93.716252082074931</c:v>
                </c:pt>
                <c:pt idx="4">
                  <c:v>102.37402302637601</c:v>
                </c:pt>
                <c:pt idx="5">
                  <c:v>112.09342338879432</c:v>
                </c:pt>
                <c:pt idx="6">
                  <c:v>120.45833104533891</c:v>
                </c:pt>
                <c:pt idx="7">
                  <c:v>127.67008950634234</c:v>
                </c:pt>
                <c:pt idx="8">
                  <c:v>132.75858913111125</c:v>
                </c:pt>
                <c:pt idx="9">
                  <c:v>137.15153844745851</c:v>
                </c:pt>
                <c:pt idx="10">
                  <c:v>141.08688887668623</c:v>
                </c:pt>
                <c:pt idx="11">
                  <c:v>145.90082916918345</c:v>
                </c:pt>
                <c:pt idx="12">
                  <c:v>150.1290428861677</c:v>
                </c:pt>
                <c:pt idx="13">
                  <c:v>150.86120110555891</c:v>
                </c:pt>
                <c:pt idx="14">
                  <c:v>153.11258763018688</c:v>
                </c:pt>
                <c:pt idx="15">
                  <c:v>155.94970073032781</c:v>
                </c:pt>
                <c:pt idx="16">
                  <c:v>154.48538429154542</c:v>
                </c:pt>
                <c:pt idx="17">
                  <c:v>152.08756612303918</c:v>
                </c:pt>
                <c:pt idx="18">
                  <c:v>151.97774239013052</c:v>
                </c:pt>
                <c:pt idx="19">
                  <c:v>156.75507477165817</c:v>
                </c:pt>
                <c:pt idx="20">
                  <c:v>162.06322186224443</c:v>
                </c:pt>
                <c:pt idx="21">
                  <c:v>165.88874855856349</c:v>
                </c:pt>
                <c:pt idx="22">
                  <c:v>166.5476909560156</c:v>
                </c:pt>
                <c:pt idx="23">
                  <c:v>168.23165486061538</c:v>
                </c:pt>
                <c:pt idx="24">
                  <c:v>170.26339391942599</c:v>
                </c:pt>
                <c:pt idx="25">
                  <c:v>170.0803543645782</c:v>
                </c:pt>
                <c:pt idx="26">
                  <c:v>163.1980671023008</c:v>
                </c:pt>
                <c:pt idx="27">
                  <c:v>157.48723299104935</c:v>
                </c:pt>
                <c:pt idx="28">
                  <c:v>150.07413101971338</c:v>
                </c:pt>
                <c:pt idx="29">
                  <c:v>146.76111507696814</c:v>
                </c:pt>
                <c:pt idx="30">
                  <c:v>142.91728442516427</c:v>
                </c:pt>
                <c:pt idx="31">
                  <c:v>143.55792286713157</c:v>
                </c:pt>
                <c:pt idx="32">
                  <c:v>145.99234894660736</c:v>
                </c:pt>
                <c:pt idx="33">
                  <c:v>147.52988120732891</c:v>
                </c:pt>
                <c:pt idx="34">
                  <c:v>148.17051964929621</c:v>
                </c:pt>
                <c:pt idx="35">
                  <c:v>151.75809492431316</c:v>
                </c:pt>
                <c:pt idx="36">
                  <c:v>152.39873336628045</c:v>
                </c:pt>
                <c:pt idx="37">
                  <c:v>154.22912891475849</c:v>
                </c:pt>
                <c:pt idx="38">
                  <c:v>152.47194918821955</c:v>
                </c:pt>
                <c:pt idx="39">
                  <c:v>149.12232533450478</c:v>
                </c:pt>
                <c:pt idx="40">
                  <c:v>147.25532187505721</c:v>
                </c:pt>
                <c:pt idx="41">
                  <c:v>146.28521223436385</c:v>
                </c:pt>
                <c:pt idx="42">
                  <c:v>144.49142459685538</c:v>
                </c:pt>
                <c:pt idx="43">
                  <c:v>143.04541211355775</c:v>
                </c:pt>
                <c:pt idx="44">
                  <c:v>144.41820877491625</c:v>
                </c:pt>
                <c:pt idx="45">
                  <c:v>143.21014771292076</c:v>
                </c:pt>
                <c:pt idx="46">
                  <c:v>142.84406860322517</c:v>
                </c:pt>
                <c:pt idx="47">
                  <c:v>141.65431149671446</c:v>
                </c:pt>
                <c:pt idx="48">
                  <c:v>139.18327750626912</c:v>
                </c:pt>
                <c:pt idx="49">
                  <c:v>135.24792707704134</c:v>
                </c:pt>
                <c:pt idx="50">
                  <c:v>131.62374389105486</c:v>
                </c:pt>
                <c:pt idx="51">
                  <c:v>128.76832683542915</c:v>
                </c:pt>
                <c:pt idx="52">
                  <c:v>126.82810755404242</c:v>
                </c:pt>
                <c:pt idx="53">
                  <c:v>124.70484871780791</c:v>
                </c:pt>
                <c:pt idx="54">
                  <c:v>120.40341917888455</c:v>
                </c:pt>
                <c:pt idx="55">
                  <c:v>117.01718741420021</c:v>
                </c:pt>
                <c:pt idx="56">
                  <c:v>113.74077938242455</c:v>
                </c:pt>
                <c:pt idx="57">
                  <c:v>111.41617703585744</c:v>
                </c:pt>
                <c:pt idx="58">
                  <c:v>107.92012153826441</c:v>
                </c:pt>
                <c:pt idx="59">
                  <c:v>105.11961634909304</c:v>
                </c:pt>
                <c:pt idx="60">
                  <c:v>101.7150806289239</c:v>
                </c:pt>
                <c:pt idx="61">
                  <c:v>100.52532352241319</c:v>
                </c:pt>
                <c:pt idx="62">
                  <c:v>100.85479472113924</c:v>
                </c:pt>
                <c:pt idx="63">
                  <c:v>100.96461845404791</c:v>
                </c:pt>
                <c:pt idx="64">
                  <c:v>99.298958504932912</c:v>
                </c:pt>
                <c:pt idx="65">
                  <c:v>100.9829224095327</c:v>
                </c:pt>
                <c:pt idx="66">
                  <c:v>102.66688631413248</c:v>
                </c:pt>
                <c:pt idx="67">
                  <c:v>102.30080720443686</c:v>
                </c:pt>
                <c:pt idx="68">
                  <c:v>104.42406604067138</c:v>
                </c:pt>
                <c:pt idx="69">
                  <c:v>105.30265590394085</c:v>
                </c:pt>
                <c:pt idx="70">
                  <c:v>106.91340398660151</c:v>
                </c:pt>
                <c:pt idx="71">
                  <c:v>111.05009792616184</c:v>
                </c:pt>
                <c:pt idx="72">
                  <c:v>111.39787308037266</c:v>
                </c:pt>
                <c:pt idx="73">
                  <c:v>112.80727765270076</c:v>
                </c:pt>
                <c:pt idx="74">
                  <c:v>115.53456701993302</c:v>
                </c:pt>
                <c:pt idx="75">
                  <c:v>115.46135119799388</c:v>
                </c:pt>
                <c:pt idx="76">
                  <c:v>116.46806874965681</c:v>
                </c:pt>
                <c:pt idx="77">
                  <c:v>116.79753994838285</c:v>
                </c:pt>
                <c:pt idx="78">
                  <c:v>117.8591693665001</c:v>
                </c:pt>
                <c:pt idx="79">
                  <c:v>119.19535811688905</c:v>
                </c:pt>
                <c:pt idx="80">
                  <c:v>121.06236157633664</c:v>
                </c:pt>
                <c:pt idx="81">
                  <c:v>125.10753573847309</c:v>
                </c:pt>
                <c:pt idx="82">
                  <c:v>130.50720260648325</c:v>
                </c:pt>
                <c:pt idx="83">
                  <c:v>135.50418245382826</c:v>
                </c:pt>
                <c:pt idx="84">
                  <c:v>137.48100964618453</c:v>
                </c:pt>
                <c:pt idx="85">
                  <c:v>129.97638789742462</c:v>
                </c:pt>
                <c:pt idx="86">
                  <c:v>135.50418245382826</c:v>
                </c:pt>
                <c:pt idx="87">
                  <c:v>151.62996723591968</c:v>
                </c:pt>
                <c:pt idx="88">
                  <c:v>160.81855288927937</c:v>
                </c:pt>
                <c:pt idx="89">
                  <c:v>194.07684000512512</c:v>
                </c:pt>
                <c:pt idx="90">
                  <c:v>224.26006259952777</c:v>
                </c:pt>
                <c:pt idx="91">
                  <c:v>249.09853019237457</c:v>
                </c:pt>
                <c:pt idx="92">
                  <c:v>260.94118939102742</c:v>
                </c:pt>
                <c:pt idx="93">
                  <c:v>282.17377775337246</c:v>
                </c:pt>
                <c:pt idx="94">
                  <c:v>291.6552266944887</c:v>
                </c:pt>
                <c:pt idx="95">
                  <c:v>301.92374572145042</c:v>
                </c:pt>
                <c:pt idx="96">
                  <c:v>300.25808577233539</c:v>
                </c:pt>
                <c:pt idx="97">
                  <c:v>292.6802482016364</c:v>
                </c:pt>
                <c:pt idx="98">
                  <c:v>289.45875203631505</c:v>
                </c:pt>
                <c:pt idx="99">
                  <c:v>301.75901012208737</c:v>
                </c:pt>
                <c:pt idx="100">
                  <c:v>288.58016217304561</c:v>
                </c:pt>
                <c:pt idx="101">
                  <c:v>274.06512547361484</c:v>
                </c:pt>
                <c:pt idx="102">
                  <c:v>268.84849816045249</c:v>
                </c:pt>
                <c:pt idx="103">
                  <c:v>249.19004996979848</c:v>
                </c:pt>
                <c:pt idx="104">
                  <c:v>233.64999176322004</c:v>
                </c:pt>
                <c:pt idx="105">
                  <c:v>223.05200153753228</c:v>
                </c:pt>
                <c:pt idx="106">
                  <c:v>217.81707026888512</c:v>
                </c:pt>
                <c:pt idx="107">
                  <c:v>211.92319660278585</c:v>
                </c:pt>
                <c:pt idx="108">
                  <c:v>207.67667893031683</c:v>
                </c:pt>
                <c:pt idx="109">
                  <c:v>201.01403913385684</c:v>
                </c:pt>
                <c:pt idx="110">
                  <c:v>193.23485805282522</c:v>
                </c:pt>
                <c:pt idx="111">
                  <c:v>190.96516757271246</c:v>
                </c:pt>
                <c:pt idx="112">
                  <c:v>183.97305657752639</c:v>
                </c:pt>
                <c:pt idx="113">
                  <c:v>178.29883037724451</c:v>
                </c:pt>
                <c:pt idx="114">
                  <c:v>173.92418501638204</c:v>
                </c:pt>
                <c:pt idx="115">
                  <c:v>167.77405597349588</c:v>
                </c:pt>
                <c:pt idx="116">
                  <c:v>160.17791444731205</c:v>
                </c:pt>
                <c:pt idx="117">
                  <c:v>153.14919554115644</c:v>
                </c:pt>
                <c:pt idx="118">
                  <c:v>144.49142459685538</c:v>
                </c:pt>
                <c:pt idx="119">
                  <c:v>142.25834202771219</c:v>
                </c:pt>
                <c:pt idx="120">
                  <c:v>137.13323449197372</c:v>
                </c:pt>
                <c:pt idx="121">
                  <c:v>134.35103325828712</c:v>
                </c:pt>
                <c:pt idx="122">
                  <c:v>133.49074735050243</c:v>
                </c:pt>
                <c:pt idx="123">
                  <c:v>129.42726923288123</c:v>
                </c:pt>
                <c:pt idx="124">
                  <c:v>127.1392747972837</c:v>
                </c:pt>
                <c:pt idx="125">
                  <c:v>123.75304303259935</c:v>
                </c:pt>
                <c:pt idx="126">
                  <c:v>119.74447678143247</c:v>
                </c:pt>
                <c:pt idx="127">
                  <c:v>119.28687789431295</c:v>
                </c:pt>
                <c:pt idx="128">
                  <c:v>117.71273772262187</c:v>
                </c:pt>
                <c:pt idx="129">
                  <c:v>114.82071275602658</c:v>
                </c:pt>
                <c:pt idx="130">
                  <c:v>112.88049347463988</c:v>
                </c:pt>
                <c:pt idx="131">
                  <c:v>107.51743451759926</c:v>
                </c:pt>
                <c:pt idx="132">
                  <c:v>105.99820621236249</c:v>
                </c:pt>
                <c:pt idx="133">
                  <c:v>104.97318470521479</c:v>
                </c:pt>
                <c:pt idx="134">
                  <c:v>104.33254626324749</c:v>
                </c:pt>
                <c:pt idx="135">
                  <c:v>101.45882525213698</c:v>
                </c:pt>
                <c:pt idx="136">
                  <c:v>101.91642413925649</c:v>
                </c:pt>
                <c:pt idx="137">
                  <c:v>101.38560943019786</c:v>
                </c:pt>
                <c:pt idx="138">
                  <c:v>104.1312027529149</c:v>
                </c:pt>
                <c:pt idx="139">
                  <c:v>103.82003550967364</c:v>
                </c:pt>
                <c:pt idx="140">
                  <c:v>104.44236999615616</c:v>
                </c:pt>
                <c:pt idx="141">
                  <c:v>104.22272253033881</c:v>
                </c:pt>
                <c:pt idx="142">
                  <c:v>106.38258927754286</c:v>
                </c:pt>
                <c:pt idx="143">
                  <c:v>105.08300843812349</c:v>
                </c:pt>
                <c:pt idx="144">
                  <c:v>101.87981622828693</c:v>
                </c:pt>
                <c:pt idx="145">
                  <c:v>98.017681620998303</c:v>
                </c:pt>
                <c:pt idx="146">
                  <c:v>95.674775318946416</c:v>
                </c:pt>
                <c:pt idx="147">
                  <c:v>91.098786447751365</c:v>
                </c:pt>
                <c:pt idx="148">
                  <c:v>84.344626873867441</c:v>
                </c:pt>
                <c:pt idx="149">
                  <c:v>79.823549869126722</c:v>
                </c:pt>
                <c:pt idx="150">
                  <c:v>76.419014148957586</c:v>
                </c:pt>
                <c:pt idx="151">
                  <c:v>71.952849010671201</c:v>
                </c:pt>
                <c:pt idx="152">
                  <c:v>68.713048889865107</c:v>
                </c:pt>
                <c:pt idx="153">
                  <c:v>64.960738015485148</c:v>
                </c:pt>
                <c:pt idx="154">
                  <c:v>63.66115717606575</c:v>
                </c:pt>
                <c:pt idx="155">
                  <c:v>62.599527757948493</c:v>
                </c:pt>
                <c:pt idx="156">
                  <c:v>63.789284864459212</c:v>
                </c:pt>
                <c:pt idx="157">
                  <c:v>63.954020463822232</c:v>
                </c:pt>
                <c:pt idx="158">
                  <c:v>64.722786594183006</c:v>
                </c:pt>
                <c:pt idx="159">
                  <c:v>67.193820584628341</c:v>
                </c:pt>
                <c:pt idx="160">
                  <c:v>69.555030842164996</c:v>
                </c:pt>
                <c:pt idx="161">
                  <c:v>71.476946168066917</c:v>
                </c:pt>
                <c:pt idx="162">
                  <c:v>73.691724781725327</c:v>
                </c:pt>
                <c:pt idx="163">
                  <c:v>73.417165449453634</c:v>
                </c:pt>
                <c:pt idx="164">
                  <c:v>73.618508959786212</c:v>
                </c:pt>
                <c:pt idx="165">
                  <c:v>75.4855124192338</c:v>
                </c:pt>
                <c:pt idx="166">
                  <c:v>73.984588069481816</c:v>
                </c:pt>
                <c:pt idx="167">
                  <c:v>73.526989182362314</c:v>
                </c:pt>
                <c:pt idx="168">
                  <c:v>71.495250123551699</c:v>
                </c:pt>
                <c:pt idx="169">
                  <c:v>70.744787948675707</c:v>
                </c:pt>
                <c:pt idx="170">
                  <c:v>70.616660260282245</c:v>
                </c:pt>
                <c:pt idx="171">
                  <c:v>70.964435414493082</c:v>
                </c:pt>
                <c:pt idx="172">
                  <c:v>70.818003770614837</c:v>
                </c:pt>
                <c:pt idx="173">
                  <c:v>71.422034301612584</c:v>
                </c:pt>
                <c:pt idx="174">
                  <c:v>70.287189061556191</c:v>
                </c:pt>
                <c:pt idx="175">
                  <c:v>70.65326817125181</c:v>
                </c:pt>
                <c:pt idx="176">
                  <c:v>69.390295242801969</c:v>
                </c:pt>
                <c:pt idx="177">
                  <c:v>68.10901835886736</c:v>
                </c:pt>
                <c:pt idx="178">
                  <c:v>66.132191166511078</c:v>
                </c:pt>
                <c:pt idx="179">
                  <c:v>62.965606867644098</c:v>
                </c:pt>
                <c:pt idx="180">
                  <c:v>58.828912928083767</c:v>
                </c:pt>
                <c:pt idx="181">
                  <c:v>51.415810956747748</c:v>
                </c:pt>
                <c:pt idx="182">
                  <c:v>40.945948419453444</c:v>
                </c:pt>
                <c:pt idx="183">
                  <c:v>32.251569564182823</c:v>
                </c:pt>
                <c:pt idx="184">
                  <c:v>25.186242747057641</c:v>
                </c:pt>
                <c:pt idx="185">
                  <c:v>18.670034594475865</c:v>
                </c:pt>
              </c:numCache>
            </c:numRef>
          </c:val>
          <c:smooth val="0"/>
          <c:extLst>
            <c:ext xmlns:c16="http://schemas.microsoft.com/office/drawing/2014/chart" uri="{C3380CC4-5D6E-409C-BE32-E72D297353CC}">
              <c16:uniqueId val="{00000000-B5AF-4839-8FCD-403329F7FA3B}"/>
            </c:ext>
          </c:extLst>
        </c:ser>
        <c:ser>
          <c:idx val="1"/>
          <c:order val="1"/>
          <c:tx>
            <c:strRef>
              <c:f>'Cases by nation'!$R$2</c:f>
              <c:strCache>
                <c:ptCount val="1"/>
                <c:pt idx="0">
                  <c:v>Wales</c:v>
                </c:pt>
              </c:strCache>
            </c:strRef>
          </c:tx>
          <c:spPr>
            <a:ln w="28575" cap="rnd">
              <a:solidFill>
                <a:schemeClr val="accent2"/>
              </a:solidFill>
              <a:round/>
            </a:ln>
            <a:effectLst/>
          </c:spPr>
          <c:marker>
            <c:symbol val="none"/>
          </c:marker>
          <c:cat>
            <c:numRef>
              <c:f>'Cases by nation'!$P$248:$P$433</c:f>
              <c:numCache>
                <c:formatCode>m/d/yyyy</c:formatCode>
                <c:ptCount val="186"/>
                <c:pt idx="0">
                  <c:v>44105</c:v>
                </c:pt>
                <c:pt idx="1">
                  <c:v>44106</c:v>
                </c:pt>
                <c:pt idx="2">
                  <c:v>44107</c:v>
                </c:pt>
                <c:pt idx="3">
                  <c:v>44108</c:v>
                </c:pt>
                <c:pt idx="4">
                  <c:v>44109</c:v>
                </c:pt>
                <c:pt idx="5">
                  <c:v>44110</c:v>
                </c:pt>
                <c:pt idx="6">
                  <c:v>44111</c:v>
                </c:pt>
                <c:pt idx="7">
                  <c:v>44112</c:v>
                </c:pt>
                <c:pt idx="8">
                  <c:v>44113</c:v>
                </c:pt>
                <c:pt idx="9">
                  <c:v>44114</c:v>
                </c:pt>
                <c:pt idx="10">
                  <c:v>44115</c:v>
                </c:pt>
                <c:pt idx="11">
                  <c:v>44116</c:v>
                </c:pt>
                <c:pt idx="12">
                  <c:v>44117</c:v>
                </c:pt>
                <c:pt idx="13">
                  <c:v>44118</c:v>
                </c:pt>
                <c:pt idx="14">
                  <c:v>44119</c:v>
                </c:pt>
                <c:pt idx="15">
                  <c:v>44120</c:v>
                </c:pt>
                <c:pt idx="16">
                  <c:v>44121</c:v>
                </c:pt>
                <c:pt idx="17">
                  <c:v>44122</c:v>
                </c:pt>
                <c:pt idx="18">
                  <c:v>44123</c:v>
                </c:pt>
                <c:pt idx="19">
                  <c:v>44124</c:v>
                </c:pt>
                <c:pt idx="20">
                  <c:v>44125</c:v>
                </c:pt>
                <c:pt idx="21">
                  <c:v>44126</c:v>
                </c:pt>
                <c:pt idx="22">
                  <c:v>44127</c:v>
                </c:pt>
                <c:pt idx="23">
                  <c:v>44128</c:v>
                </c:pt>
                <c:pt idx="24">
                  <c:v>44129</c:v>
                </c:pt>
                <c:pt idx="25">
                  <c:v>44130</c:v>
                </c:pt>
                <c:pt idx="26">
                  <c:v>44131</c:v>
                </c:pt>
                <c:pt idx="27">
                  <c:v>44132</c:v>
                </c:pt>
                <c:pt idx="28">
                  <c:v>44133</c:v>
                </c:pt>
                <c:pt idx="29">
                  <c:v>44134</c:v>
                </c:pt>
                <c:pt idx="30">
                  <c:v>44135</c:v>
                </c:pt>
                <c:pt idx="31">
                  <c:v>44136</c:v>
                </c:pt>
                <c:pt idx="32">
                  <c:v>44137</c:v>
                </c:pt>
                <c:pt idx="33">
                  <c:v>44138</c:v>
                </c:pt>
                <c:pt idx="34">
                  <c:v>44139</c:v>
                </c:pt>
                <c:pt idx="35">
                  <c:v>44140</c:v>
                </c:pt>
                <c:pt idx="36">
                  <c:v>44141</c:v>
                </c:pt>
                <c:pt idx="37">
                  <c:v>44142</c:v>
                </c:pt>
                <c:pt idx="38">
                  <c:v>44143</c:v>
                </c:pt>
                <c:pt idx="39">
                  <c:v>44144</c:v>
                </c:pt>
                <c:pt idx="40">
                  <c:v>44145</c:v>
                </c:pt>
                <c:pt idx="41">
                  <c:v>44146</c:v>
                </c:pt>
                <c:pt idx="42">
                  <c:v>44147</c:v>
                </c:pt>
                <c:pt idx="43">
                  <c:v>44148</c:v>
                </c:pt>
                <c:pt idx="44">
                  <c:v>44149</c:v>
                </c:pt>
                <c:pt idx="45">
                  <c:v>44150</c:v>
                </c:pt>
                <c:pt idx="46">
                  <c:v>44151</c:v>
                </c:pt>
                <c:pt idx="47">
                  <c:v>44152</c:v>
                </c:pt>
                <c:pt idx="48">
                  <c:v>44153</c:v>
                </c:pt>
                <c:pt idx="49">
                  <c:v>44154</c:v>
                </c:pt>
                <c:pt idx="50">
                  <c:v>44155</c:v>
                </c:pt>
                <c:pt idx="51">
                  <c:v>44156</c:v>
                </c:pt>
                <c:pt idx="52">
                  <c:v>44157</c:v>
                </c:pt>
                <c:pt idx="53">
                  <c:v>44158</c:v>
                </c:pt>
                <c:pt idx="54">
                  <c:v>44159</c:v>
                </c:pt>
                <c:pt idx="55">
                  <c:v>44160</c:v>
                </c:pt>
                <c:pt idx="56">
                  <c:v>44161</c:v>
                </c:pt>
                <c:pt idx="57">
                  <c:v>44162</c:v>
                </c:pt>
                <c:pt idx="58">
                  <c:v>44163</c:v>
                </c:pt>
                <c:pt idx="59">
                  <c:v>44164</c:v>
                </c:pt>
                <c:pt idx="60">
                  <c:v>44165</c:v>
                </c:pt>
                <c:pt idx="61">
                  <c:v>44166</c:v>
                </c:pt>
                <c:pt idx="62">
                  <c:v>44167</c:v>
                </c:pt>
                <c:pt idx="63">
                  <c:v>44168</c:v>
                </c:pt>
                <c:pt idx="64">
                  <c:v>44169</c:v>
                </c:pt>
                <c:pt idx="65">
                  <c:v>44170</c:v>
                </c:pt>
                <c:pt idx="66">
                  <c:v>44171</c:v>
                </c:pt>
                <c:pt idx="67">
                  <c:v>44172</c:v>
                </c:pt>
                <c:pt idx="68">
                  <c:v>44173</c:v>
                </c:pt>
                <c:pt idx="69">
                  <c:v>44174</c:v>
                </c:pt>
                <c:pt idx="70">
                  <c:v>44175</c:v>
                </c:pt>
                <c:pt idx="71">
                  <c:v>44176</c:v>
                </c:pt>
                <c:pt idx="72">
                  <c:v>44177</c:v>
                </c:pt>
                <c:pt idx="73">
                  <c:v>44178</c:v>
                </c:pt>
                <c:pt idx="74">
                  <c:v>44179</c:v>
                </c:pt>
                <c:pt idx="75">
                  <c:v>44180</c:v>
                </c:pt>
                <c:pt idx="76">
                  <c:v>44181</c:v>
                </c:pt>
                <c:pt idx="77">
                  <c:v>44182</c:v>
                </c:pt>
                <c:pt idx="78">
                  <c:v>44183</c:v>
                </c:pt>
                <c:pt idx="79">
                  <c:v>44184</c:v>
                </c:pt>
                <c:pt idx="80">
                  <c:v>44185</c:v>
                </c:pt>
                <c:pt idx="81">
                  <c:v>44186</c:v>
                </c:pt>
                <c:pt idx="82">
                  <c:v>44187</c:v>
                </c:pt>
                <c:pt idx="83">
                  <c:v>44188</c:v>
                </c:pt>
                <c:pt idx="84">
                  <c:v>44189</c:v>
                </c:pt>
                <c:pt idx="85">
                  <c:v>44190</c:v>
                </c:pt>
                <c:pt idx="86">
                  <c:v>44191</c:v>
                </c:pt>
                <c:pt idx="87">
                  <c:v>44192</c:v>
                </c:pt>
                <c:pt idx="88">
                  <c:v>44193</c:v>
                </c:pt>
                <c:pt idx="89">
                  <c:v>44194</c:v>
                </c:pt>
                <c:pt idx="90">
                  <c:v>44195</c:v>
                </c:pt>
                <c:pt idx="91">
                  <c:v>44196</c:v>
                </c:pt>
                <c:pt idx="92">
                  <c:v>44197</c:v>
                </c:pt>
                <c:pt idx="93">
                  <c:v>44198</c:v>
                </c:pt>
                <c:pt idx="94">
                  <c:v>44199</c:v>
                </c:pt>
                <c:pt idx="95">
                  <c:v>44200</c:v>
                </c:pt>
                <c:pt idx="96">
                  <c:v>44201</c:v>
                </c:pt>
                <c:pt idx="97">
                  <c:v>44202</c:v>
                </c:pt>
                <c:pt idx="98">
                  <c:v>44203</c:v>
                </c:pt>
                <c:pt idx="99">
                  <c:v>44204</c:v>
                </c:pt>
                <c:pt idx="100">
                  <c:v>44205</c:v>
                </c:pt>
                <c:pt idx="101">
                  <c:v>44206</c:v>
                </c:pt>
                <c:pt idx="102">
                  <c:v>44207</c:v>
                </c:pt>
                <c:pt idx="103">
                  <c:v>44208</c:v>
                </c:pt>
                <c:pt idx="104">
                  <c:v>44209</c:v>
                </c:pt>
                <c:pt idx="105">
                  <c:v>44210</c:v>
                </c:pt>
                <c:pt idx="106">
                  <c:v>44211</c:v>
                </c:pt>
                <c:pt idx="107">
                  <c:v>44212</c:v>
                </c:pt>
                <c:pt idx="108">
                  <c:v>44213</c:v>
                </c:pt>
                <c:pt idx="109">
                  <c:v>44214</c:v>
                </c:pt>
                <c:pt idx="110">
                  <c:v>44215</c:v>
                </c:pt>
                <c:pt idx="111">
                  <c:v>44216</c:v>
                </c:pt>
                <c:pt idx="112">
                  <c:v>44217</c:v>
                </c:pt>
                <c:pt idx="113">
                  <c:v>44218</c:v>
                </c:pt>
                <c:pt idx="114">
                  <c:v>44219</c:v>
                </c:pt>
                <c:pt idx="115">
                  <c:v>44220</c:v>
                </c:pt>
                <c:pt idx="116">
                  <c:v>44221</c:v>
                </c:pt>
                <c:pt idx="117">
                  <c:v>44222</c:v>
                </c:pt>
                <c:pt idx="118">
                  <c:v>44223</c:v>
                </c:pt>
                <c:pt idx="119">
                  <c:v>44224</c:v>
                </c:pt>
                <c:pt idx="120">
                  <c:v>44225</c:v>
                </c:pt>
                <c:pt idx="121">
                  <c:v>44226</c:v>
                </c:pt>
                <c:pt idx="122">
                  <c:v>44227</c:v>
                </c:pt>
                <c:pt idx="123">
                  <c:v>44228</c:v>
                </c:pt>
                <c:pt idx="124">
                  <c:v>44229</c:v>
                </c:pt>
                <c:pt idx="125">
                  <c:v>44230</c:v>
                </c:pt>
                <c:pt idx="126">
                  <c:v>44231</c:v>
                </c:pt>
                <c:pt idx="127">
                  <c:v>44232</c:v>
                </c:pt>
                <c:pt idx="128">
                  <c:v>44233</c:v>
                </c:pt>
                <c:pt idx="129">
                  <c:v>44234</c:v>
                </c:pt>
                <c:pt idx="130">
                  <c:v>44235</c:v>
                </c:pt>
                <c:pt idx="131">
                  <c:v>44236</c:v>
                </c:pt>
                <c:pt idx="132">
                  <c:v>44237</c:v>
                </c:pt>
                <c:pt idx="133">
                  <c:v>44238</c:v>
                </c:pt>
                <c:pt idx="134">
                  <c:v>44239</c:v>
                </c:pt>
                <c:pt idx="135">
                  <c:v>44240</c:v>
                </c:pt>
                <c:pt idx="136">
                  <c:v>44241</c:v>
                </c:pt>
                <c:pt idx="137">
                  <c:v>44242</c:v>
                </c:pt>
                <c:pt idx="138">
                  <c:v>44243</c:v>
                </c:pt>
                <c:pt idx="139">
                  <c:v>44244</c:v>
                </c:pt>
                <c:pt idx="140">
                  <c:v>44245</c:v>
                </c:pt>
                <c:pt idx="141">
                  <c:v>44246</c:v>
                </c:pt>
                <c:pt idx="142">
                  <c:v>44247</c:v>
                </c:pt>
                <c:pt idx="143">
                  <c:v>44248</c:v>
                </c:pt>
                <c:pt idx="144">
                  <c:v>44249</c:v>
                </c:pt>
                <c:pt idx="145">
                  <c:v>44250</c:v>
                </c:pt>
                <c:pt idx="146">
                  <c:v>44251</c:v>
                </c:pt>
                <c:pt idx="147">
                  <c:v>44252</c:v>
                </c:pt>
                <c:pt idx="148">
                  <c:v>44253</c:v>
                </c:pt>
                <c:pt idx="149">
                  <c:v>44254</c:v>
                </c:pt>
                <c:pt idx="150">
                  <c:v>44255</c:v>
                </c:pt>
                <c:pt idx="151">
                  <c:v>44256</c:v>
                </c:pt>
                <c:pt idx="152">
                  <c:v>44257</c:v>
                </c:pt>
                <c:pt idx="153">
                  <c:v>44258</c:v>
                </c:pt>
                <c:pt idx="154">
                  <c:v>44259</c:v>
                </c:pt>
                <c:pt idx="155">
                  <c:v>44260</c:v>
                </c:pt>
                <c:pt idx="156">
                  <c:v>44261</c:v>
                </c:pt>
                <c:pt idx="157">
                  <c:v>44262</c:v>
                </c:pt>
                <c:pt idx="158">
                  <c:v>44263</c:v>
                </c:pt>
                <c:pt idx="159">
                  <c:v>44264</c:v>
                </c:pt>
                <c:pt idx="160">
                  <c:v>44265</c:v>
                </c:pt>
                <c:pt idx="161">
                  <c:v>44266</c:v>
                </c:pt>
                <c:pt idx="162">
                  <c:v>44267</c:v>
                </c:pt>
                <c:pt idx="163">
                  <c:v>44268</c:v>
                </c:pt>
                <c:pt idx="164">
                  <c:v>44269</c:v>
                </c:pt>
                <c:pt idx="165">
                  <c:v>44270</c:v>
                </c:pt>
                <c:pt idx="166">
                  <c:v>44271</c:v>
                </c:pt>
                <c:pt idx="167">
                  <c:v>44272</c:v>
                </c:pt>
                <c:pt idx="168">
                  <c:v>44273</c:v>
                </c:pt>
                <c:pt idx="169">
                  <c:v>44274</c:v>
                </c:pt>
                <c:pt idx="170">
                  <c:v>44275</c:v>
                </c:pt>
                <c:pt idx="171">
                  <c:v>44276</c:v>
                </c:pt>
                <c:pt idx="172">
                  <c:v>44277</c:v>
                </c:pt>
                <c:pt idx="173">
                  <c:v>44278</c:v>
                </c:pt>
                <c:pt idx="174">
                  <c:v>44279</c:v>
                </c:pt>
                <c:pt idx="175">
                  <c:v>44280</c:v>
                </c:pt>
                <c:pt idx="176">
                  <c:v>44281</c:v>
                </c:pt>
                <c:pt idx="177">
                  <c:v>44282</c:v>
                </c:pt>
                <c:pt idx="178">
                  <c:v>44283</c:v>
                </c:pt>
                <c:pt idx="179">
                  <c:v>44284</c:v>
                </c:pt>
                <c:pt idx="180">
                  <c:v>44285</c:v>
                </c:pt>
                <c:pt idx="181">
                  <c:v>44286</c:v>
                </c:pt>
                <c:pt idx="182">
                  <c:v>44287</c:v>
                </c:pt>
                <c:pt idx="183">
                  <c:v>44288</c:v>
                </c:pt>
                <c:pt idx="184">
                  <c:v>44289</c:v>
                </c:pt>
                <c:pt idx="185">
                  <c:v>44290</c:v>
                </c:pt>
              </c:numCache>
            </c:numRef>
          </c:cat>
          <c:val>
            <c:numRef>
              <c:f>'Cases by nation'!$R$248:$R$433</c:f>
              <c:numCache>
                <c:formatCode>General</c:formatCode>
                <c:ptCount val="186"/>
                <c:pt idx="0">
                  <c:v>102.28746488526836</c:v>
                </c:pt>
                <c:pt idx="1">
                  <c:v>109.1383462543282</c:v>
                </c:pt>
                <c:pt idx="2">
                  <c:v>112.78580624248505</c:v>
                </c:pt>
                <c:pt idx="3">
                  <c:v>122.20576812494231</c:v>
                </c:pt>
                <c:pt idx="4">
                  <c:v>130.99138913989407</c:v>
                </c:pt>
                <c:pt idx="5">
                  <c:v>140.66508736935353</c:v>
                </c:pt>
                <c:pt idx="6">
                  <c:v>148.59434821317276</c:v>
                </c:pt>
                <c:pt idx="7">
                  <c:v>154.93775688822817</c:v>
                </c:pt>
                <c:pt idx="8">
                  <c:v>160.67854173915333</c:v>
                </c:pt>
                <c:pt idx="9">
                  <c:v>163.8819631200563</c:v>
                </c:pt>
                <c:pt idx="10">
                  <c:v>164.26256764055961</c:v>
                </c:pt>
                <c:pt idx="11">
                  <c:v>166.76821406720651</c:v>
                </c:pt>
                <c:pt idx="12">
                  <c:v>172.50899891813165</c:v>
                </c:pt>
                <c:pt idx="13">
                  <c:v>174.19000221702134</c:v>
                </c:pt>
                <c:pt idx="14">
                  <c:v>173.04818865551138</c:v>
                </c:pt>
                <c:pt idx="15">
                  <c:v>178.44008602930847</c:v>
                </c:pt>
                <c:pt idx="16">
                  <c:v>181.2629028897081</c:v>
                </c:pt>
                <c:pt idx="17">
                  <c:v>184.11743679348302</c:v>
                </c:pt>
                <c:pt idx="18">
                  <c:v>194.55234406394916</c:v>
                </c:pt>
                <c:pt idx="19">
                  <c:v>203.59170142590315</c:v>
                </c:pt>
                <c:pt idx="20">
                  <c:v>215.0732711277534</c:v>
                </c:pt>
                <c:pt idx="21">
                  <c:v>223.4782876222018</c:v>
                </c:pt>
                <c:pt idx="22">
                  <c:v>231.24896324914468</c:v>
                </c:pt>
                <c:pt idx="23">
                  <c:v>241.30326599910745</c:v>
                </c:pt>
                <c:pt idx="24">
                  <c:v>248.40788371516953</c:v>
                </c:pt>
                <c:pt idx="25">
                  <c:v>262.52196801716781</c:v>
                </c:pt>
                <c:pt idx="26">
                  <c:v>270.16577547060956</c:v>
                </c:pt>
                <c:pt idx="27">
                  <c:v>273.05202641775975</c:v>
                </c:pt>
                <c:pt idx="28">
                  <c:v>289.76690827653073</c:v>
                </c:pt>
                <c:pt idx="29">
                  <c:v>291.16245818504291</c:v>
                </c:pt>
                <c:pt idx="30">
                  <c:v>286.53176985225252</c:v>
                </c:pt>
                <c:pt idx="31">
                  <c:v>286.78550619925471</c:v>
                </c:pt>
                <c:pt idx="32">
                  <c:v>282.15481786646427</c:v>
                </c:pt>
                <c:pt idx="33">
                  <c:v>274.41585928289669</c:v>
                </c:pt>
                <c:pt idx="34">
                  <c:v>266.07427687519879</c:v>
                </c:pt>
                <c:pt idx="35">
                  <c:v>248.12243032479205</c:v>
                </c:pt>
                <c:pt idx="36">
                  <c:v>236.57742653619118</c:v>
                </c:pt>
                <c:pt idx="37">
                  <c:v>227.8869566513653</c:v>
                </c:pt>
                <c:pt idx="38">
                  <c:v>219.8942617207955</c:v>
                </c:pt>
                <c:pt idx="39">
                  <c:v>207.23916141405996</c:v>
                </c:pt>
                <c:pt idx="40">
                  <c:v>198.6438426593599</c:v>
                </c:pt>
                <c:pt idx="41">
                  <c:v>191.06346929266869</c:v>
                </c:pt>
                <c:pt idx="42">
                  <c:v>183.29279366572584</c:v>
                </c:pt>
                <c:pt idx="43">
                  <c:v>182.72188688497084</c:v>
                </c:pt>
                <c:pt idx="44">
                  <c:v>183.45137888260223</c:v>
                </c:pt>
                <c:pt idx="45">
                  <c:v>181.2946199330834</c:v>
                </c:pt>
                <c:pt idx="46">
                  <c:v>180.7237131523284</c:v>
                </c:pt>
                <c:pt idx="47">
                  <c:v>183.16592549222472</c:v>
                </c:pt>
                <c:pt idx="48">
                  <c:v>187.35257521776128</c:v>
                </c:pt>
                <c:pt idx="49">
                  <c:v>192.04669763730229</c:v>
                </c:pt>
                <c:pt idx="50">
                  <c:v>194.48890997719863</c:v>
                </c:pt>
                <c:pt idx="51">
                  <c:v>196.13819623271303</c:v>
                </c:pt>
                <c:pt idx="52">
                  <c:v>198.96101309311268</c:v>
                </c:pt>
                <c:pt idx="53">
                  <c:v>200.16626074137321</c:v>
                </c:pt>
                <c:pt idx="54">
                  <c:v>201.84726404026287</c:v>
                </c:pt>
                <c:pt idx="55">
                  <c:v>212.94822922160984</c:v>
                </c:pt>
                <c:pt idx="56">
                  <c:v>220.52860258830106</c:v>
                </c:pt>
                <c:pt idx="57">
                  <c:v>223.66858988245346</c:v>
                </c:pt>
                <c:pt idx="58">
                  <c:v>228.8701849959989</c:v>
                </c:pt>
                <c:pt idx="59">
                  <c:v>236.76772879644287</c:v>
                </c:pt>
                <c:pt idx="60">
                  <c:v>251.80160735632415</c:v>
                </c:pt>
                <c:pt idx="61">
                  <c:v>268.23103582471765</c:v>
                </c:pt>
                <c:pt idx="62">
                  <c:v>277.96816814092773</c:v>
                </c:pt>
                <c:pt idx="63">
                  <c:v>298.52081224810723</c:v>
                </c:pt>
                <c:pt idx="64">
                  <c:v>319.54921200591588</c:v>
                </c:pt>
                <c:pt idx="65">
                  <c:v>341.40225489148173</c:v>
                </c:pt>
                <c:pt idx="66">
                  <c:v>364.58741359880923</c:v>
                </c:pt>
                <c:pt idx="67">
                  <c:v>396.49475923433789</c:v>
                </c:pt>
                <c:pt idx="68">
                  <c:v>427.92634921923741</c:v>
                </c:pt>
                <c:pt idx="69">
                  <c:v>461.16581067652777</c:v>
                </c:pt>
                <c:pt idx="70">
                  <c:v>488.34731684914004</c:v>
                </c:pt>
                <c:pt idx="71">
                  <c:v>523.68010316919867</c:v>
                </c:pt>
                <c:pt idx="72">
                  <c:v>547.53131978740703</c:v>
                </c:pt>
                <c:pt idx="73">
                  <c:v>580.42189376756926</c:v>
                </c:pt>
                <c:pt idx="74">
                  <c:v>613.02701435735401</c:v>
                </c:pt>
                <c:pt idx="75">
                  <c:v>631.39118247163947</c:v>
                </c:pt>
                <c:pt idx="76">
                  <c:v>645.63213494713875</c:v>
                </c:pt>
                <c:pt idx="77">
                  <c:v>649.18444380516985</c:v>
                </c:pt>
                <c:pt idx="78">
                  <c:v>640.46225687696858</c:v>
                </c:pt>
                <c:pt idx="79">
                  <c:v>636.81479688881177</c:v>
                </c:pt>
                <c:pt idx="80">
                  <c:v>620.13163207341609</c:v>
                </c:pt>
                <c:pt idx="81">
                  <c:v>594.91658259007079</c:v>
                </c:pt>
                <c:pt idx="82">
                  <c:v>579.81926994343905</c:v>
                </c:pt>
                <c:pt idx="83">
                  <c:v>557.68077366749571</c:v>
                </c:pt>
                <c:pt idx="84">
                  <c:v>516.3534661495097</c:v>
                </c:pt>
                <c:pt idx="85">
                  <c:v>456.28138599673508</c:v>
                </c:pt>
                <c:pt idx="86">
                  <c:v>447.49576498178334</c:v>
                </c:pt>
                <c:pt idx="87">
                  <c:v>456.63027347386304</c:v>
                </c:pt>
                <c:pt idx="88">
                  <c:v>444.32406064425561</c:v>
                </c:pt>
                <c:pt idx="89">
                  <c:v>471.53728386024329</c:v>
                </c:pt>
                <c:pt idx="90">
                  <c:v>479.65684696431424</c:v>
                </c:pt>
                <c:pt idx="91">
                  <c:v>496.688899256838</c:v>
                </c:pt>
                <c:pt idx="92">
                  <c:v>514.70417989399527</c:v>
                </c:pt>
                <c:pt idx="93">
                  <c:v>520.85728630879908</c:v>
                </c:pt>
                <c:pt idx="94">
                  <c:v>499.0676775099837</c:v>
                </c:pt>
                <c:pt idx="95">
                  <c:v>508.64622460931736</c:v>
                </c:pt>
                <c:pt idx="96">
                  <c:v>471.25183046986575</c:v>
                </c:pt>
                <c:pt idx="97">
                  <c:v>448.7644467167944</c:v>
                </c:pt>
                <c:pt idx="98">
                  <c:v>437.75863266557332</c:v>
                </c:pt>
                <c:pt idx="99">
                  <c:v>449.96969436505492</c:v>
                </c:pt>
                <c:pt idx="100">
                  <c:v>419.99708837541817</c:v>
                </c:pt>
                <c:pt idx="101">
                  <c:v>400.01535104899364</c:v>
                </c:pt>
                <c:pt idx="102">
                  <c:v>370.74052001361292</c:v>
                </c:pt>
                <c:pt idx="103">
                  <c:v>345.90607505077105</c:v>
                </c:pt>
                <c:pt idx="104">
                  <c:v>329.19119319200007</c:v>
                </c:pt>
                <c:pt idx="105">
                  <c:v>318.02679392390257</c:v>
                </c:pt>
                <c:pt idx="106">
                  <c:v>305.84744926779621</c:v>
                </c:pt>
                <c:pt idx="107">
                  <c:v>301.50221432538325</c:v>
                </c:pt>
                <c:pt idx="108">
                  <c:v>290.27438097053522</c:v>
                </c:pt>
                <c:pt idx="109">
                  <c:v>279.55402030969157</c:v>
                </c:pt>
                <c:pt idx="110">
                  <c:v>263.06115775454754</c:v>
                </c:pt>
                <c:pt idx="111">
                  <c:v>247.45637241391123</c:v>
                </c:pt>
                <c:pt idx="112">
                  <c:v>234.70612097704989</c:v>
                </c:pt>
                <c:pt idx="113">
                  <c:v>220.75062189192801</c:v>
                </c:pt>
                <c:pt idx="114">
                  <c:v>206.03391376579944</c:v>
                </c:pt>
                <c:pt idx="115">
                  <c:v>192.42730215780563</c:v>
                </c:pt>
                <c:pt idx="116">
                  <c:v>174.951211258028</c:v>
                </c:pt>
                <c:pt idx="117">
                  <c:v>163.81852903330574</c:v>
                </c:pt>
                <c:pt idx="118">
                  <c:v>155.3500784521068</c:v>
                </c:pt>
                <c:pt idx="119">
                  <c:v>147.38910056491227</c:v>
                </c:pt>
                <c:pt idx="120">
                  <c:v>141.87033501761405</c:v>
                </c:pt>
                <c:pt idx="121">
                  <c:v>140.12589763197383</c:v>
                </c:pt>
                <c:pt idx="122">
                  <c:v>142.15578840799157</c:v>
                </c:pt>
                <c:pt idx="123">
                  <c:v>134.73400025817674</c:v>
                </c:pt>
                <c:pt idx="124">
                  <c:v>130.57906757601543</c:v>
                </c:pt>
                <c:pt idx="125">
                  <c:v>126.74130532760694</c:v>
                </c:pt>
                <c:pt idx="126">
                  <c:v>121.76172951768842</c:v>
                </c:pt>
                <c:pt idx="127">
                  <c:v>118.68517631028656</c:v>
                </c:pt>
                <c:pt idx="128">
                  <c:v>114.6571118016264</c:v>
                </c:pt>
                <c:pt idx="129">
                  <c:v>109.07491216757762</c:v>
                </c:pt>
                <c:pt idx="130">
                  <c:v>105.26886696254438</c:v>
                </c:pt>
                <c:pt idx="131">
                  <c:v>101.14565132375837</c:v>
                </c:pt>
                <c:pt idx="132">
                  <c:v>96.927284554846537</c:v>
                </c:pt>
                <c:pt idx="133">
                  <c:v>92.994371176312185</c:v>
                </c:pt>
                <c:pt idx="134">
                  <c:v>90.012969099036155</c:v>
                </c:pt>
                <c:pt idx="135">
                  <c:v>87.570756759139826</c:v>
                </c:pt>
                <c:pt idx="136">
                  <c:v>87.729341976016215</c:v>
                </c:pt>
                <c:pt idx="137">
                  <c:v>86.492377284380396</c:v>
                </c:pt>
                <c:pt idx="138">
                  <c:v>85.636017113247917</c:v>
                </c:pt>
                <c:pt idx="139">
                  <c:v>83.193804773351602</c:v>
                </c:pt>
                <c:pt idx="140">
                  <c:v>82.115425298592172</c:v>
                </c:pt>
                <c:pt idx="141">
                  <c:v>79.038872091190299</c:v>
                </c:pt>
                <c:pt idx="142">
                  <c:v>78.563116440561146</c:v>
                </c:pt>
                <c:pt idx="143">
                  <c:v>78.055643746556726</c:v>
                </c:pt>
                <c:pt idx="144">
                  <c:v>74.344749671649311</c:v>
                </c:pt>
                <c:pt idx="145">
                  <c:v>69.460324991856652</c:v>
                </c:pt>
                <c:pt idx="146">
                  <c:v>66.003167263951454</c:v>
                </c:pt>
                <c:pt idx="147">
                  <c:v>62.260556145668772</c:v>
                </c:pt>
                <c:pt idx="148">
                  <c:v>58.835115461138855</c:v>
                </c:pt>
                <c:pt idx="149">
                  <c:v>54.775333909103388</c:v>
                </c:pt>
                <c:pt idx="150">
                  <c:v>52.682009046335111</c:v>
                </c:pt>
                <c:pt idx="151">
                  <c:v>49.764041055809621</c:v>
                </c:pt>
                <c:pt idx="152">
                  <c:v>48.146471843670504</c:v>
                </c:pt>
                <c:pt idx="153">
                  <c:v>46.402034458030265</c:v>
                </c:pt>
                <c:pt idx="154">
                  <c:v>45.577391330273059</c:v>
                </c:pt>
                <c:pt idx="155">
                  <c:v>43.325481250628393</c:v>
                </c:pt>
                <c:pt idx="156">
                  <c:v>44.2769925518867</c:v>
                </c:pt>
                <c:pt idx="157">
                  <c:v>42.342252905994805</c:v>
                </c:pt>
                <c:pt idx="158">
                  <c:v>42.786291513248685</c:v>
                </c:pt>
                <c:pt idx="159">
                  <c:v>40.502664390228738</c:v>
                </c:pt>
                <c:pt idx="160">
                  <c:v>40.280645086601801</c:v>
                </c:pt>
                <c:pt idx="161">
                  <c:v>41.200439344484835</c:v>
                </c:pt>
                <c:pt idx="162">
                  <c:v>43.57921759763061</c:v>
                </c:pt>
                <c:pt idx="163">
                  <c:v>44.245275508511426</c:v>
                </c:pt>
                <c:pt idx="164">
                  <c:v>44.625880029014752</c:v>
                </c:pt>
                <c:pt idx="165">
                  <c:v>42.659423339747576</c:v>
                </c:pt>
                <c:pt idx="166">
                  <c:v>43.230330120502565</c:v>
                </c:pt>
                <c:pt idx="167">
                  <c:v>42.627706296372303</c:v>
                </c:pt>
                <c:pt idx="168">
                  <c:v>42.342252905994805</c:v>
                </c:pt>
                <c:pt idx="169">
                  <c:v>41.422458648111771</c:v>
                </c:pt>
                <c:pt idx="170">
                  <c:v>40.217210999851247</c:v>
                </c:pt>
                <c:pt idx="171">
                  <c:v>39.614587175720985</c:v>
                </c:pt>
                <c:pt idx="172">
                  <c:v>39.678021262471539</c:v>
                </c:pt>
                <c:pt idx="173">
                  <c:v>39.043680394965996</c:v>
                </c:pt>
                <c:pt idx="174">
                  <c:v>39.26569969859294</c:v>
                </c:pt>
                <c:pt idx="175">
                  <c:v>38.631358831087397</c:v>
                </c:pt>
                <c:pt idx="176">
                  <c:v>37.838432746705472</c:v>
                </c:pt>
                <c:pt idx="177">
                  <c:v>35.776824927312468</c:v>
                </c:pt>
                <c:pt idx="178">
                  <c:v>34.603294322427217</c:v>
                </c:pt>
                <c:pt idx="179">
                  <c:v>32.256233112656716</c:v>
                </c:pt>
                <c:pt idx="180">
                  <c:v>31.39987294152424</c:v>
                </c:pt>
                <c:pt idx="181">
                  <c:v>28.735641298000967</c:v>
                </c:pt>
                <c:pt idx="182">
                  <c:v>25.246766526720496</c:v>
                </c:pt>
                <c:pt idx="183">
                  <c:v>21.377287234936706</c:v>
                </c:pt>
                <c:pt idx="184">
                  <c:v>18.649621504662882</c:v>
                </c:pt>
                <c:pt idx="185">
                  <c:v>15.414483080384626</c:v>
                </c:pt>
              </c:numCache>
            </c:numRef>
          </c:val>
          <c:smooth val="0"/>
          <c:extLst>
            <c:ext xmlns:c16="http://schemas.microsoft.com/office/drawing/2014/chart" uri="{C3380CC4-5D6E-409C-BE32-E72D297353CC}">
              <c16:uniqueId val="{00000001-B5AF-4839-8FCD-403329F7FA3B}"/>
            </c:ext>
          </c:extLst>
        </c:ser>
        <c:ser>
          <c:idx val="2"/>
          <c:order val="2"/>
          <c:tx>
            <c:strRef>
              <c:f>'Cases by nation'!$S$2</c:f>
              <c:strCache>
                <c:ptCount val="1"/>
                <c:pt idx="0">
                  <c:v>Northern Ireland</c:v>
                </c:pt>
              </c:strCache>
            </c:strRef>
          </c:tx>
          <c:spPr>
            <a:ln w="28575" cap="rnd">
              <a:solidFill>
                <a:schemeClr val="accent3"/>
              </a:solidFill>
              <a:round/>
            </a:ln>
            <a:effectLst/>
          </c:spPr>
          <c:marker>
            <c:symbol val="none"/>
          </c:marker>
          <c:cat>
            <c:numRef>
              <c:f>'Cases by nation'!$P$248:$P$433</c:f>
              <c:numCache>
                <c:formatCode>m/d/yyyy</c:formatCode>
                <c:ptCount val="186"/>
                <c:pt idx="0">
                  <c:v>44105</c:v>
                </c:pt>
                <c:pt idx="1">
                  <c:v>44106</c:v>
                </c:pt>
                <c:pt idx="2">
                  <c:v>44107</c:v>
                </c:pt>
                <c:pt idx="3">
                  <c:v>44108</c:v>
                </c:pt>
                <c:pt idx="4">
                  <c:v>44109</c:v>
                </c:pt>
                <c:pt idx="5">
                  <c:v>44110</c:v>
                </c:pt>
                <c:pt idx="6">
                  <c:v>44111</c:v>
                </c:pt>
                <c:pt idx="7">
                  <c:v>44112</c:v>
                </c:pt>
                <c:pt idx="8">
                  <c:v>44113</c:v>
                </c:pt>
                <c:pt idx="9">
                  <c:v>44114</c:v>
                </c:pt>
                <c:pt idx="10">
                  <c:v>44115</c:v>
                </c:pt>
                <c:pt idx="11">
                  <c:v>44116</c:v>
                </c:pt>
                <c:pt idx="12">
                  <c:v>44117</c:v>
                </c:pt>
                <c:pt idx="13">
                  <c:v>44118</c:v>
                </c:pt>
                <c:pt idx="14">
                  <c:v>44119</c:v>
                </c:pt>
                <c:pt idx="15">
                  <c:v>44120</c:v>
                </c:pt>
                <c:pt idx="16">
                  <c:v>44121</c:v>
                </c:pt>
                <c:pt idx="17">
                  <c:v>44122</c:v>
                </c:pt>
                <c:pt idx="18">
                  <c:v>44123</c:v>
                </c:pt>
                <c:pt idx="19">
                  <c:v>44124</c:v>
                </c:pt>
                <c:pt idx="20">
                  <c:v>44125</c:v>
                </c:pt>
                <c:pt idx="21">
                  <c:v>44126</c:v>
                </c:pt>
                <c:pt idx="22">
                  <c:v>44127</c:v>
                </c:pt>
                <c:pt idx="23">
                  <c:v>44128</c:v>
                </c:pt>
                <c:pt idx="24">
                  <c:v>44129</c:v>
                </c:pt>
                <c:pt idx="25">
                  <c:v>44130</c:v>
                </c:pt>
                <c:pt idx="26">
                  <c:v>44131</c:v>
                </c:pt>
                <c:pt idx="27">
                  <c:v>44132</c:v>
                </c:pt>
                <c:pt idx="28">
                  <c:v>44133</c:v>
                </c:pt>
                <c:pt idx="29">
                  <c:v>44134</c:v>
                </c:pt>
                <c:pt idx="30">
                  <c:v>44135</c:v>
                </c:pt>
                <c:pt idx="31">
                  <c:v>44136</c:v>
                </c:pt>
                <c:pt idx="32">
                  <c:v>44137</c:v>
                </c:pt>
                <c:pt idx="33">
                  <c:v>44138</c:v>
                </c:pt>
                <c:pt idx="34">
                  <c:v>44139</c:v>
                </c:pt>
                <c:pt idx="35">
                  <c:v>44140</c:v>
                </c:pt>
                <c:pt idx="36">
                  <c:v>44141</c:v>
                </c:pt>
                <c:pt idx="37">
                  <c:v>44142</c:v>
                </c:pt>
                <c:pt idx="38">
                  <c:v>44143</c:v>
                </c:pt>
                <c:pt idx="39">
                  <c:v>44144</c:v>
                </c:pt>
                <c:pt idx="40">
                  <c:v>44145</c:v>
                </c:pt>
                <c:pt idx="41">
                  <c:v>44146</c:v>
                </c:pt>
                <c:pt idx="42">
                  <c:v>44147</c:v>
                </c:pt>
                <c:pt idx="43">
                  <c:v>44148</c:v>
                </c:pt>
                <c:pt idx="44">
                  <c:v>44149</c:v>
                </c:pt>
                <c:pt idx="45">
                  <c:v>44150</c:v>
                </c:pt>
                <c:pt idx="46">
                  <c:v>44151</c:v>
                </c:pt>
                <c:pt idx="47">
                  <c:v>44152</c:v>
                </c:pt>
                <c:pt idx="48">
                  <c:v>44153</c:v>
                </c:pt>
                <c:pt idx="49">
                  <c:v>44154</c:v>
                </c:pt>
                <c:pt idx="50">
                  <c:v>44155</c:v>
                </c:pt>
                <c:pt idx="51">
                  <c:v>44156</c:v>
                </c:pt>
                <c:pt idx="52">
                  <c:v>44157</c:v>
                </c:pt>
                <c:pt idx="53">
                  <c:v>44158</c:v>
                </c:pt>
                <c:pt idx="54">
                  <c:v>44159</c:v>
                </c:pt>
                <c:pt idx="55">
                  <c:v>44160</c:v>
                </c:pt>
                <c:pt idx="56">
                  <c:v>44161</c:v>
                </c:pt>
                <c:pt idx="57">
                  <c:v>44162</c:v>
                </c:pt>
                <c:pt idx="58">
                  <c:v>44163</c:v>
                </c:pt>
                <c:pt idx="59">
                  <c:v>44164</c:v>
                </c:pt>
                <c:pt idx="60">
                  <c:v>44165</c:v>
                </c:pt>
                <c:pt idx="61">
                  <c:v>44166</c:v>
                </c:pt>
                <c:pt idx="62">
                  <c:v>44167</c:v>
                </c:pt>
                <c:pt idx="63">
                  <c:v>44168</c:v>
                </c:pt>
                <c:pt idx="64">
                  <c:v>44169</c:v>
                </c:pt>
                <c:pt idx="65">
                  <c:v>44170</c:v>
                </c:pt>
                <c:pt idx="66">
                  <c:v>44171</c:v>
                </c:pt>
                <c:pt idx="67">
                  <c:v>44172</c:v>
                </c:pt>
                <c:pt idx="68">
                  <c:v>44173</c:v>
                </c:pt>
                <c:pt idx="69">
                  <c:v>44174</c:v>
                </c:pt>
                <c:pt idx="70">
                  <c:v>44175</c:v>
                </c:pt>
                <c:pt idx="71">
                  <c:v>44176</c:v>
                </c:pt>
                <c:pt idx="72">
                  <c:v>44177</c:v>
                </c:pt>
                <c:pt idx="73">
                  <c:v>44178</c:v>
                </c:pt>
                <c:pt idx="74">
                  <c:v>44179</c:v>
                </c:pt>
                <c:pt idx="75">
                  <c:v>44180</c:v>
                </c:pt>
                <c:pt idx="76">
                  <c:v>44181</c:v>
                </c:pt>
                <c:pt idx="77">
                  <c:v>44182</c:v>
                </c:pt>
                <c:pt idx="78">
                  <c:v>44183</c:v>
                </c:pt>
                <c:pt idx="79">
                  <c:v>44184</c:v>
                </c:pt>
                <c:pt idx="80">
                  <c:v>44185</c:v>
                </c:pt>
                <c:pt idx="81">
                  <c:v>44186</c:v>
                </c:pt>
                <c:pt idx="82">
                  <c:v>44187</c:v>
                </c:pt>
                <c:pt idx="83">
                  <c:v>44188</c:v>
                </c:pt>
                <c:pt idx="84">
                  <c:v>44189</c:v>
                </c:pt>
                <c:pt idx="85">
                  <c:v>44190</c:v>
                </c:pt>
                <c:pt idx="86">
                  <c:v>44191</c:v>
                </c:pt>
                <c:pt idx="87">
                  <c:v>44192</c:v>
                </c:pt>
                <c:pt idx="88">
                  <c:v>44193</c:v>
                </c:pt>
                <c:pt idx="89">
                  <c:v>44194</c:v>
                </c:pt>
                <c:pt idx="90">
                  <c:v>44195</c:v>
                </c:pt>
                <c:pt idx="91">
                  <c:v>44196</c:v>
                </c:pt>
                <c:pt idx="92">
                  <c:v>44197</c:v>
                </c:pt>
                <c:pt idx="93">
                  <c:v>44198</c:v>
                </c:pt>
                <c:pt idx="94">
                  <c:v>44199</c:v>
                </c:pt>
                <c:pt idx="95">
                  <c:v>44200</c:v>
                </c:pt>
                <c:pt idx="96">
                  <c:v>44201</c:v>
                </c:pt>
                <c:pt idx="97">
                  <c:v>44202</c:v>
                </c:pt>
                <c:pt idx="98">
                  <c:v>44203</c:v>
                </c:pt>
                <c:pt idx="99">
                  <c:v>44204</c:v>
                </c:pt>
                <c:pt idx="100">
                  <c:v>44205</c:v>
                </c:pt>
                <c:pt idx="101">
                  <c:v>44206</c:v>
                </c:pt>
                <c:pt idx="102">
                  <c:v>44207</c:v>
                </c:pt>
                <c:pt idx="103">
                  <c:v>44208</c:v>
                </c:pt>
                <c:pt idx="104">
                  <c:v>44209</c:v>
                </c:pt>
                <c:pt idx="105">
                  <c:v>44210</c:v>
                </c:pt>
                <c:pt idx="106">
                  <c:v>44211</c:v>
                </c:pt>
                <c:pt idx="107">
                  <c:v>44212</c:v>
                </c:pt>
                <c:pt idx="108">
                  <c:v>44213</c:v>
                </c:pt>
                <c:pt idx="109">
                  <c:v>44214</c:v>
                </c:pt>
                <c:pt idx="110">
                  <c:v>44215</c:v>
                </c:pt>
                <c:pt idx="111">
                  <c:v>44216</c:v>
                </c:pt>
                <c:pt idx="112">
                  <c:v>44217</c:v>
                </c:pt>
                <c:pt idx="113">
                  <c:v>44218</c:v>
                </c:pt>
                <c:pt idx="114">
                  <c:v>44219</c:v>
                </c:pt>
                <c:pt idx="115">
                  <c:v>44220</c:v>
                </c:pt>
                <c:pt idx="116">
                  <c:v>44221</c:v>
                </c:pt>
                <c:pt idx="117">
                  <c:v>44222</c:v>
                </c:pt>
                <c:pt idx="118">
                  <c:v>44223</c:v>
                </c:pt>
                <c:pt idx="119">
                  <c:v>44224</c:v>
                </c:pt>
                <c:pt idx="120">
                  <c:v>44225</c:v>
                </c:pt>
                <c:pt idx="121">
                  <c:v>44226</c:v>
                </c:pt>
                <c:pt idx="122">
                  <c:v>44227</c:v>
                </c:pt>
                <c:pt idx="123">
                  <c:v>44228</c:v>
                </c:pt>
                <c:pt idx="124">
                  <c:v>44229</c:v>
                </c:pt>
                <c:pt idx="125">
                  <c:v>44230</c:v>
                </c:pt>
                <c:pt idx="126">
                  <c:v>44231</c:v>
                </c:pt>
                <c:pt idx="127">
                  <c:v>44232</c:v>
                </c:pt>
                <c:pt idx="128">
                  <c:v>44233</c:v>
                </c:pt>
                <c:pt idx="129">
                  <c:v>44234</c:v>
                </c:pt>
                <c:pt idx="130">
                  <c:v>44235</c:v>
                </c:pt>
                <c:pt idx="131">
                  <c:v>44236</c:v>
                </c:pt>
                <c:pt idx="132">
                  <c:v>44237</c:v>
                </c:pt>
                <c:pt idx="133">
                  <c:v>44238</c:v>
                </c:pt>
                <c:pt idx="134">
                  <c:v>44239</c:v>
                </c:pt>
                <c:pt idx="135">
                  <c:v>44240</c:v>
                </c:pt>
                <c:pt idx="136">
                  <c:v>44241</c:v>
                </c:pt>
                <c:pt idx="137">
                  <c:v>44242</c:v>
                </c:pt>
                <c:pt idx="138">
                  <c:v>44243</c:v>
                </c:pt>
                <c:pt idx="139">
                  <c:v>44244</c:v>
                </c:pt>
                <c:pt idx="140">
                  <c:v>44245</c:v>
                </c:pt>
                <c:pt idx="141">
                  <c:v>44246</c:v>
                </c:pt>
                <c:pt idx="142">
                  <c:v>44247</c:v>
                </c:pt>
                <c:pt idx="143">
                  <c:v>44248</c:v>
                </c:pt>
                <c:pt idx="144">
                  <c:v>44249</c:v>
                </c:pt>
                <c:pt idx="145">
                  <c:v>44250</c:v>
                </c:pt>
                <c:pt idx="146">
                  <c:v>44251</c:v>
                </c:pt>
                <c:pt idx="147">
                  <c:v>44252</c:v>
                </c:pt>
                <c:pt idx="148">
                  <c:v>44253</c:v>
                </c:pt>
                <c:pt idx="149">
                  <c:v>44254</c:v>
                </c:pt>
                <c:pt idx="150">
                  <c:v>44255</c:v>
                </c:pt>
                <c:pt idx="151">
                  <c:v>44256</c:v>
                </c:pt>
                <c:pt idx="152">
                  <c:v>44257</c:v>
                </c:pt>
                <c:pt idx="153">
                  <c:v>44258</c:v>
                </c:pt>
                <c:pt idx="154">
                  <c:v>44259</c:v>
                </c:pt>
                <c:pt idx="155">
                  <c:v>44260</c:v>
                </c:pt>
                <c:pt idx="156">
                  <c:v>44261</c:v>
                </c:pt>
                <c:pt idx="157">
                  <c:v>44262</c:v>
                </c:pt>
                <c:pt idx="158">
                  <c:v>44263</c:v>
                </c:pt>
                <c:pt idx="159">
                  <c:v>44264</c:v>
                </c:pt>
                <c:pt idx="160">
                  <c:v>44265</c:v>
                </c:pt>
                <c:pt idx="161">
                  <c:v>44266</c:v>
                </c:pt>
                <c:pt idx="162">
                  <c:v>44267</c:v>
                </c:pt>
                <c:pt idx="163">
                  <c:v>44268</c:v>
                </c:pt>
                <c:pt idx="164">
                  <c:v>44269</c:v>
                </c:pt>
                <c:pt idx="165">
                  <c:v>44270</c:v>
                </c:pt>
                <c:pt idx="166">
                  <c:v>44271</c:v>
                </c:pt>
                <c:pt idx="167">
                  <c:v>44272</c:v>
                </c:pt>
                <c:pt idx="168">
                  <c:v>44273</c:v>
                </c:pt>
                <c:pt idx="169">
                  <c:v>44274</c:v>
                </c:pt>
                <c:pt idx="170">
                  <c:v>44275</c:v>
                </c:pt>
                <c:pt idx="171">
                  <c:v>44276</c:v>
                </c:pt>
                <c:pt idx="172">
                  <c:v>44277</c:v>
                </c:pt>
                <c:pt idx="173">
                  <c:v>44278</c:v>
                </c:pt>
                <c:pt idx="174">
                  <c:v>44279</c:v>
                </c:pt>
                <c:pt idx="175">
                  <c:v>44280</c:v>
                </c:pt>
                <c:pt idx="176">
                  <c:v>44281</c:v>
                </c:pt>
                <c:pt idx="177">
                  <c:v>44282</c:v>
                </c:pt>
                <c:pt idx="178">
                  <c:v>44283</c:v>
                </c:pt>
                <c:pt idx="179">
                  <c:v>44284</c:v>
                </c:pt>
                <c:pt idx="180">
                  <c:v>44285</c:v>
                </c:pt>
                <c:pt idx="181">
                  <c:v>44286</c:v>
                </c:pt>
                <c:pt idx="182">
                  <c:v>44287</c:v>
                </c:pt>
                <c:pt idx="183">
                  <c:v>44288</c:v>
                </c:pt>
                <c:pt idx="184">
                  <c:v>44289</c:v>
                </c:pt>
                <c:pt idx="185">
                  <c:v>44290</c:v>
                </c:pt>
              </c:numCache>
            </c:numRef>
          </c:cat>
          <c:val>
            <c:numRef>
              <c:f>'Cases by nation'!$S$248:$S$433</c:f>
              <c:numCache>
                <c:formatCode>General</c:formatCode>
                <c:ptCount val="186"/>
                <c:pt idx="0">
                  <c:v>136.877286238816</c:v>
                </c:pt>
                <c:pt idx="1">
                  <c:v>160.85193436860865</c:v>
                </c:pt>
                <c:pt idx="2">
                  <c:v>179.54582299844691</c:v>
                </c:pt>
                <c:pt idx="3">
                  <c:v>197.65882808329025</c:v>
                </c:pt>
                <c:pt idx="4">
                  <c:v>219.5739800081007</c:v>
                </c:pt>
                <c:pt idx="5">
                  <c:v>241.43632433791154</c:v>
                </c:pt>
                <c:pt idx="6">
                  <c:v>262.03128638773342</c:v>
                </c:pt>
                <c:pt idx="7">
                  <c:v>288.48789148250455</c:v>
                </c:pt>
                <c:pt idx="8">
                  <c:v>296.03937756743926</c:v>
                </c:pt>
                <c:pt idx="9">
                  <c:v>305.43912947735799</c:v>
                </c:pt>
                <c:pt idx="10">
                  <c:v>316.95118518725837</c:v>
                </c:pt>
                <c:pt idx="11">
                  <c:v>337.86299280707749</c:v>
                </c:pt>
                <c:pt idx="12">
                  <c:v>352.75473459694871</c:v>
                </c:pt>
                <c:pt idx="13">
                  <c:v>354.39177004193454</c:v>
                </c:pt>
                <c:pt idx="14">
                  <c:v>361.09833460687651</c:v>
                </c:pt>
                <c:pt idx="15">
                  <c:v>367.96332195681714</c:v>
                </c:pt>
                <c:pt idx="16">
                  <c:v>370.18124094679791</c:v>
                </c:pt>
                <c:pt idx="17">
                  <c:v>368.06893714681621</c:v>
                </c:pt>
                <c:pt idx="18">
                  <c:v>364.53082828184682</c:v>
                </c:pt>
                <c:pt idx="19">
                  <c:v>363.42186878685641</c:v>
                </c:pt>
                <c:pt idx="20">
                  <c:v>366.11505613183311</c:v>
                </c:pt>
                <c:pt idx="21">
                  <c:v>364.47802068684729</c:v>
                </c:pt>
                <c:pt idx="22">
                  <c:v>359.88375992188702</c:v>
                </c:pt>
                <c:pt idx="23">
                  <c:v>354.49738523193361</c:v>
                </c:pt>
                <c:pt idx="24">
                  <c:v>348.63574218698432</c:v>
                </c:pt>
                <c:pt idx="25">
                  <c:v>340.76741053205234</c:v>
                </c:pt>
                <c:pt idx="26">
                  <c:v>327.9351649471634</c:v>
                </c:pt>
                <c:pt idx="27">
                  <c:v>308.92443074732779</c:v>
                </c:pt>
                <c:pt idx="28">
                  <c:v>288.59350667250368</c:v>
                </c:pt>
                <c:pt idx="29">
                  <c:v>278.40164083759186</c:v>
                </c:pt>
                <c:pt idx="30">
                  <c:v>266.46712436769508</c:v>
                </c:pt>
                <c:pt idx="31">
                  <c:v>255.00787625279418</c:v>
                </c:pt>
                <c:pt idx="32">
                  <c:v>244.71039522788325</c:v>
                </c:pt>
                <c:pt idx="33">
                  <c:v>235.94433445795906</c:v>
                </c:pt>
                <c:pt idx="34">
                  <c:v>227.38950406803309</c:v>
                </c:pt>
                <c:pt idx="35">
                  <c:v>220.47170912309292</c:v>
                </c:pt>
                <c:pt idx="36">
                  <c:v>209.69895974318609</c:v>
                </c:pt>
                <c:pt idx="37">
                  <c:v>206.68892682821215</c:v>
                </c:pt>
                <c:pt idx="38">
                  <c:v>204.47100783823132</c:v>
                </c:pt>
                <c:pt idx="39">
                  <c:v>201.88343568325371</c:v>
                </c:pt>
                <c:pt idx="40">
                  <c:v>204.15416226823405</c:v>
                </c:pt>
                <c:pt idx="41">
                  <c:v>204.94627619322722</c:v>
                </c:pt>
                <c:pt idx="42">
                  <c:v>204.36539264823227</c:v>
                </c:pt>
                <c:pt idx="43">
                  <c:v>203.6788939132382</c:v>
                </c:pt>
                <c:pt idx="44">
                  <c:v>201.72501289825507</c:v>
                </c:pt>
                <c:pt idx="45">
                  <c:v>199.13744074327747</c:v>
                </c:pt>
                <c:pt idx="46">
                  <c:v>195.59933187830808</c:v>
                </c:pt>
                <c:pt idx="47">
                  <c:v>188.94557490836561</c:v>
                </c:pt>
                <c:pt idx="48">
                  <c:v>180.02109135344281</c:v>
                </c:pt>
                <c:pt idx="49">
                  <c:v>169.35395716353509</c:v>
                </c:pt>
                <c:pt idx="50">
                  <c:v>163.9675824735817</c:v>
                </c:pt>
                <c:pt idx="51">
                  <c:v>157.26101790863967</c:v>
                </c:pt>
                <c:pt idx="52">
                  <c:v>152.03306600368489</c:v>
                </c:pt>
                <c:pt idx="53">
                  <c:v>141.2603166237781</c:v>
                </c:pt>
                <c:pt idx="54">
                  <c:v>129.00895458388408</c:v>
                </c:pt>
                <c:pt idx="55">
                  <c:v>127.89999508889366</c:v>
                </c:pt>
                <c:pt idx="56">
                  <c:v>127.26630394889915</c:v>
                </c:pt>
                <c:pt idx="57">
                  <c:v>125.15400014891742</c:v>
                </c:pt>
                <c:pt idx="58">
                  <c:v>127.79437989889459</c:v>
                </c:pt>
                <c:pt idx="59">
                  <c:v>126.8438431889028</c:v>
                </c:pt>
                <c:pt idx="60">
                  <c:v>133.65602294384388</c:v>
                </c:pt>
                <c:pt idx="61">
                  <c:v>136.77167104881693</c:v>
                </c:pt>
                <c:pt idx="62">
                  <c:v>136.40201788382012</c:v>
                </c:pt>
                <c:pt idx="63">
                  <c:v>144.79842548874748</c:v>
                </c:pt>
                <c:pt idx="64">
                  <c:v>150.13199258370136</c:v>
                </c:pt>
                <c:pt idx="65">
                  <c:v>152.9836027136767</c:v>
                </c:pt>
                <c:pt idx="66">
                  <c:v>158.89805335362553</c:v>
                </c:pt>
                <c:pt idx="67">
                  <c:v>156.99697993364197</c:v>
                </c:pt>
                <c:pt idx="68">
                  <c:v>160.74631917860955</c:v>
                </c:pt>
                <c:pt idx="69">
                  <c:v>163.01704576358989</c:v>
                </c:pt>
                <c:pt idx="70">
                  <c:v>163.2810837385876</c:v>
                </c:pt>
                <c:pt idx="71">
                  <c:v>167.87534450354789</c:v>
                </c:pt>
                <c:pt idx="72">
                  <c:v>165.97427108356433</c:v>
                </c:pt>
                <c:pt idx="73">
                  <c:v>167.61130652855016</c:v>
                </c:pt>
                <c:pt idx="74">
                  <c:v>172.7864508385054</c:v>
                </c:pt>
                <c:pt idx="75">
                  <c:v>176.21894451347572</c:v>
                </c:pt>
                <c:pt idx="76">
                  <c:v>184.77377490340169</c:v>
                </c:pt>
                <c:pt idx="77">
                  <c:v>190.1601495933551</c:v>
                </c:pt>
                <c:pt idx="78">
                  <c:v>191.05787870834735</c:v>
                </c:pt>
                <c:pt idx="79">
                  <c:v>197.55321289329115</c:v>
                </c:pt>
                <c:pt idx="80">
                  <c:v>202.30589644325002</c:v>
                </c:pt>
                <c:pt idx="81">
                  <c:v>210.4382660731797</c:v>
                </c:pt>
                <c:pt idx="82">
                  <c:v>220.41890152809336</c:v>
                </c:pt>
                <c:pt idx="83">
                  <c:v>230.45234457800657</c:v>
                </c:pt>
                <c:pt idx="84">
                  <c:v>231.61411166799655</c:v>
                </c:pt>
                <c:pt idx="85">
                  <c:v>221.26382304808607</c:v>
                </c:pt>
                <c:pt idx="86">
                  <c:v>233.62080027797919</c:v>
                </c:pt>
                <c:pt idx="87">
                  <c:v>265.30535727770507</c:v>
                </c:pt>
                <c:pt idx="88">
                  <c:v>300.58083073739999</c:v>
                </c:pt>
                <c:pt idx="89">
                  <c:v>384.17525362167686</c:v>
                </c:pt>
                <c:pt idx="90">
                  <c:v>459.26765371102732</c:v>
                </c:pt>
                <c:pt idx="91">
                  <c:v>517.30320061552538</c:v>
                </c:pt>
                <c:pt idx="92">
                  <c:v>565.19968928011099</c:v>
                </c:pt>
                <c:pt idx="93">
                  <c:v>629.04407163455869</c:v>
                </c:pt>
                <c:pt idx="94">
                  <c:v>657.66578812431123</c:v>
                </c:pt>
                <c:pt idx="95">
                  <c:v>690.14245904903032</c:v>
                </c:pt>
                <c:pt idx="96">
                  <c:v>653.81083368934458</c:v>
                </c:pt>
                <c:pt idx="97">
                  <c:v>616.73990199966522</c:v>
                </c:pt>
                <c:pt idx="98">
                  <c:v>591.07541082988723</c:v>
                </c:pt>
                <c:pt idx="99">
                  <c:v>590.49452728489223</c:v>
                </c:pt>
                <c:pt idx="100">
                  <c:v>541.54188672031569</c:v>
                </c:pt>
                <c:pt idx="101">
                  <c:v>501.98899806565782</c:v>
                </c:pt>
                <c:pt idx="102">
                  <c:v>462.91137776599578</c:v>
                </c:pt>
                <c:pt idx="103">
                  <c:v>436.40196507622517</c:v>
                </c:pt>
                <c:pt idx="104">
                  <c:v>411.68801061643887</c:v>
                </c:pt>
                <c:pt idx="105">
                  <c:v>394.63115743158642</c:v>
                </c:pt>
                <c:pt idx="106">
                  <c:v>374.03619538176457</c:v>
                </c:pt>
                <c:pt idx="107">
                  <c:v>357.66584093190619</c:v>
                </c:pt>
                <c:pt idx="108">
                  <c:v>343.35498268702997</c:v>
                </c:pt>
                <c:pt idx="109">
                  <c:v>324.60828646219215</c:v>
                </c:pt>
                <c:pt idx="110">
                  <c:v>311.08954214230909</c:v>
                </c:pt>
                <c:pt idx="111">
                  <c:v>296.2506079474374</c:v>
                </c:pt>
                <c:pt idx="112">
                  <c:v>287.69577755751146</c:v>
                </c:pt>
                <c:pt idx="113">
                  <c:v>275.12756994762015</c:v>
                </c:pt>
                <c:pt idx="114">
                  <c:v>263.4570914527211</c:v>
                </c:pt>
                <c:pt idx="115">
                  <c:v>254.79664587279601</c:v>
                </c:pt>
                <c:pt idx="116">
                  <c:v>239.90490408292482</c:v>
                </c:pt>
                <c:pt idx="117">
                  <c:v>227.60073444803123</c:v>
                </c:pt>
                <c:pt idx="118">
                  <c:v>218.9930964631057</c:v>
                </c:pt>
                <c:pt idx="119">
                  <c:v>206.47769644821395</c:v>
                </c:pt>
                <c:pt idx="120">
                  <c:v>202.04185846825231</c:v>
                </c:pt>
                <c:pt idx="121">
                  <c:v>198.29251922328476</c:v>
                </c:pt>
                <c:pt idx="122">
                  <c:v>195.33529390331037</c:v>
                </c:pt>
                <c:pt idx="123">
                  <c:v>189.63207364335969</c:v>
                </c:pt>
                <c:pt idx="124">
                  <c:v>180.02109135344281</c:v>
                </c:pt>
                <c:pt idx="125">
                  <c:v>172.57522045850723</c:v>
                </c:pt>
                <c:pt idx="126">
                  <c:v>166.29111665356157</c:v>
                </c:pt>
                <c:pt idx="127">
                  <c:v>161.27439512860497</c:v>
                </c:pt>
                <c:pt idx="128">
                  <c:v>156.68013436364473</c:v>
                </c:pt>
                <c:pt idx="129">
                  <c:v>150.92410650869451</c:v>
                </c:pt>
                <c:pt idx="130">
                  <c:v>143.10858244876212</c:v>
                </c:pt>
                <c:pt idx="131">
                  <c:v>136.9829014288151</c:v>
                </c:pt>
                <c:pt idx="132">
                  <c:v>130.32914445887266</c:v>
                </c:pt>
                <c:pt idx="133">
                  <c:v>124.83715457892016</c:v>
                </c:pt>
                <c:pt idx="134">
                  <c:v>116.91601532898866</c:v>
                </c:pt>
                <c:pt idx="135">
                  <c:v>110.68471911904257</c:v>
                </c:pt>
                <c:pt idx="136">
                  <c:v>108.94206848405764</c:v>
                </c:pt>
                <c:pt idx="137">
                  <c:v>109.31172164905445</c:v>
                </c:pt>
                <c:pt idx="138">
                  <c:v>108.41399253406223</c:v>
                </c:pt>
                <c:pt idx="139">
                  <c:v>107.93872417906633</c:v>
                </c:pt>
                <c:pt idx="140">
                  <c:v>107.14661025407318</c:v>
                </c:pt>
                <c:pt idx="141">
                  <c:v>108.09714696406495</c:v>
                </c:pt>
                <c:pt idx="142">
                  <c:v>110.31506595404578</c:v>
                </c:pt>
                <c:pt idx="143">
                  <c:v>107.09380265907363</c:v>
                </c:pt>
                <c:pt idx="144">
                  <c:v>100.96812163912664</c:v>
                </c:pt>
                <c:pt idx="145">
                  <c:v>97.95808872415266</c:v>
                </c:pt>
                <c:pt idx="146">
                  <c:v>94.948055809178697</c:v>
                </c:pt>
                <c:pt idx="147">
                  <c:v>93.416635554191942</c:v>
                </c:pt>
                <c:pt idx="148">
                  <c:v>87.238146939245397</c:v>
                </c:pt>
                <c:pt idx="149">
                  <c:v>83.224769719280104</c:v>
                </c:pt>
                <c:pt idx="150">
                  <c:v>79.950698829308422</c:v>
                </c:pt>
                <c:pt idx="151">
                  <c:v>76.46539755933857</c:v>
                </c:pt>
                <c:pt idx="152">
                  <c:v>74.247478569357767</c:v>
                </c:pt>
                <c:pt idx="153">
                  <c:v>68.227412739409829</c:v>
                </c:pt>
                <c:pt idx="154">
                  <c:v>64.161227924445001</c:v>
                </c:pt>
                <c:pt idx="155">
                  <c:v>62.577000074458709</c:v>
                </c:pt>
                <c:pt idx="156">
                  <c:v>61.943308934464191</c:v>
                </c:pt>
                <c:pt idx="157">
                  <c:v>63.94999754444683</c:v>
                </c:pt>
                <c:pt idx="158">
                  <c:v>65.692648179431757</c:v>
                </c:pt>
                <c:pt idx="159">
                  <c:v>64.530881089441806</c:v>
                </c:pt>
                <c:pt idx="160">
                  <c:v>66.326339319426268</c:v>
                </c:pt>
                <c:pt idx="161">
                  <c:v>67.382491219417133</c:v>
                </c:pt>
                <c:pt idx="162">
                  <c:v>69.019526664402974</c:v>
                </c:pt>
                <c:pt idx="163">
                  <c:v>68.597065904406634</c:v>
                </c:pt>
                <c:pt idx="164">
                  <c:v>65.956686154429477</c:v>
                </c:pt>
                <c:pt idx="165">
                  <c:v>63.369113999451862</c:v>
                </c:pt>
                <c:pt idx="166">
                  <c:v>62.577000074458709</c:v>
                </c:pt>
                <c:pt idx="167">
                  <c:v>59.514159564485198</c:v>
                </c:pt>
                <c:pt idx="168">
                  <c:v>58.827660829491137</c:v>
                </c:pt>
                <c:pt idx="169">
                  <c:v>56.39851145951215</c:v>
                </c:pt>
                <c:pt idx="170">
                  <c:v>55.606397534518997</c:v>
                </c:pt>
                <c:pt idx="171">
                  <c:v>55.764820319517639</c:v>
                </c:pt>
                <c:pt idx="172">
                  <c:v>55.764820319517639</c:v>
                </c:pt>
                <c:pt idx="173">
                  <c:v>54.339015254529969</c:v>
                </c:pt>
                <c:pt idx="174">
                  <c:v>55.817627914517182</c:v>
                </c:pt>
                <c:pt idx="175">
                  <c:v>55.97605069951581</c:v>
                </c:pt>
                <c:pt idx="176">
                  <c:v>56.504126649511242</c:v>
                </c:pt>
                <c:pt idx="177">
                  <c:v>56.4513190545117</c:v>
                </c:pt>
                <c:pt idx="178">
                  <c:v>55.395167154520834</c:v>
                </c:pt>
                <c:pt idx="179">
                  <c:v>53.388478544538188</c:v>
                </c:pt>
                <c:pt idx="180">
                  <c:v>51.645827909553262</c:v>
                </c:pt>
                <c:pt idx="181">
                  <c:v>49.375101324572903</c:v>
                </c:pt>
                <c:pt idx="182">
                  <c:v>45.097686129609905</c:v>
                </c:pt>
                <c:pt idx="183">
                  <c:v>41.612384859640052</c:v>
                </c:pt>
                <c:pt idx="184">
                  <c:v>35.117050674696237</c:v>
                </c:pt>
                <c:pt idx="185">
                  <c:v>29.994713959740547</c:v>
                </c:pt>
              </c:numCache>
            </c:numRef>
          </c:val>
          <c:smooth val="0"/>
          <c:extLst>
            <c:ext xmlns:c16="http://schemas.microsoft.com/office/drawing/2014/chart" uri="{C3380CC4-5D6E-409C-BE32-E72D297353CC}">
              <c16:uniqueId val="{00000002-B5AF-4839-8FCD-403329F7FA3B}"/>
            </c:ext>
          </c:extLst>
        </c:ser>
        <c:ser>
          <c:idx val="3"/>
          <c:order val="3"/>
          <c:tx>
            <c:strRef>
              <c:f>'Cases by nation'!$T$2</c:f>
              <c:strCache>
                <c:ptCount val="1"/>
                <c:pt idx="0">
                  <c:v>England</c:v>
                </c:pt>
              </c:strCache>
            </c:strRef>
          </c:tx>
          <c:spPr>
            <a:ln w="28575" cap="rnd">
              <a:solidFill>
                <a:schemeClr val="accent4"/>
              </a:solidFill>
              <a:round/>
            </a:ln>
            <a:effectLst/>
          </c:spPr>
          <c:marker>
            <c:symbol val="none"/>
          </c:marker>
          <c:cat>
            <c:numRef>
              <c:f>'Cases by nation'!$P$248:$P$433</c:f>
              <c:numCache>
                <c:formatCode>m/d/yyyy</c:formatCode>
                <c:ptCount val="186"/>
                <c:pt idx="0">
                  <c:v>44105</c:v>
                </c:pt>
                <c:pt idx="1">
                  <c:v>44106</c:v>
                </c:pt>
                <c:pt idx="2">
                  <c:v>44107</c:v>
                </c:pt>
                <c:pt idx="3">
                  <c:v>44108</c:v>
                </c:pt>
                <c:pt idx="4">
                  <c:v>44109</c:v>
                </c:pt>
                <c:pt idx="5">
                  <c:v>44110</c:v>
                </c:pt>
                <c:pt idx="6">
                  <c:v>44111</c:v>
                </c:pt>
                <c:pt idx="7">
                  <c:v>44112</c:v>
                </c:pt>
                <c:pt idx="8">
                  <c:v>44113</c:v>
                </c:pt>
                <c:pt idx="9">
                  <c:v>44114</c:v>
                </c:pt>
                <c:pt idx="10">
                  <c:v>44115</c:v>
                </c:pt>
                <c:pt idx="11">
                  <c:v>44116</c:v>
                </c:pt>
                <c:pt idx="12">
                  <c:v>44117</c:v>
                </c:pt>
                <c:pt idx="13">
                  <c:v>44118</c:v>
                </c:pt>
                <c:pt idx="14">
                  <c:v>44119</c:v>
                </c:pt>
                <c:pt idx="15">
                  <c:v>44120</c:v>
                </c:pt>
                <c:pt idx="16">
                  <c:v>44121</c:v>
                </c:pt>
                <c:pt idx="17">
                  <c:v>44122</c:v>
                </c:pt>
                <c:pt idx="18">
                  <c:v>44123</c:v>
                </c:pt>
                <c:pt idx="19">
                  <c:v>44124</c:v>
                </c:pt>
                <c:pt idx="20">
                  <c:v>44125</c:v>
                </c:pt>
                <c:pt idx="21">
                  <c:v>44126</c:v>
                </c:pt>
                <c:pt idx="22">
                  <c:v>44127</c:v>
                </c:pt>
                <c:pt idx="23">
                  <c:v>44128</c:v>
                </c:pt>
                <c:pt idx="24">
                  <c:v>44129</c:v>
                </c:pt>
                <c:pt idx="25">
                  <c:v>44130</c:v>
                </c:pt>
                <c:pt idx="26">
                  <c:v>44131</c:v>
                </c:pt>
                <c:pt idx="27">
                  <c:v>44132</c:v>
                </c:pt>
                <c:pt idx="28">
                  <c:v>44133</c:v>
                </c:pt>
                <c:pt idx="29">
                  <c:v>44134</c:v>
                </c:pt>
                <c:pt idx="30">
                  <c:v>44135</c:v>
                </c:pt>
                <c:pt idx="31">
                  <c:v>44136</c:v>
                </c:pt>
                <c:pt idx="32">
                  <c:v>44137</c:v>
                </c:pt>
                <c:pt idx="33">
                  <c:v>44138</c:v>
                </c:pt>
                <c:pt idx="34">
                  <c:v>44139</c:v>
                </c:pt>
                <c:pt idx="35">
                  <c:v>44140</c:v>
                </c:pt>
                <c:pt idx="36">
                  <c:v>44141</c:v>
                </c:pt>
                <c:pt idx="37">
                  <c:v>44142</c:v>
                </c:pt>
                <c:pt idx="38">
                  <c:v>44143</c:v>
                </c:pt>
                <c:pt idx="39">
                  <c:v>44144</c:v>
                </c:pt>
                <c:pt idx="40">
                  <c:v>44145</c:v>
                </c:pt>
                <c:pt idx="41">
                  <c:v>44146</c:v>
                </c:pt>
                <c:pt idx="42">
                  <c:v>44147</c:v>
                </c:pt>
                <c:pt idx="43">
                  <c:v>44148</c:v>
                </c:pt>
                <c:pt idx="44">
                  <c:v>44149</c:v>
                </c:pt>
                <c:pt idx="45">
                  <c:v>44150</c:v>
                </c:pt>
                <c:pt idx="46">
                  <c:v>44151</c:v>
                </c:pt>
                <c:pt idx="47">
                  <c:v>44152</c:v>
                </c:pt>
                <c:pt idx="48">
                  <c:v>44153</c:v>
                </c:pt>
                <c:pt idx="49">
                  <c:v>44154</c:v>
                </c:pt>
                <c:pt idx="50">
                  <c:v>44155</c:v>
                </c:pt>
                <c:pt idx="51">
                  <c:v>44156</c:v>
                </c:pt>
                <c:pt idx="52">
                  <c:v>44157</c:v>
                </c:pt>
                <c:pt idx="53">
                  <c:v>44158</c:v>
                </c:pt>
                <c:pt idx="54">
                  <c:v>44159</c:v>
                </c:pt>
                <c:pt idx="55">
                  <c:v>44160</c:v>
                </c:pt>
                <c:pt idx="56">
                  <c:v>44161</c:v>
                </c:pt>
                <c:pt idx="57">
                  <c:v>44162</c:v>
                </c:pt>
                <c:pt idx="58">
                  <c:v>44163</c:v>
                </c:pt>
                <c:pt idx="59">
                  <c:v>44164</c:v>
                </c:pt>
                <c:pt idx="60">
                  <c:v>44165</c:v>
                </c:pt>
                <c:pt idx="61">
                  <c:v>44166</c:v>
                </c:pt>
                <c:pt idx="62">
                  <c:v>44167</c:v>
                </c:pt>
                <c:pt idx="63">
                  <c:v>44168</c:v>
                </c:pt>
                <c:pt idx="64">
                  <c:v>44169</c:v>
                </c:pt>
                <c:pt idx="65">
                  <c:v>44170</c:v>
                </c:pt>
                <c:pt idx="66">
                  <c:v>44171</c:v>
                </c:pt>
                <c:pt idx="67">
                  <c:v>44172</c:v>
                </c:pt>
                <c:pt idx="68">
                  <c:v>44173</c:v>
                </c:pt>
                <c:pt idx="69">
                  <c:v>44174</c:v>
                </c:pt>
                <c:pt idx="70">
                  <c:v>44175</c:v>
                </c:pt>
                <c:pt idx="71">
                  <c:v>44176</c:v>
                </c:pt>
                <c:pt idx="72">
                  <c:v>44177</c:v>
                </c:pt>
                <c:pt idx="73">
                  <c:v>44178</c:v>
                </c:pt>
                <c:pt idx="74">
                  <c:v>44179</c:v>
                </c:pt>
                <c:pt idx="75">
                  <c:v>44180</c:v>
                </c:pt>
                <c:pt idx="76">
                  <c:v>44181</c:v>
                </c:pt>
                <c:pt idx="77">
                  <c:v>44182</c:v>
                </c:pt>
                <c:pt idx="78">
                  <c:v>44183</c:v>
                </c:pt>
                <c:pt idx="79">
                  <c:v>44184</c:v>
                </c:pt>
                <c:pt idx="80">
                  <c:v>44185</c:v>
                </c:pt>
                <c:pt idx="81">
                  <c:v>44186</c:v>
                </c:pt>
                <c:pt idx="82">
                  <c:v>44187</c:v>
                </c:pt>
                <c:pt idx="83">
                  <c:v>44188</c:v>
                </c:pt>
                <c:pt idx="84">
                  <c:v>44189</c:v>
                </c:pt>
                <c:pt idx="85">
                  <c:v>44190</c:v>
                </c:pt>
                <c:pt idx="86">
                  <c:v>44191</c:v>
                </c:pt>
                <c:pt idx="87">
                  <c:v>44192</c:v>
                </c:pt>
                <c:pt idx="88">
                  <c:v>44193</c:v>
                </c:pt>
                <c:pt idx="89">
                  <c:v>44194</c:v>
                </c:pt>
                <c:pt idx="90">
                  <c:v>44195</c:v>
                </c:pt>
                <c:pt idx="91">
                  <c:v>44196</c:v>
                </c:pt>
                <c:pt idx="92">
                  <c:v>44197</c:v>
                </c:pt>
                <c:pt idx="93">
                  <c:v>44198</c:v>
                </c:pt>
                <c:pt idx="94">
                  <c:v>44199</c:v>
                </c:pt>
                <c:pt idx="95">
                  <c:v>44200</c:v>
                </c:pt>
                <c:pt idx="96">
                  <c:v>44201</c:v>
                </c:pt>
                <c:pt idx="97">
                  <c:v>44202</c:v>
                </c:pt>
                <c:pt idx="98">
                  <c:v>44203</c:v>
                </c:pt>
                <c:pt idx="99">
                  <c:v>44204</c:v>
                </c:pt>
                <c:pt idx="100">
                  <c:v>44205</c:v>
                </c:pt>
                <c:pt idx="101">
                  <c:v>44206</c:v>
                </c:pt>
                <c:pt idx="102">
                  <c:v>44207</c:v>
                </c:pt>
                <c:pt idx="103">
                  <c:v>44208</c:v>
                </c:pt>
                <c:pt idx="104">
                  <c:v>44209</c:v>
                </c:pt>
                <c:pt idx="105">
                  <c:v>44210</c:v>
                </c:pt>
                <c:pt idx="106">
                  <c:v>44211</c:v>
                </c:pt>
                <c:pt idx="107">
                  <c:v>44212</c:v>
                </c:pt>
                <c:pt idx="108">
                  <c:v>44213</c:v>
                </c:pt>
                <c:pt idx="109">
                  <c:v>44214</c:v>
                </c:pt>
                <c:pt idx="110">
                  <c:v>44215</c:v>
                </c:pt>
                <c:pt idx="111">
                  <c:v>44216</c:v>
                </c:pt>
                <c:pt idx="112">
                  <c:v>44217</c:v>
                </c:pt>
                <c:pt idx="113">
                  <c:v>44218</c:v>
                </c:pt>
                <c:pt idx="114">
                  <c:v>44219</c:v>
                </c:pt>
                <c:pt idx="115">
                  <c:v>44220</c:v>
                </c:pt>
                <c:pt idx="116">
                  <c:v>44221</c:v>
                </c:pt>
                <c:pt idx="117">
                  <c:v>44222</c:v>
                </c:pt>
                <c:pt idx="118">
                  <c:v>44223</c:v>
                </c:pt>
                <c:pt idx="119">
                  <c:v>44224</c:v>
                </c:pt>
                <c:pt idx="120">
                  <c:v>44225</c:v>
                </c:pt>
                <c:pt idx="121">
                  <c:v>44226</c:v>
                </c:pt>
                <c:pt idx="122">
                  <c:v>44227</c:v>
                </c:pt>
                <c:pt idx="123">
                  <c:v>44228</c:v>
                </c:pt>
                <c:pt idx="124">
                  <c:v>44229</c:v>
                </c:pt>
                <c:pt idx="125">
                  <c:v>44230</c:v>
                </c:pt>
                <c:pt idx="126">
                  <c:v>44231</c:v>
                </c:pt>
                <c:pt idx="127">
                  <c:v>44232</c:v>
                </c:pt>
                <c:pt idx="128">
                  <c:v>44233</c:v>
                </c:pt>
                <c:pt idx="129">
                  <c:v>44234</c:v>
                </c:pt>
                <c:pt idx="130">
                  <c:v>44235</c:v>
                </c:pt>
                <c:pt idx="131">
                  <c:v>44236</c:v>
                </c:pt>
                <c:pt idx="132">
                  <c:v>44237</c:v>
                </c:pt>
                <c:pt idx="133">
                  <c:v>44238</c:v>
                </c:pt>
                <c:pt idx="134">
                  <c:v>44239</c:v>
                </c:pt>
                <c:pt idx="135">
                  <c:v>44240</c:v>
                </c:pt>
                <c:pt idx="136">
                  <c:v>44241</c:v>
                </c:pt>
                <c:pt idx="137">
                  <c:v>44242</c:v>
                </c:pt>
                <c:pt idx="138">
                  <c:v>44243</c:v>
                </c:pt>
                <c:pt idx="139">
                  <c:v>44244</c:v>
                </c:pt>
                <c:pt idx="140">
                  <c:v>44245</c:v>
                </c:pt>
                <c:pt idx="141">
                  <c:v>44246</c:v>
                </c:pt>
                <c:pt idx="142">
                  <c:v>44247</c:v>
                </c:pt>
                <c:pt idx="143">
                  <c:v>44248</c:v>
                </c:pt>
                <c:pt idx="144">
                  <c:v>44249</c:v>
                </c:pt>
                <c:pt idx="145">
                  <c:v>44250</c:v>
                </c:pt>
                <c:pt idx="146">
                  <c:v>44251</c:v>
                </c:pt>
                <c:pt idx="147">
                  <c:v>44252</c:v>
                </c:pt>
                <c:pt idx="148">
                  <c:v>44253</c:v>
                </c:pt>
                <c:pt idx="149">
                  <c:v>44254</c:v>
                </c:pt>
                <c:pt idx="150">
                  <c:v>44255</c:v>
                </c:pt>
                <c:pt idx="151">
                  <c:v>44256</c:v>
                </c:pt>
                <c:pt idx="152">
                  <c:v>44257</c:v>
                </c:pt>
                <c:pt idx="153">
                  <c:v>44258</c:v>
                </c:pt>
                <c:pt idx="154">
                  <c:v>44259</c:v>
                </c:pt>
                <c:pt idx="155">
                  <c:v>44260</c:v>
                </c:pt>
                <c:pt idx="156">
                  <c:v>44261</c:v>
                </c:pt>
                <c:pt idx="157">
                  <c:v>44262</c:v>
                </c:pt>
                <c:pt idx="158">
                  <c:v>44263</c:v>
                </c:pt>
                <c:pt idx="159">
                  <c:v>44264</c:v>
                </c:pt>
                <c:pt idx="160">
                  <c:v>44265</c:v>
                </c:pt>
                <c:pt idx="161">
                  <c:v>44266</c:v>
                </c:pt>
                <c:pt idx="162">
                  <c:v>44267</c:v>
                </c:pt>
                <c:pt idx="163">
                  <c:v>44268</c:v>
                </c:pt>
                <c:pt idx="164">
                  <c:v>44269</c:v>
                </c:pt>
                <c:pt idx="165">
                  <c:v>44270</c:v>
                </c:pt>
                <c:pt idx="166">
                  <c:v>44271</c:v>
                </c:pt>
                <c:pt idx="167">
                  <c:v>44272</c:v>
                </c:pt>
                <c:pt idx="168">
                  <c:v>44273</c:v>
                </c:pt>
                <c:pt idx="169">
                  <c:v>44274</c:v>
                </c:pt>
                <c:pt idx="170">
                  <c:v>44275</c:v>
                </c:pt>
                <c:pt idx="171">
                  <c:v>44276</c:v>
                </c:pt>
                <c:pt idx="172">
                  <c:v>44277</c:v>
                </c:pt>
                <c:pt idx="173">
                  <c:v>44278</c:v>
                </c:pt>
                <c:pt idx="174">
                  <c:v>44279</c:v>
                </c:pt>
                <c:pt idx="175">
                  <c:v>44280</c:v>
                </c:pt>
                <c:pt idx="176">
                  <c:v>44281</c:v>
                </c:pt>
                <c:pt idx="177">
                  <c:v>44282</c:v>
                </c:pt>
                <c:pt idx="178">
                  <c:v>44283</c:v>
                </c:pt>
                <c:pt idx="179">
                  <c:v>44284</c:v>
                </c:pt>
                <c:pt idx="180">
                  <c:v>44285</c:v>
                </c:pt>
                <c:pt idx="181">
                  <c:v>44286</c:v>
                </c:pt>
                <c:pt idx="182">
                  <c:v>44287</c:v>
                </c:pt>
                <c:pt idx="183">
                  <c:v>44288</c:v>
                </c:pt>
                <c:pt idx="184">
                  <c:v>44289</c:v>
                </c:pt>
                <c:pt idx="185">
                  <c:v>44290</c:v>
                </c:pt>
              </c:numCache>
            </c:numRef>
          </c:cat>
          <c:val>
            <c:numRef>
              <c:f>'Cases by nation'!$T$248:$T$433</c:f>
              <c:numCache>
                <c:formatCode>General</c:formatCode>
                <c:ptCount val="186"/>
                <c:pt idx="0">
                  <c:v>100.98964127766641</c:v>
                </c:pt>
                <c:pt idx="1">
                  <c:v>110.82673303325082</c:v>
                </c:pt>
                <c:pt idx="2">
                  <c:v>118.02378174227597</c:v>
                </c:pt>
                <c:pt idx="3">
                  <c:v>124.78733751498861</c:v>
                </c:pt>
                <c:pt idx="4">
                  <c:v>134.48763027017927</c:v>
                </c:pt>
                <c:pt idx="5">
                  <c:v>144.40111627273677</c:v>
                </c:pt>
                <c:pt idx="6">
                  <c:v>152.70321664727999</c:v>
                </c:pt>
                <c:pt idx="7">
                  <c:v>159.74392364156949</c:v>
                </c:pt>
                <c:pt idx="8">
                  <c:v>162.29691277878726</c:v>
                </c:pt>
                <c:pt idx="9">
                  <c:v>163.09638745641286</c:v>
                </c:pt>
                <c:pt idx="10">
                  <c:v>162.78548063733624</c:v>
                </c:pt>
                <c:pt idx="11">
                  <c:v>166.61762925875499</c:v>
                </c:pt>
                <c:pt idx="12">
                  <c:v>168.63763527755566</c:v>
                </c:pt>
                <c:pt idx="13">
                  <c:v>170.86195149174958</c:v>
                </c:pt>
                <c:pt idx="14">
                  <c:v>170.82286606306565</c:v>
                </c:pt>
                <c:pt idx="15">
                  <c:v>173.55173962936107</c:v>
                </c:pt>
                <c:pt idx="16">
                  <c:v>177.45850588735817</c:v>
                </c:pt>
                <c:pt idx="17">
                  <c:v>181.36527214535531</c:v>
                </c:pt>
                <c:pt idx="18">
                  <c:v>191.86148635738212</c:v>
                </c:pt>
                <c:pt idx="19">
                  <c:v>202.34526429664589</c:v>
                </c:pt>
                <c:pt idx="20">
                  <c:v>211.29938068605267</c:v>
                </c:pt>
                <c:pt idx="21">
                  <c:v>219.06139150059994</c:v>
                </c:pt>
                <c:pt idx="22">
                  <c:v>225.39678416818418</c:v>
                </c:pt>
                <c:pt idx="23">
                  <c:v>227.46653527803713</c:v>
                </c:pt>
                <c:pt idx="24">
                  <c:v>229.79922472630915</c:v>
                </c:pt>
                <c:pt idx="25">
                  <c:v>230.95935131406367</c:v>
                </c:pt>
                <c:pt idx="26">
                  <c:v>229.44923247854862</c:v>
                </c:pt>
                <c:pt idx="27">
                  <c:v>227.2249162643547</c:v>
                </c:pt>
                <c:pt idx="28">
                  <c:v>227.86804922724468</c:v>
                </c:pt>
                <c:pt idx="29">
                  <c:v>230.59159296235586</c:v>
                </c:pt>
                <c:pt idx="30">
                  <c:v>232.07328603155534</c:v>
                </c:pt>
                <c:pt idx="31">
                  <c:v>232.43038472089478</c:v>
                </c:pt>
                <c:pt idx="32">
                  <c:v>241.61368385122091</c:v>
                </c:pt>
                <c:pt idx="33">
                  <c:v>244.85422121119666</c:v>
                </c:pt>
                <c:pt idx="34">
                  <c:v>245.67323860316426</c:v>
                </c:pt>
                <c:pt idx="35">
                  <c:v>247.27218795841543</c:v>
                </c:pt>
                <c:pt idx="36">
                  <c:v>249.36858822418927</c:v>
                </c:pt>
                <c:pt idx="37">
                  <c:v>253.39971720981706</c:v>
                </c:pt>
                <c:pt idx="38">
                  <c:v>261.56146536317709</c:v>
                </c:pt>
                <c:pt idx="39">
                  <c:v>261.87059557185898</c:v>
                </c:pt>
                <c:pt idx="40">
                  <c:v>265.71695707643551</c:v>
                </c:pt>
                <c:pt idx="41">
                  <c:v>272.74167457717249</c:v>
                </c:pt>
                <c:pt idx="42">
                  <c:v>274.65330736189503</c:v>
                </c:pt>
                <c:pt idx="43">
                  <c:v>276.13500043109451</c:v>
                </c:pt>
                <c:pt idx="44">
                  <c:v>275.09923657097067</c:v>
                </c:pt>
                <c:pt idx="45">
                  <c:v>268.44405403233617</c:v>
                </c:pt>
                <c:pt idx="46">
                  <c:v>260.68914965936779</c:v>
                </c:pt>
                <c:pt idx="47">
                  <c:v>253.31443991087028</c:v>
                </c:pt>
                <c:pt idx="48">
                  <c:v>241.89261168319248</c:v>
                </c:pt>
                <c:pt idx="49">
                  <c:v>230.45301735156744</c:v>
                </c:pt>
                <c:pt idx="50">
                  <c:v>218.05583001718639</c:v>
                </c:pt>
                <c:pt idx="51">
                  <c:v>208.42127184660049</c:v>
                </c:pt>
                <c:pt idx="52">
                  <c:v>201.00392344862962</c:v>
                </c:pt>
                <c:pt idx="53">
                  <c:v>187.64203666991364</c:v>
                </c:pt>
                <c:pt idx="54">
                  <c:v>176.46715728710242</c:v>
                </c:pt>
                <c:pt idx="55">
                  <c:v>168.84549869373831</c:v>
                </c:pt>
                <c:pt idx="56">
                  <c:v>163.11060033957065</c:v>
                </c:pt>
                <c:pt idx="57">
                  <c:v>158.85561844420772</c:v>
                </c:pt>
                <c:pt idx="58">
                  <c:v>156.35592761883166</c:v>
                </c:pt>
                <c:pt idx="59">
                  <c:v>154.33947482082039</c:v>
                </c:pt>
                <c:pt idx="60">
                  <c:v>152.2732769317569</c:v>
                </c:pt>
                <c:pt idx="61">
                  <c:v>151.38319512400039</c:v>
                </c:pt>
                <c:pt idx="62">
                  <c:v>150.5854970567695</c:v>
                </c:pt>
                <c:pt idx="63">
                  <c:v>151.04563914900291</c:v>
                </c:pt>
                <c:pt idx="64">
                  <c:v>152.19510607438906</c:v>
                </c:pt>
                <c:pt idx="65">
                  <c:v>153.96816324832318</c:v>
                </c:pt>
                <c:pt idx="66">
                  <c:v>157.51960742737558</c:v>
                </c:pt>
                <c:pt idx="67">
                  <c:v>161.73905711484406</c:v>
                </c:pt>
                <c:pt idx="68">
                  <c:v>167.33715646861802</c:v>
                </c:pt>
                <c:pt idx="69">
                  <c:v>174.48978991777508</c:v>
                </c:pt>
                <c:pt idx="70">
                  <c:v>185.19386754598457</c:v>
                </c:pt>
                <c:pt idx="71">
                  <c:v>197.55907589326063</c:v>
                </c:pt>
                <c:pt idx="72">
                  <c:v>207.90072500094649</c:v>
                </c:pt>
                <c:pt idx="73">
                  <c:v>220.738511713219</c:v>
                </c:pt>
                <c:pt idx="74">
                  <c:v>242.24260393095301</c:v>
                </c:pt>
                <c:pt idx="75">
                  <c:v>264.32942435815642</c:v>
                </c:pt>
                <c:pt idx="76">
                  <c:v>286.76090720193616</c:v>
                </c:pt>
                <c:pt idx="77">
                  <c:v>306.36935612850016</c:v>
                </c:pt>
                <c:pt idx="78">
                  <c:v>327.58741407268371</c:v>
                </c:pt>
                <c:pt idx="79">
                  <c:v>337.7478489201078</c:v>
                </c:pt>
                <c:pt idx="80">
                  <c:v>357.00275237812178</c:v>
                </c:pt>
                <c:pt idx="81">
                  <c:v>380.29944448413198</c:v>
                </c:pt>
                <c:pt idx="82">
                  <c:v>401.33451155765897</c:v>
                </c:pt>
                <c:pt idx="83">
                  <c:v>414.79944173926884</c:v>
                </c:pt>
                <c:pt idx="84">
                  <c:v>413.25556730625408</c:v>
                </c:pt>
                <c:pt idx="85">
                  <c:v>379.21926536414003</c:v>
                </c:pt>
                <c:pt idx="86">
                  <c:v>405.78847381723091</c:v>
                </c:pt>
                <c:pt idx="87">
                  <c:v>429.76916092520969</c:v>
                </c:pt>
                <c:pt idx="88">
                  <c:v>425.18905932761231</c:v>
                </c:pt>
                <c:pt idx="89">
                  <c:v>481.31573491771928</c:v>
                </c:pt>
                <c:pt idx="90">
                  <c:v>526.14139178698952</c:v>
                </c:pt>
                <c:pt idx="91">
                  <c:v>558.08839990490878</c:v>
                </c:pt>
                <c:pt idx="92">
                  <c:v>585.72179798443915</c:v>
                </c:pt>
                <c:pt idx="93">
                  <c:v>616.85689515196952</c:v>
                </c:pt>
                <c:pt idx="94">
                  <c:v>629.46372251292803</c:v>
                </c:pt>
                <c:pt idx="95">
                  <c:v>681.2057236488572</c:v>
                </c:pt>
                <c:pt idx="96">
                  <c:v>655.56390582181189</c:v>
                </c:pt>
                <c:pt idx="97">
                  <c:v>635.00674694446548</c:v>
                </c:pt>
                <c:pt idx="98">
                  <c:v>635.31410054275273</c:v>
                </c:pt>
                <c:pt idx="99">
                  <c:v>660.49399966716976</c:v>
                </c:pt>
                <c:pt idx="100">
                  <c:v>627.17367171412934</c:v>
                </c:pt>
                <c:pt idx="101">
                  <c:v>597.5344804989561</c:v>
                </c:pt>
                <c:pt idx="102">
                  <c:v>567.17753868431453</c:v>
                </c:pt>
                <c:pt idx="103">
                  <c:v>543.41892787567622</c:v>
                </c:pt>
                <c:pt idx="104">
                  <c:v>525.37211948607421</c:v>
                </c:pt>
                <c:pt idx="105">
                  <c:v>510.61204032671083</c:v>
                </c:pt>
                <c:pt idx="106">
                  <c:v>500.72165025928479</c:v>
                </c:pt>
                <c:pt idx="107">
                  <c:v>486.88896172596708</c:v>
                </c:pt>
                <c:pt idx="108">
                  <c:v>475.09582192579205</c:v>
                </c:pt>
                <c:pt idx="109">
                  <c:v>455.02723090699459</c:v>
                </c:pt>
                <c:pt idx="110">
                  <c:v>439.58138013526786</c:v>
                </c:pt>
                <c:pt idx="111">
                  <c:v>422.90433835999784</c:v>
                </c:pt>
                <c:pt idx="112">
                  <c:v>405.55218463473278</c:v>
                </c:pt>
                <c:pt idx="113">
                  <c:v>388.05079563631085</c:v>
                </c:pt>
                <c:pt idx="114">
                  <c:v>374.26252236286126</c:v>
                </c:pt>
                <c:pt idx="115">
                  <c:v>355.19060977550379</c:v>
                </c:pt>
                <c:pt idx="116">
                  <c:v>331.00561247213187</c:v>
                </c:pt>
                <c:pt idx="117">
                  <c:v>310.49997529623249</c:v>
                </c:pt>
                <c:pt idx="118">
                  <c:v>295.3863506683191</c:v>
                </c:pt>
                <c:pt idx="119">
                  <c:v>283.12063250314759</c:v>
                </c:pt>
                <c:pt idx="120">
                  <c:v>270.24198375179645</c:v>
                </c:pt>
                <c:pt idx="121">
                  <c:v>261.5330395968615</c:v>
                </c:pt>
                <c:pt idx="122">
                  <c:v>258.45595039320028</c:v>
                </c:pt>
                <c:pt idx="123">
                  <c:v>246.01434779895118</c:v>
                </c:pt>
                <c:pt idx="124">
                  <c:v>233.97248254351481</c:v>
                </c:pt>
                <c:pt idx="125">
                  <c:v>223.59530122793447</c:v>
                </c:pt>
                <c:pt idx="126">
                  <c:v>213.50237757550988</c:v>
                </c:pt>
                <c:pt idx="127">
                  <c:v>203.37036849440139</c:v>
                </c:pt>
                <c:pt idx="128">
                  <c:v>195.52841021209159</c:v>
                </c:pt>
                <c:pt idx="129">
                  <c:v>189.16992160937593</c:v>
                </c:pt>
                <c:pt idx="130">
                  <c:v>178.06077681116946</c:v>
                </c:pt>
                <c:pt idx="131">
                  <c:v>168.41022914703106</c:v>
                </c:pt>
                <c:pt idx="132">
                  <c:v>158.49141331328937</c:v>
                </c:pt>
                <c:pt idx="133">
                  <c:v>149.67231931388159</c:v>
                </c:pt>
                <c:pt idx="134">
                  <c:v>143.56966260800615</c:v>
                </c:pt>
                <c:pt idx="135">
                  <c:v>138.50987620383344</c:v>
                </c:pt>
                <c:pt idx="136">
                  <c:v>133.833837644921</c:v>
                </c:pt>
                <c:pt idx="137">
                  <c:v>131.31638071559772</c:v>
                </c:pt>
                <c:pt idx="138">
                  <c:v>128.73674242245909</c:v>
                </c:pt>
                <c:pt idx="139">
                  <c:v>125.47133251695718</c:v>
                </c:pt>
                <c:pt idx="140">
                  <c:v>123.09955764000121</c:v>
                </c:pt>
                <c:pt idx="141">
                  <c:v>120.13617150160229</c:v>
                </c:pt>
                <c:pt idx="142">
                  <c:v>118.63848893885033</c:v>
                </c:pt>
                <c:pt idx="143">
                  <c:v>117.34511657149157</c:v>
                </c:pt>
                <c:pt idx="144">
                  <c:v>112.77034480507838</c:v>
                </c:pt>
                <c:pt idx="145">
                  <c:v>108.06588047985038</c:v>
                </c:pt>
                <c:pt idx="146">
                  <c:v>103.21751071264977</c:v>
                </c:pt>
                <c:pt idx="147">
                  <c:v>97.393781838745923</c:v>
                </c:pt>
                <c:pt idx="148">
                  <c:v>91.65355365339407</c:v>
                </c:pt>
                <c:pt idx="149">
                  <c:v>86.687927600141705</c:v>
                </c:pt>
                <c:pt idx="150">
                  <c:v>81.621034754390095</c:v>
                </c:pt>
                <c:pt idx="151">
                  <c:v>74.523476227469459</c:v>
                </c:pt>
                <c:pt idx="152">
                  <c:v>70.097939734213043</c:v>
                </c:pt>
                <c:pt idx="153">
                  <c:v>66.216046021742059</c:v>
                </c:pt>
                <c:pt idx="154">
                  <c:v>63.041243246371039</c:v>
                </c:pt>
                <c:pt idx="155">
                  <c:v>61.18823860467436</c:v>
                </c:pt>
                <c:pt idx="156">
                  <c:v>60.497137161126894</c:v>
                </c:pt>
                <c:pt idx="157">
                  <c:v>59.798929276000528</c:v>
                </c:pt>
                <c:pt idx="158">
                  <c:v>59.463149911397778</c:v>
                </c:pt>
                <c:pt idx="159">
                  <c:v>58.836006442060352</c:v>
                </c:pt>
                <c:pt idx="160">
                  <c:v>58.823570169297291</c:v>
                </c:pt>
                <c:pt idx="161">
                  <c:v>58.759612195087236</c:v>
                </c:pt>
                <c:pt idx="162">
                  <c:v>58.882198312323169</c:v>
                </c:pt>
                <c:pt idx="163">
                  <c:v>58.429162661668663</c:v>
                </c:pt>
                <c:pt idx="164">
                  <c:v>58.542865726930962</c:v>
                </c:pt>
                <c:pt idx="165">
                  <c:v>58.278150778117158</c:v>
                </c:pt>
                <c:pt idx="166">
                  <c:v>57.427154399044568</c:v>
                </c:pt>
                <c:pt idx="167">
                  <c:v>57.157109619046587</c:v>
                </c:pt>
                <c:pt idx="168">
                  <c:v>56.858639072733034</c:v>
                </c:pt>
                <c:pt idx="169">
                  <c:v>55.988099979318477</c:v>
                </c:pt>
                <c:pt idx="170">
                  <c:v>55.861960641293102</c:v>
                </c:pt>
                <c:pt idx="171">
                  <c:v>57.821561906673196</c:v>
                </c:pt>
                <c:pt idx="172">
                  <c:v>57.3845157495712</c:v>
                </c:pt>
                <c:pt idx="173">
                  <c:v>56.474891227472732</c:v>
                </c:pt>
                <c:pt idx="174">
                  <c:v>56.640115994182032</c:v>
                </c:pt>
                <c:pt idx="175">
                  <c:v>56.261697980105914</c:v>
                </c:pt>
                <c:pt idx="176">
                  <c:v>55.27567921103433</c:v>
                </c:pt>
                <c:pt idx="177">
                  <c:v>54.442448935908978</c:v>
                </c:pt>
                <c:pt idx="178">
                  <c:v>53.804645804203219</c:v>
                </c:pt>
                <c:pt idx="179">
                  <c:v>49.949401247653071</c:v>
                </c:pt>
                <c:pt idx="180">
                  <c:v>47.32357108425164</c:v>
                </c:pt>
                <c:pt idx="181">
                  <c:v>43.907149295198224</c:v>
                </c:pt>
                <c:pt idx="182">
                  <c:v>40.947316377588763</c:v>
                </c:pt>
                <c:pt idx="183">
                  <c:v>37.879110225901165</c:v>
                </c:pt>
                <c:pt idx="184">
                  <c:v>35.697432661180628</c:v>
                </c:pt>
                <c:pt idx="185">
                  <c:v>29.370923045570006</c:v>
                </c:pt>
              </c:numCache>
            </c:numRef>
          </c:val>
          <c:smooth val="0"/>
          <c:extLst>
            <c:ext xmlns:c16="http://schemas.microsoft.com/office/drawing/2014/chart" uri="{C3380CC4-5D6E-409C-BE32-E72D297353CC}">
              <c16:uniqueId val="{00000003-B5AF-4839-8FCD-403329F7FA3B}"/>
            </c:ext>
          </c:extLst>
        </c:ser>
        <c:dLbls>
          <c:showLegendKey val="0"/>
          <c:showVal val="0"/>
          <c:showCatName val="0"/>
          <c:showSerName val="0"/>
          <c:showPercent val="0"/>
          <c:showBubbleSize val="0"/>
        </c:dLbls>
        <c:smooth val="0"/>
        <c:axId val="465592344"/>
        <c:axId val="465593328"/>
      </c:lineChart>
      <c:dateAx>
        <c:axId val="46559234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593328"/>
        <c:crosses val="autoZero"/>
        <c:auto val="1"/>
        <c:lblOffset val="100"/>
        <c:baseTimeUnit val="days"/>
      </c:dateAx>
      <c:valAx>
        <c:axId val="465593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592344"/>
        <c:crosses val="autoZero"/>
        <c:crossBetween val="between"/>
      </c:valAx>
      <c:spPr>
        <a:noFill/>
        <a:ln>
          <a:noFill/>
        </a:ln>
        <a:effectLst/>
      </c:spPr>
    </c:plotArea>
    <c:legend>
      <c:legendPos val="b"/>
      <c:layout>
        <c:manualLayout>
          <c:xMode val="edge"/>
          <c:yMode val="edge"/>
          <c:x val="0.24749287435456108"/>
          <c:y val="0.89899086682451279"/>
          <c:w val="0.50501425129087785"/>
          <c:h val="5.347559957751297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a:effectLst/>
              </a:rPr>
              <a:t>Deaths per 100,000 by age group, England and Wales</a:t>
            </a:r>
            <a:r>
              <a:rPr lang="en-GB" sz="1400" b="0" i="0" u="none" strike="noStrike" baseline="0"/>
              <a:t>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Table!$K$4</c:f>
              <c:strCache>
                <c:ptCount val="1"/>
                <c:pt idx="0">
                  <c:v>&lt;1</c:v>
                </c:pt>
              </c:strCache>
            </c:strRef>
          </c:tx>
          <c:spPr>
            <a:ln w="28575" cap="rnd">
              <a:solidFill>
                <a:schemeClr val="accent1"/>
              </a:solidFill>
              <a:round/>
            </a:ln>
            <a:effectLst/>
          </c:spPr>
          <c:marker>
            <c:symbol val="none"/>
          </c:marker>
          <c:cat>
            <c:strRef>
              <c:f>Table!$J$5:$J$17</c:f>
              <c:strCache>
                <c:ptCount val="13"/>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pt idx="12">
                  <c:v>19 Mar 21</c:v>
                </c:pt>
              </c:strCache>
            </c:strRef>
          </c:cat>
          <c:val>
            <c:numRef>
              <c:f>Table!$K$5:$K$17</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0-CBD9-4FEC-B2E3-DA624BE9EC08}"/>
            </c:ext>
          </c:extLst>
        </c:ser>
        <c:ser>
          <c:idx val="1"/>
          <c:order val="1"/>
          <c:tx>
            <c:strRef>
              <c:f>Table!$L$4</c:f>
              <c:strCache>
                <c:ptCount val="1"/>
                <c:pt idx="0">
                  <c:v>1-14</c:v>
                </c:pt>
              </c:strCache>
            </c:strRef>
          </c:tx>
          <c:spPr>
            <a:ln w="28575" cap="rnd">
              <a:solidFill>
                <a:schemeClr val="accent2"/>
              </a:solidFill>
              <a:round/>
            </a:ln>
            <a:effectLst/>
          </c:spPr>
          <c:marker>
            <c:symbol val="none"/>
          </c:marker>
          <c:cat>
            <c:strRef>
              <c:f>Table!$J$5:$J$17</c:f>
              <c:strCache>
                <c:ptCount val="13"/>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pt idx="12">
                  <c:v>19 Mar 21</c:v>
                </c:pt>
              </c:strCache>
            </c:strRef>
          </c:cat>
          <c:val>
            <c:numRef>
              <c:f>Table!$L$5:$L$17</c:f>
              <c:numCache>
                <c:formatCode>General</c:formatCode>
                <c:ptCount val="13"/>
                <c:pt idx="0">
                  <c:v>0</c:v>
                </c:pt>
                <c:pt idx="1">
                  <c:v>1.9855361632650802E-2</c:v>
                </c:pt>
                <c:pt idx="2">
                  <c:v>0</c:v>
                </c:pt>
                <c:pt idx="3">
                  <c:v>0</c:v>
                </c:pt>
                <c:pt idx="4">
                  <c:v>0</c:v>
                </c:pt>
                <c:pt idx="5">
                  <c:v>0</c:v>
                </c:pt>
                <c:pt idx="6">
                  <c:v>0</c:v>
                </c:pt>
                <c:pt idx="7">
                  <c:v>0</c:v>
                </c:pt>
                <c:pt idx="8">
                  <c:v>9.9276808163254009E-3</c:v>
                </c:pt>
                <c:pt idx="9">
                  <c:v>0</c:v>
                </c:pt>
                <c:pt idx="10">
                  <c:v>0</c:v>
                </c:pt>
                <c:pt idx="11">
                  <c:v>9.9276808163254009E-3</c:v>
                </c:pt>
                <c:pt idx="12">
                  <c:v>9.9276808163254009E-3</c:v>
                </c:pt>
              </c:numCache>
            </c:numRef>
          </c:val>
          <c:smooth val="0"/>
          <c:extLst>
            <c:ext xmlns:c16="http://schemas.microsoft.com/office/drawing/2014/chart" uri="{C3380CC4-5D6E-409C-BE32-E72D297353CC}">
              <c16:uniqueId val="{00000001-CBD9-4FEC-B2E3-DA624BE9EC08}"/>
            </c:ext>
          </c:extLst>
        </c:ser>
        <c:ser>
          <c:idx val="2"/>
          <c:order val="2"/>
          <c:tx>
            <c:strRef>
              <c:f>Table!$M$4</c:f>
              <c:strCache>
                <c:ptCount val="1"/>
                <c:pt idx="0">
                  <c:v>15-44</c:v>
                </c:pt>
              </c:strCache>
            </c:strRef>
          </c:tx>
          <c:spPr>
            <a:ln w="28575" cap="rnd">
              <a:solidFill>
                <a:schemeClr val="accent3"/>
              </a:solidFill>
              <a:round/>
            </a:ln>
            <a:effectLst/>
          </c:spPr>
          <c:marker>
            <c:symbol val="none"/>
          </c:marker>
          <c:cat>
            <c:strRef>
              <c:f>Table!$J$5:$J$17</c:f>
              <c:strCache>
                <c:ptCount val="13"/>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pt idx="12">
                  <c:v>19 Mar 21</c:v>
                </c:pt>
              </c:strCache>
            </c:strRef>
          </c:cat>
          <c:val>
            <c:numRef>
              <c:f>Table!$M$5:$M$17</c:f>
              <c:numCache>
                <c:formatCode>General</c:formatCode>
                <c:ptCount val="13"/>
                <c:pt idx="0">
                  <c:v>0.137987088859679</c:v>
                </c:pt>
                <c:pt idx="1">
                  <c:v>0.249266999230388</c:v>
                </c:pt>
                <c:pt idx="2">
                  <c:v>0.37390049884558202</c:v>
                </c:pt>
                <c:pt idx="3">
                  <c:v>0.42286365940869403</c:v>
                </c:pt>
                <c:pt idx="4">
                  <c:v>0.47182681997180598</c:v>
                </c:pt>
                <c:pt idx="5">
                  <c:v>0.37390049884558202</c:v>
                </c:pt>
                <c:pt idx="6">
                  <c:v>0.40951007016420898</c:v>
                </c:pt>
                <c:pt idx="7">
                  <c:v>0.19140144583761901</c:v>
                </c:pt>
                <c:pt idx="8">
                  <c:v>0.200303838667276</c:v>
                </c:pt>
                <c:pt idx="9">
                  <c:v>0.169145463763478</c:v>
                </c:pt>
                <c:pt idx="10">
                  <c:v>8.0121535466910504E-2</c:v>
                </c:pt>
                <c:pt idx="11">
                  <c:v>6.2316749807597001E-2</c:v>
                </c:pt>
                <c:pt idx="12">
                  <c:v>3.5609571318626902E-2</c:v>
                </c:pt>
              </c:numCache>
            </c:numRef>
          </c:val>
          <c:smooth val="0"/>
          <c:extLst>
            <c:ext xmlns:c16="http://schemas.microsoft.com/office/drawing/2014/chart" uri="{C3380CC4-5D6E-409C-BE32-E72D297353CC}">
              <c16:uniqueId val="{00000002-CBD9-4FEC-B2E3-DA624BE9EC08}"/>
            </c:ext>
          </c:extLst>
        </c:ser>
        <c:ser>
          <c:idx val="3"/>
          <c:order val="3"/>
          <c:tx>
            <c:strRef>
              <c:f>Table!$N$4</c:f>
              <c:strCache>
                <c:ptCount val="1"/>
                <c:pt idx="0">
                  <c:v>45-64</c:v>
                </c:pt>
              </c:strCache>
            </c:strRef>
          </c:tx>
          <c:spPr>
            <a:ln w="28575" cap="rnd">
              <a:solidFill>
                <a:schemeClr val="accent4"/>
              </a:solidFill>
              <a:round/>
            </a:ln>
            <a:effectLst/>
          </c:spPr>
          <c:marker>
            <c:symbol val="none"/>
          </c:marker>
          <c:cat>
            <c:strRef>
              <c:f>Table!$J$5:$J$17</c:f>
              <c:strCache>
                <c:ptCount val="13"/>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pt idx="12">
                  <c:v>19 Mar 21</c:v>
                </c:pt>
              </c:strCache>
            </c:strRef>
          </c:cat>
          <c:val>
            <c:numRef>
              <c:f>Table!$N$5:$N$17</c:f>
              <c:numCache>
                <c:formatCode>General</c:formatCode>
                <c:ptCount val="13"/>
                <c:pt idx="0">
                  <c:v>2.2119183147099002</c:v>
                </c:pt>
                <c:pt idx="1">
                  <c:v>3.2489601358498499</c:v>
                </c:pt>
                <c:pt idx="2">
                  <c:v>4.4960357435498004</c:v>
                </c:pt>
                <c:pt idx="3">
                  <c:v>5.5396411205197502</c:v>
                </c:pt>
                <c:pt idx="4">
                  <c:v>5.9597086936397297</c:v>
                </c:pt>
                <c:pt idx="5">
                  <c:v>5.4280606714097503</c:v>
                </c:pt>
                <c:pt idx="6">
                  <c:v>4.4566544085697997</c:v>
                </c:pt>
                <c:pt idx="7">
                  <c:v>3.6755912647998299</c:v>
                </c:pt>
                <c:pt idx="8">
                  <c:v>3.0192356817998598</c:v>
                </c:pt>
                <c:pt idx="9">
                  <c:v>2.07408364227991</c:v>
                </c:pt>
                <c:pt idx="10">
                  <c:v>1.5818169550299299</c:v>
                </c:pt>
                <c:pt idx="11">
                  <c:v>1.2142578285499499</c:v>
                </c:pt>
                <c:pt idx="12">
                  <c:v>0.80075381125996403</c:v>
                </c:pt>
              </c:numCache>
            </c:numRef>
          </c:val>
          <c:smooth val="0"/>
          <c:extLst>
            <c:ext xmlns:c16="http://schemas.microsoft.com/office/drawing/2014/chart" uri="{C3380CC4-5D6E-409C-BE32-E72D297353CC}">
              <c16:uniqueId val="{00000003-CBD9-4FEC-B2E3-DA624BE9EC08}"/>
            </c:ext>
          </c:extLst>
        </c:ser>
        <c:ser>
          <c:idx val="4"/>
          <c:order val="4"/>
          <c:tx>
            <c:strRef>
              <c:f>Table!$O$4</c:f>
              <c:strCache>
                <c:ptCount val="1"/>
                <c:pt idx="0">
                  <c:v>65-74</c:v>
                </c:pt>
              </c:strCache>
            </c:strRef>
          </c:tx>
          <c:spPr>
            <a:ln w="28575" cap="rnd">
              <a:solidFill>
                <a:schemeClr val="accent5"/>
              </a:solidFill>
              <a:round/>
            </a:ln>
            <a:effectLst/>
          </c:spPr>
          <c:marker>
            <c:symbol val="none"/>
          </c:marker>
          <c:cat>
            <c:strRef>
              <c:f>Table!$J$5:$J$17</c:f>
              <c:strCache>
                <c:ptCount val="13"/>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pt idx="12">
                  <c:v>19 Mar 21</c:v>
                </c:pt>
              </c:strCache>
            </c:strRef>
          </c:cat>
          <c:val>
            <c:numRef>
              <c:f>Table!$O$5:$O$17</c:f>
              <c:numCache>
                <c:formatCode>General</c:formatCode>
                <c:ptCount val="13"/>
                <c:pt idx="0">
                  <c:v>10.4421158151907</c:v>
                </c:pt>
                <c:pt idx="1">
                  <c:v>12.395801999968301</c:v>
                </c:pt>
                <c:pt idx="2">
                  <c:v>16.774753793435401</c:v>
                </c:pt>
                <c:pt idx="3">
                  <c:v>20.917915874946601</c:v>
                </c:pt>
                <c:pt idx="4">
                  <c:v>23.747392418417601</c:v>
                </c:pt>
                <c:pt idx="5">
                  <c:v>19.7726515597321</c:v>
                </c:pt>
                <c:pt idx="6">
                  <c:v>16.016858290719998</c:v>
                </c:pt>
                <c:pt idx="7">
                  <c:v>13.305276603226901</c:v>
                </c:pt>
                <c:pt idx="8">
                  <c:v>10.256852470082499</c:v>
                </c:pt>
                <c:pt idx="9">
                  <c:v>6.9726386249821903</c:v>
                </c:pt>
                <c:pt idx="10">
                  <c:v>4.83368909509635</c:v>
                </c:pt>
                <c:pt idx="11">
                  <c:v>3.52000355705623</c:v>
                </c:pt>
                <c:pt idx="12">
                  <c:v>1.78526496195196</c:v>
                </c:pt>
              </c:numCache>
            </c:numRef>
          </c:val>
          <c:smooth val="0"/>
          <c:extLst>
            <c:ext xmlns:c16="http://schemas.microsoft.com/office/drawing/2014/chart" uri="{C3380CC4-5D6E-409C-BE32-E72D297353CC}">
              <c16:uniqueId val="{00000004-CBD9-4FEC-B2E3-DA624BE9EC08}"/>
            </c:ext>
          </c:extLst>
        </c:ser>
        <c:ser>
          <c:idx val="5"/>
          <c:order val="5"/>
          <c:tx>
            <c:strRef>
              <c:f>Table!$P$4</c:f>
              <c:strCache>
                <c:ptCount val="1"/>
                <c:pt idx="0">
                  <c:v>75-84</c:v>
                </c:pt>
              </c:strCache>
            </c:strRef>
          </c:tx>
          <c:spPr>
            <a:ln w="28575" cap="rnd">
              <a:solidFill>
                <a:schemeClr val="accent6"/>
              </a:solidFill>
              <a:round/>
            </a:ln>
            <a:effectLst/>
          </c:spPr>
          <c:marker>
            <c:symbol val="none"/>
          </c:marker>
          <c:cat>
            <c:strRef>
              <c:f>Table!$J$5:$J$17</c:f>
              <c:strCache>
                <c:ptCount val="13"/>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pt idx="12">
                  <c:v>19 Mar 21</c:v>
                </c:pt>
              </c:strCache>
            </c:strRef>
          </c:cat>
          <c:val>
            <c:numRef>
              <c:f>Table!$P$5:$P$17</c:f>
              <c:numCache>
                <c:formatCode>General</c:formatCode>
                <c:ptCount val="13"/>
                <c:pt idx="0">
                  <c:v>33.192916731648602</c:v>
                </c:pt>
                <c:pt idx="1">
                  <c:v>43.117432035835002</c:v>
                </c:pt>
                <c:pt idx="2">
                  <c:v>51.8187577787211</c:v>
                </c:pt>
                <c:pt idx="3">
                  <c:v>69.110210213466004</c:v>
                </c:pt>
                <c:pt idx="4">
                  <c:v>75.726553749590295</c:v>
                </c:pt>
                <c:pt idx="5">
                  <c:v>64.022853628967098</c:v>
                </c:pt>
                <c:pt idx="6">
                  <c:v>49.622576520932</c:v>
                </c:pt>
                <c:pt idx="7">
                  <c:v>36.334289923169798</c:v>
                </c:pt>
                <c:pt idx="8">
                  <c:v>26.6599724837948</c:v>
                </c:pt>
                <c:pt idx="9">
                  <c:v>17.569450062313201</c:v>
                </c:pt>
                <c:pt idx="10">
                  <c:v>12.4542937150574</c:v>
                </c:pt>
                <c:pt idx="11">
                  <c:v>7.9507321484518396</c:v>
                </c:pt>
                <c:pt idx="12">
                  <c:v>4.9205580079579603</c:v>
                </c:pt>
              </c:numCache>
            </c:numRef>
          </c:val>
          <c:smooth val="0"/>
          <c:extLst>
            <c:ext xmlns:c16="http://schemas.microsoft.com/office/drawing/2014/chart" uri="{C3380CC4-5D6E-409C-BE32-E72D297353CC}">
              <c16:uniqueId val="{00000005-CBD9-4FEC-B2E3-DA624BE9EC08}"/>
            </c:ext>
          </c:extLst>
        </c:ser>
        <c:ser>
          <c:idx val="6"/>
          <c:order val="6"/>
          <c:tx>
            <c:strRef>
              <c:f>Table!$Q$4</c:f>
              <c:strCache>
                <c:ptCount val="1"/>
                <c:pt idx="0">
                  <c:v>85+</c:v>
                </c:pt>
              </c:strCache>
            </c:strRef>
          </c:tx>
          <c:spPr>
            <a:ln w="28575" cap="rnd">
              <a:solidFill>
                <a:schemeClr val="accent1">
                  <a:lumMod val="60000"/>
                </a:schemeClr>
              </a:solidFill>
              <a:round/>
            </a:ln>
            <a:effectLst/>
          </c:spPr>
          <c:marker>
            <c:symbol val="none"/>
          </c:marker>
          <c:cat>
            <c:strRef>
              <c:f>Table!$J$5:$J$17</c:f>
              <c:strCache>
                <c:ptCount val="13"/>
                <c:pt idx="0">
                  <c:v>25 Dec 20</c:v>
                </c:pt>
                <c:pt idx="1">
                  <c:v>01 Jan 21</c:v>
                </c:pt>
                <c:pt idx="2">
                  <c:v>08 Jan 21</c:v>
                </c:pt>
                <c:pt idx="3">
                  <c:v>15 Jan 21</c:v>
                </c:pt>
                <c:pt idx="4">
                  <c:v>22 Jan 21</c:v>
                </c:pt>
                <c:pt idx="5">
                  <c:v>29 Jan 21</c:v>
                </c:pt>
                <c:pt idx="6">
                  <c:v>05 Feb 21</c:v>
                </c:pt>
                <c:pt idx="7">
                  <c:v>12 Feb 21</c:v>
                </c:pt>
                <c:pt idx="8">
                  <c:v>19 Feb 21</c:v>
                </c:pt>
                <c:pt idx="9">
                  <c:v>26 Feb 21</c:v>
                </c:pt>
                <c:pt idx="10">
                  <c:v>05 Mar 21</c:v>
                </c:pt>
                <c:pt idx="11">
                  <c:v>12 Mar 21</c:v>
                </c:pt>
                <c:pt idx="12">
                  <c:v>19 Mar 21</c:v>
                </c:pt>
              </c:strCache>
            </c:strRef>
          </c:cat>
          <c:val>
            <c:numRef>
              <c:f>Table!$Q$5:$Q$17</c:f>
              <c:numCache>
                <c:formatCode>General</c:formatCode>
                <c:ptCount val="13"/>
                <c:pt idx="0">
                  <c:v>111.51274600137</c:v>
                </c:pt>
                <c:pt idx="1">
                  <c:v>134.80081947017899</c:v>
                </c:pt>
                <c:pt idx="2">
                  <c:v>165.58157744634499</c:v>
                </c:pt>
                <c:pt idx="3">
                  <c:v>231.193193132381</c:v>
                </c:pt>
                <c:pt idx="4">
                  <c:v>255.696296521302</c:v>
                </c:pt>
                <c:pt idx="5">
                  <c:v>234.77078123048801</c:v>
                </c:pt>
                <c:pt idx="6">
                  <c:v>174.896806833868</c:v>
                </c:pt>
                <c:pt idx="7">
                  <c:v>123.123031904661</c:v>
                </c:pt>
                <c:pt idx="8">
                  <c:v>90.182220737185602</c:v>
                </c:pt>
                <c:pt idx="9">
                  <c:v>61.764020939015602</c:v>
                </c:pt>
                <c:pt idx="10">
                  <c:v>39.218465754719197</c:v>
                </c:pt>
                <c:pt idx="11">
                  <c:v>25.920638295718</c:v>
                </c:pt>
                <c:pt idx="12">
                  <c:v>16.132897272595301</c:v>
                </c:pt>
              </c:numCache>
            </c:numRef>
          </c:val>
          <c:smooth val="0"/>
          <c:extLst>
            <c:ext xmlns:c16="http://schemas.microsoft.com/office/drawing/2014/chart" uri="{C3380CC4-5D6E-409C-BE32-E72D297353CC}">
              <c16:uniqueId val="{00000006-CBD9-4FEC-B2E3-DA624BE9EC08}"/>
            </c:ext>
          </c:extLst>
        </c:ser>
        <c:dLbls>
          <c:showLegendKey val="0"/>
          <c:showVal val="0"/>
          <c:showCatName val="0"/>
          <c:showSerName val="0"/>
          <c:showPercent val="0"/>
          <c:showBubbleSize val="0"/>
        </c:dLbls>
        <c:smooth val="0"/>
        <c:axId val="696213496"/>
        <c:axId val="696213824"/>
      </c:lineChart>
      <c:catAx>
        <c:axId val="696213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6213824"/>
        <c:crosses val="autoZero"/>
        <c:auto val="1"/>
        <c:lblAlgn val="ctr"/>
        <c:lblOffset val="100"/>
        <c:noMultiLvlLbl val="0"/>
      </c:catAx>
      <c:valAx>
        <c:axId val="69621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6213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[Critical care beds analysis v2.xlsx]Sheet1!PivotTable2</c:name>
    <c:fmtId val="32"/>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pivotFmt>
      <c:pivotFmt>
        <c:idx val="34"/>
        <c:spPr>
          <a:solidFill>
            <a:schemeClr val="accent1"/>
          </a:solidFill>
          <a:ln w="25400">
            <a:noFill/>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2">
              <a:lumMod val="40000"/>
              <a:lumOff val="60000"/>
            </a:schemeClr>
          </a:solidFill>
          <a:ln>
            <a:noFill/>
          </a:ln>
          <a:effectLst/>
        </c:spPr>
      </c:pivotFmt>
      <c:pivotFmt>
        <c:idx val="48"/>
        <c:spPr>
          <a:solidFill>
            <a:schemeClr val="accent1">
              <a:lumMod val="40000"/>
              <a:lumOff val="60000"/>
            </a:schemeClr>
          </a:solidFill>
          <a:ln>
            <a:noFill/>
          </a:ln>
          <a:effectLst/>
        </c:spPr>
      </c:pivotFmt>
      <c:pivotFmt>
        <c:idx val="49"/>
        <c:spPr>
          <a:solidFill>
            <a:schemeClr val="accent2">
              <a:lumMod val="40000"/>
              <a:lumOff val="60000"/>
            </a:schemeClr>
          </a:solidFill>
          <a:ln>
            <a:noFill/>
          </a:ln>
          <a:effectLst/>
        </c:spPr>
      </c:pivotFmt>
      <c:pivotFmt>
        <c:idx val="50"/>
      </c:pivotFmt>
      <c:pivotFmt>
        <c:idx val="51"/>
      </c:pivotFmt>
      <c:pivotFmt>
        <c:idx val="52"/>
      </c:pivotFmt>
      <c:pivotFmt>
        <c:idx val="53"/>
        <c:spPr>
          <a:solidFill>
            <a:schemeClr val="accent1">
              <a:lumMod val="40000"/>
              <a:lumOff val="60000"/>
            </a:schemeClr>
          </a:solidFill>
          <a:ln>
            <a:noFill/>
          </a:ln>
          <a:effectLst/>
        </c:spPr>
      </c:pivotFmt>
      <c:pivotFmt>
        <c:idx val="54"/>
        <c:spPr>
          <a:solidFill>
            <a:schemeClr val="accent1">
              <a:lumMod val="40000"/>
              <a:lumOff val="60000"/>
            </a:schemeClr>
          </a:solidFill>
          <a:ln>
            <a:noFill/>
          </a:ln>
          <a:effectLst/>
        </c:spPr>
      </c:pivotFmt>
      <c:pivotFmt>
        <c:idx val="55"/>
        <c:spPr>
          <a:solidFill>
            <a:schemeClr val="accent2">
              <a:lumMod val="40000"/>
              <a:lumOff val="60000"/>
            </a:schemeClr>
          </a:solidFill>
          <a:ln>
            <a:noFill/>
          </a:ln>
          <a:effectLst/>
        </c:spPr>
      </c:pivotFmt>
      <c:pivotFmt>
        <c:idx val="56"/>
        <c:spPr>
          <a:solidFill>
            <a:schemeClr val="accent1">
              <a:lumMod val="40000"/>
              <a:lumOff val="60000"/>
            </a:schemeClr>
          </a:solidFill>
          <a:ln>
            <a:noFill/>
          </a:ln>
          <a:effectLst/>
        </c:spPr>
      </c:pivotFmt>
      <c:pivotFmt>
        <c:idx val="57"/>
        <c:spPr>
          <a:solidFill>
            <a:schemeClr val="accent2">
              <a:lumMod val="40000"/>
              <a:lumOff val="60000"/>
            </a:schemeClr>
          </a:solidFill>
          <a:ln>
            <a:noFill/>
          </a:ln>
          <a:effectLst/>
        </c:spPr>
      </c:pivotFmt>
      <c:pivotFmt>
        <c:idx val="58"/>
        <c:spPr>
          <a:solidFill>
            <a:schemeClr val="accent1">
              <a:lumMod val="40000"/>
              <a:lumOff val="60000"/>
            </a:schemeClr>
          </a:solidFill>
          <a:ln>
            <a:noFill/>
          </a:ln>
          <a:effectLst/>
        </c:spPr>
      </c:pivotFmt>
      <c:pivotFmt>
        <c:idx val="59"/>
        <c:spPr>
          <a:solidFill>
            <a:schemeClr val="accent2">
              <a:lumMod val="40000"/>
              <a:lumOff val="60000"/>
            </a:schemeClr>
          </a:solidFill>
          <a:ln>
            <a:noFill/>
          </a:ln>
          <a:effectLst/>
        </c:spPr>
      </c:pivotFmt>
      <c:pivotFmt>
        <c:idx val="60"/>
        <c:spPr>
          <a:solidFill>
            <a:schemeClr val="accent1">
              <a:lumMod val="40000"/>
              <a:lumOff val="60000"/>
            </a:schemeClr>
          </a:solidFill>
          <a:ln>
            <a:noFill/>
          </a:ln>
          <a:effectLst/>
        </c:spPr>
      </c:pivotFmt>
      <c:pivotFmt>
        <c:idx val="61"/>
        <c:spPr>
          <a:solidFill>
            <a:schemeClr val="accent2">
              <a:lumMod val="40000"/>
              <a:lumOff val="60000"/>
            </a:schemeClr>
          </a:solidFill>
          <a:ln>
            <a:noFill/>
          </a:ln>
          <a:effectLst/>
        </c:spPr>
      </c:pivotFmt>
      <c:pivotFmt>
        <c:idx val="62"/>
        <c:spPr>
          <a:solidFill>
            <a:schemeClr val="accent1">
              <a:lumMod val="40000"/>
              <a:lumOff val="60000"/>
            </a:schemeClr>
          </a:solidFill>
          <a:ln>
            <a:noFill/>
          </a:ln>
          <a:effectLst/>
        </c:spPr>
      </c:pivotFmt>
      <c:pivotFmt>
        <c:idx val="63"/>
        <c:spPr>
          <a:solidFill>
            <a:schemeClr val="accent2">
              <a:lumMod val="40000"/>
              <a:lumOff val="60000"/>
            </a:schemeClr>
          </a:solidFill>
          <a:ln>
            <a:noFill/>
          </a:ln>
          <a:effectLst/>
        </c:spPr>
      </c:pivotFmt>
      <c:pivotFmt>
        <c:idx val="6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lumMod val="40000"/>
              <a:lumOff val="60000"/>
            </a:schemeClr>
          </a:solidFill>
          <a:ln>
            <a:noFill/>
          </a:ln>
          <a:effectLst/>
        </c:spPr>
      </c:pivotFmt>
      <c:pivotFmt>
        <c:idx val="68"/>
        <c:spPr>
          <a:solidFill>
            <a:schemeClr val="accent1">
              <a:lumMod val="40000"/>
              <a:lumOff val="60000"/>
            </a:schemeClr>
          </a:solidFill>
          <a:ln>
            <a:noFill/>
          </a:ln>
          <a:effectLst/>
        </c:spPr>
      </c:pivotFmt>
      <c:pivotFmt>
        <c:idx val="69"/>
        <c:spPr>
          <a:solidFill>
            <a:schemeClr val="accent1">
              <a:lumMod val="40000"/>
              <a:lumOff val="60000"/>
            </a:schemeClr>
          </a:solidFill>
          <a:ln>
            <a:noFill/>
          </a:ln>
          <a:effectLst/>
        </c:spPr>
      </c:pivotFmt>
      <c:pivotFmt>
        <c:idx val="70"/>
        <c:spPr>
          <a:solidFill>
            <a:schemeClr val="accent2">
              <a:lumMod val="40000"/>
              <a:lumOff val="60000"/>
            </a:schemeClr>
          </a:solidFill>
          <a:ln>
            <a:noFill/>
          </a:ln>
          <a:effectLst/>
        </c:spPr>
      </c:pivotFmt>
      <c:pivotFmt>
        <c:idx val="71"/>
        <c:spPr>
          <a:solidFill>
            <a:schemeClr val="accent2">
              <a:lumMod val="40000"/>
              <a:lumOff val="60000"/>
            </a:schemeClr>
          </a:solidFill>
          <a:ln>
            <a:noFill/>
          </a:ln>
          <a:effectLst/>
        </c:spPr>
      </c:pivotFmt>
      <c:pivotFmt>
        <c:idx val="72"/>
        <c:spPr>
          <a:solidFill>
            <a:schemeClr val="accent2">
              <a:lumMod val="40000"/>
              <a:lumOff val="60000"/>
            </a:schemeClr>
          </a:solidFill>
          <a:ln>
            <a:noFill/>
          </a:ln>
          <a:effectLst/>
        </c:spPr>
      </c:pivotFmt>
      <c:pivotFmt>
        <c:idx val="7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1">
              <a:lumMod val="40000"/>
              <a:lumOff val="60000"/>
            </a:schemeClr>
          </a:solidFill>
          <a:ln>
            <a:noFill/>
          </a:ln>
          <a:effectLst/>
        </c:spPr>
      </c:pivotFmt>
      <c:pivotFmt>
        <c:idx val="75"/>
        <c:spPr>
          <a:solidFill>
            <a:schemeClr val="accent1">
              <a:lumMod val="40000"/>
              <a:lumOff val="60000"/>
            </a:schemeClr>
          </a:solidFill>
          <a:ln>
            <a:noFill/>
          </a:ln>
          <a:effectLst/>
        </c:spPr>
      </c:pivotFmt>
      <c:pivotFmt>
        <c:idx val="76"/>
        <c:spPr>
          <a:solidFill>
            <a:schemeClr val="accent1">
              <a:lumMod val="40000"/>
              <a:lumOff val="60000"/>
            </a:schemeClr>
          </a:solidFill>
          <a:ln>
            <a:noFill/>
          </a:ln>
          <a:effectLst/>
        </c:spPr>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2">
              <a:lumMod val="40000"/>
              <a:lumOff val="60000"/>
            </a:schemeClr>
          </a:solidFill>
          <a:ln>
            <a:noFill/>
          </a:ln>
          <a:effectLst/>
        </c:spPr>
      </c:pivotFmt>
      <c:pivotFmt>
        <c:idx val="79"/>
        <c:spPr>
          <a:solidFill>
            <a:schemeClr val="accent2">
              <a:lumMod val="40000"/>
              <a:lumOff val="60000"/>
            </a:schemeClr>
          </a:solidFill>
          <a:ln>
            <a:noFill/>
          </a:ln>
          <a:effectLst/>
        </c:spPr>
      </c:pivotFmt>
      <c:pivotFmt>
        <c:idx val="80"/>
        <c:spPr>
          <a:solidFill>
            <a:schemeClr val="accent2">
              <a:lumMod val="40000"/>
              <a:lumOff val="60000"/>
            </a:schemeClr>
          </a:solidFill>
          <a:ln>
            <a:noFill/>
          </a:ln>
          <a:effectLst/>
        </c:spPr>
      </c:pivotFmt>
      <c:pivotFmt>
        <c:idx val="8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2"/>
        <c:spPr>
          <a:solidFill>
            <a:schemeClr val="accent1">
              <a:lumMod val="40000"/>
              <a:lumOff val="60000"/>
            </a:schemeClr>
          </a:solidFill>
          <a:ln>
            <a:noFill/>
          </a:ln>
          <a:effectLst/>
        </c:spPr>
      </c:pivotFmt>
      <c:pivotFmt>
        <c:idx val="83"/>
        <c:spPr>
          <a:solidFill>
            <a:schemeClr val="accent1">
              <a:lumMod val="40000"/>
              <a:lumOff val="60000"/>
            </a:schemeClr>
          </a:solidFill>
          <a:ln>
            <a:noFill/>
          </a:ln>
          <a:effectLst/>
        </c:spPr>
      </c:pivotFmt>
      <c:pivotFmt>
        <c:idx val="84"/>
        <c:spPr>
          <a:solidFill>
            <a:schemeClr val="accent1">
              <a:lumMod val="40000"/>
              <a:lumOff val="60000"/>
            </a:schemeClr>
          </a:solidFill>
          <a:ln>
            <a:noFill/>
          </a:ln>
          <a:effectLst/>
        </c:spPr>
      </c:pivotFmt>
      <c:pivotFmt>
        <c:idx val="8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6"/>
        <c:spPr>
          <a:solidFill>
            <a:schemeClr val="accent2">
              <a:lumMod val="40000"/>
              <a:lumOff val="60000"/>
            </a:schemeClr>
          </a:solidFill>
          <a:ln>
            <a:noFill/>
          </a:ln>
          <a:effectLst/>
        </c:spPr>
      </c:pivotFmt>
      <c:pivotFmt>
        <c:idx val="87"/>
        <c:spPr>
          <a:solidFill>
            <a:schemeClr val="accent2">
              <a:lumMod val="40000"/>
              <a:lumOff val="60000"/>
            </a:schemeClr>
          </a:solidFill>
          <a:ln>
            <a:noFill/>
          </a:ln>
          <a:effectLst/>
        </c:spPr>
      </c:pivotFmt>
      <c:pivotFmt>
        <c:idx val="88"/>
        <c:spPr>
          <a:solidFill>
            <a:schemeClr val="accent2">
              <a:lumMod val="40000"/>
              <a:lumOff val="60000"/>
            </a:schemeClr>
          </a:solidFill>
          <a:ln>
            <a:noFill/>
          </a:ln>
          <a:effectLst/>
        </c:spPr>
      </c:pivotFmt>
    </c:pivotFmts>
    <c:plotArea>
      <c:layout>
        <c:manualLayout>
          <c:layoutTarget val="inner"/>
          <c:xMode val="edge"/>
          <c:yMode val="edge"/>
          <c:x val="6.9159417117873448E-2"/>
          <c:y val="1.4720741694931278E-2"/>
          <c:w val="0.93084058288212657"/>
          <c:h val="0.80228137203094951"/>
        </c:manualLayout>
      </c:layout>
      <c:barChart>
        <c:barDir val="col"/>
        <c:grouping val="clustered"/>
        <c:varyColors val="0"/>
        <c:ser>
          <c:idx val="0"/>
          <c:order val="0"/>
          <c:tx>
            <c:strRef>
              <c:f>Sheet1!$M$9:$M$10</c:f>
              <c:strCache>
                <c:ptCount val="1"/>
                <c:pt idx="0">
                  <c:v>Sum of Occupied</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34BB-444A-93BC-59189375018F}"/>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34BB-444A-93BC-59189375018F}"/>
              </c:ext>
            </c:extLst>
          </c:dPt>
          <c:dPt>
            <c:idx val="4"/>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34BB-444A-93BC-59189375018F}"/>
              </c:ext>
            </c:extLst>
          </c:dPt>
          <c:cat>
            <c:multiLvlStrRef>
              <c:f>Sheet1!$K$11:$L$19</c:f>
              <c:multiLvlStrCache>
                <c:ptCount val="6"/>
                <c:lvl>
                  <c:pt idx="0">
                    <c:v>2020</c:v>
                  </c:pt>
                  <c:pt idx="1">
                    <c:v>2021</c:v>
                  </c:pt>
                  <c:pt idx="2">
                    <c:v>2020</c:v>
                  </c:pt>
                  <c:pt idx="3">
                    <c:v>2021</c:v>
                  </c:pt>
                  <c:pt idx="4">
                    <c:v>2020</c:v>
                  </c:pt>
                  <c:pt idx="5">
                    <c:v>2021</c:v>
                  </c:pt>
                </c:lvl>
                <c:lvl>
                  <c:pt idx="0">
                    <c:v>January</c:v>
                  </c:pt>
                  <c:pt idx="2">
                    <c:v>February</c:v>
                  </c:pt>
                  <c:pt idx="4">
                    <c:v>March</c:v>
                  </c:pt>
                </c:lvl>
              </c:multiLvlStrCache>
            </c:multiLvlStrRef>
          </c:cat>
          <c:val>
            <c:numRef>
              <c:f>Sheet1!$M$11:$M$19</c:f>
              <c:numCache>
                <c:formatCode>General</c:formatCode>
                <c:ptCount val="6"/>
                <c:pt idx="0">
                  <c:v>3423</c:v>
                </c:pt>
                <c:pt idx="1">
                  <c:v>5436</c:v>
                </c:pt>
                <c:pt idx="2">
                  <c:v>3342</c:v>
                </c:pt>
                <c:pt idx="3">
                  <c:v>4444</c:v>
                </c:pt>
                <c:pt idx="4">
                  <c:v>2661</c:v>
                </c:pt>
                <c:pt idx="5">
                  <c:v>3275</c:v>
                </c:pt>
              </c:numCache>
            </c:numRef>
          </c:val>
          <c:extLst>
            <c:ext xmlns:c16="http://schemas.microsoft.com/office/drawing/2014/chart" uri="{C3380CC4-5D6E-409C-BE32-E72D297353CC}">
              <c16:uniqueId val="{00000006-34BB-444A-93BC-59189375018F}"/>
            </c:ext>
          </c:extLst>
        </c:ser>
        <c:ser>
          <c:idx val="1"/>
          <c:order val="1"/>
          <c:tx>
            <c:strRef>
              <c:f>Sheet1!$N$9:$N$10</c:f>
              <c:strCache>
                <c:ptCount val="1"/>
                <c:pt idx="0">
                  <c:v>Sum of Adult critical care beds</c:v>
                </c:pt>
              </c:strCache>
            </c:strRef>
          </c:tx>
          <c:spPr>
            <a:solidFill>
              <a:schemeClr val="accent2"/>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8-34BB-444A-93BC-59189375018F}"/>
              </c:ext>
            </c:extLst>
          </c:dPt>
          <c:dPt>
            <c:idx val="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A-34BB-444A-93BC-59189375018F}"/>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C-34BB-444A-93BC-59189375018F}"/>
              </c:ext>
            </c:extLst>
          </c:dPt>
          <c:cat>
            <c:multiLvlStrRef>
              <c:f>Sheet1!$K$11:$L$19</c:f>
              <c:multiLvlStrCache>
                <c:ptCount val="6"/>
                <c:lvl>
                  <c:pt idx="0">
                    <c:v>2020</c:v>
                  </c:pt>
                  <c:pt idx="1">
                    <c:v>2021</c:v>
                  </c:pt>
                  <c:pt idx="2">
                    <c:v>2020</c:v>
                  </c:pt>
                  <c:pt idx="3">
                    <c:v>2021</c:v>
                  </c:pt>
                  <c:pt idx="4">
                    <c:v>2020</c:v>
                  </c:pt>
                  <c:pt idx="5">
                    <c:v>2021</c:v>
                  </c:pt>
                </c:lvl>
                <c:lvl>
                  <c:pt idx="0">
                    <c:v>January</c:v>
                  </c:pt>
                  <c:pt idx="2">
                    <c:v>February</c:v>
                  </c:pt>
                  <c:pt idx="4">
                    <c:v>March</c:v>
                  </c:pt>
                </c:lvl>
              </c:multiLvlStrCache>
            </c:multiLvlStrRef>
          </c:cat>
          <c:val>
            <c:numRef>
              <c:f>Sheet1!$N$11:$N$19</c:f>
              <c:numCache>
                <c:formatCode>General</c:formatCode>
                <c:ptCount val="6"/>
                <c:pt idx="0">
                  <c:v>4123</c:v>
                </c:pt>
                <c:pt idx="1">
                  <c:v>6222</c:v>
                </c:pt>
                <c:pt idx="2">
                  <c:v>4122</c:v>
                </c:pt>
                <c:pt idx="3">
                  <c:v>5744</c:v>
                </c:pt>
                <c:pt idx="4">
                  <c:v>3766</c:v>
                </c:pt>
                <c:pt idx="5">
                  <c:v>4684</c:v>
                </c:pt>
              </c:numCache>
            </c:numRef>
          </c:val>
          <c:extLst>
            <c:ext xmlns:c16="http://schemas.microsoft.com/office/drawing/2014/chart" uri="{C3380CC4-5D6E-409C-BE32-E72D297353CC}">
              <c16:uniqueId val="{0000000D-34BB-444A-93BC-59189375018F}"/>
            </c:ext>
          </c:extLst>
        </c:ser>
        <c:dLbls>
          <c:showLegendKey val="0"/>
          <c:showVal val="0"/>
          <c:showCatName val="0"/>
          <c:showSerName val="0"/>
          <c:showPercent val="0"/>
          <c:showBubbleSize val="0"/>
        </c:dLbls>
        <c:gapWidth val="96"/>
        <c:axId val="1371107520"/>
        <c:axId val="1401215888"/>
      </c:barChart>
      <c:catAx>
        <c:axId val="1371107520"/>
        <c:scaling>
          <c:orientation val="minMax"/>
        </c:scaling>
        <c:delete val="0"/>
        <c:axPos val="b"/>
        <c:numFmt formatCode="General" sourceLinked="1"/>
        <c:majorTickMark val="none"/>
        <c:minorTickMark val="none"/>
        <c:tickLblPos val="nextTo"/>
        <c:spPr>
          <a:noFill/>
          <a:ln w="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1215888"/>
        <c:crosses val="autoZero"/>
        <c:auto val="1"/>
        <c:lblAlgn val="ctr"/>
        <c:lblOffset val="100"/>
        <c:noMultiLvlLbl val="0"/>
      </c:catAx>
      <c:valAx>
        <c:axId val="1401215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1107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Electives!$A$5</c:f>
              <c:strCache>
                <c:ptCount val="1"/>
                <c:pt idx="0">
                  <c:v>Feb18-Jan19</c:v>
                </c:pt>
              </c:strCache>
            </c:strRef>
          </c:tx>
          <c:spPr>
            <a:ln w="28575" cap="rnd">
              <a:solidFill>
                <a:schemeClr val="accent1"/>
              </a:solidFill>
              <a:round/>
            </a:ln>
            <a:effectLst/>
          </c:spPr>
          <c:marker>
            <c:symbol val="none"/>
          </c:marker>
          <c:cat>
            <c:strRef>
              <c:f>Electives!$C$4:$O$4</c:f>
              <c:strCache>
                <c:ptCount val="13"/>
                <c:pt idx="0">
                  <c:v>Feb</c:v>
                </c:pt>
                <c:pt idx="1">
                  <c:v>Mar</c:v>
                </c:pt>
                <c:pt idx="2">
                  <c:v>Apr</c:v>
                </c:pt>
                <c:pt idx="3">
                  <c:v>May</c:v>
                </c:pt>
                <c:pt idx="4">
                  <c:v>Jun</c:v>
                </c:pt>
                <c:pt idx="5">
                  <c:v>Jul</c:v>
                </c:pt>
                <c:pt idx="6">
                  <c:v>Aug</c:v>
                </c:pt>
                <c:pt idx="7">
                  <c:v>Sep</c:v>
                </c:pt>
                <c:pt idx="8">
                  <c:v>Oct</c:v>
                </c:pt>
                <c:pt idx="9">
                  <c:v>Nov</c:v>
                </c:pt>
                <c:pt idx="10">
                  <c:v>Dec</c:v>
                </c:pt>
                <c:pt idx="11">
                  <c:v>Jan </c:v>
                </c:pt>
                <c:pt idx="12">
                  <c:v>Feb</c:v>
                </c:pt>
              </c:strCache>
            </c:strRef>
          </c:cat>
          <c:val>
            <c:numRef>
              <c:f>Electives!$C$5:$O$5</c:f>
              <c:numCache>
                <c:formatCode>General</c:formatCode>
                <c:ptCount val="13"/>
                <c:pt idx="0">
                  <c:v>23664</c:v>
                </c:pt>
                <c:pt idx="1">
                  <c:v>25399</c:v>
                </c:pt>
                <c:pt idx="2">
                  <c:v>24503</c:v>
                </c:pt>
                <c:pt idx="3">
                  <c:v>28710</c:v>
                </c:pt>
                <c:pt idx="4">
                  <c:v>25977</c:v>
                </c:pt>
                <c:pt idx="5">
                  <c:v>23793</c:v>
                </c:pt>
                <c:pt idx="6">
                  <c:v>27718</c:v>
                </c:pt>
                <c:pt idx="7">
                  <c:v>24021</c:v>
                </c:pt>
                <c:pt idx="8">
                  <c:v>27955</c:v>
                </c:pt>
                <c:pt idx="9">
                  <c:v>26646</c:v>
                </c:pt>
                <c:pt idx="10">
                  <c:v>22302</c:v>
                </c:pt>
                <c:pt idx="11">
                  <c:v>26483</c:v>
                </c:pt>
                <c:pt idx="12">
                  <c:v>25307</c:v>
                </c:pt>
              </c:numCache>
            </c:numRef>
          </c:val>
          <c:smooth val="0"/>
          <c:extLst>
            <c:ext xmlns:c16="http://schemas.microsoft.com/office/drawing/2014/chart" uri="{C3380CC4-5D6E-409C-BE32-E72D297353CC}">
              <c16:uniqueId val="{00000000-0F6F-4321-9E78-54EE91149AD9}"/>
            </c:ext>
          </c:extLst>
        </c:ser>
        <c:ser>
          <c:idx val="1"/>
          <c:order val="1"/>
          <c:tx>
            <c:strRef>
              <c:f>Electives!$A$6</c:f>
              <c:strCache>
                <c:ptCount val="1"/>
                <c:pt idx="0">
                  <c:v>Feb19-Jan20</c:v>
                </c:pt>
              </c:strCache>
            </c:strRef>
          </c:tx>
          <c:spPr>
            <a:ln w="28575" cap="rnd">
              <a:solidFill>
                <a:schemeClr val="accent2"/>
              </a:solidFill>
              <a:round/>
            </a:ln>
            <a:effectLst/>
          </c:spPr>
          <c:marker>
            <c:symbol val="none"/>
          </c:marker>
          <c:cat>
            <c:strRef>
              <c:f>Electives!$C$4:$O$4</c:f>
              <c:strCache>
                <c:ptCount val="13"/>
                <c:pt idx="0">
                  <c:v>Feb</c:v>
                </c:pt>
                <c:pt idx="1">
                  <c:v>Mar</c:v>
                </c:pt>
                <c:pt idx="2">
                  <c:v>Apr</c:v>
                </c:pt>
                <c:pt idx="3">
                  <c:v>May</c:v>
                </c:pt>
                <c:pt idx="4">
                  <c:v>Jun</c:v>
                </c:pt>
                <c:pt idx="5">
                  <c:v>Jul</c:v>
                </c:pt>
                <c:pt idx="6">
                  <c:v>Aug</c:v>
                </c:pt>
                <c:pt idx="7">
                  <c:v>Sep</c:v>
                </c:pt>
                <c:pt idx="8">
                  <c:v>Oct</c:v>
                </c:pt>
                <c:pt idx="9">
                  <c:v>Nov</c:v>
                </c:pt>
                <c:pt idx="10">
                  <c:v>Dec</c:v>
                </c:pt>
                <c:pt idx="11">
                  <c:v>Jan </c:v>
                </c:pt>
                <c:pt idx="12">
                  <c:v>Feb</c:v>
                </c:pt>
              </c:strCache>
            </c:strRef>
          </c:cat>
          <c:val>
            <c:numRef>
              <c:f>Electives!$C$6:$O$6</c:f>
              <c:numCache>
                <c:formatCode>General</c:formatCode>
                <c:ptCount val="13"/>
                <c:pt idx="0">
                  <c:v>25307</c:v>
                </c:pt>
                <c:pt idx="1">
                  <c:v>27141</c:v>
                </c:pt>
                <c:pt idx="2">
                  <c:v>24894</c:v>
                </c:pt>
                <c:pt idx="3">
                  <c:v>27203</c:v>
                </c:pt>
                <c:pt idx="4">
                  <c:v>24593</c:v>
                </c:pt>
                <c:pt idx="5">
                  <c:v>24545</c:v>
                </c:pt>
                <c:pt idx="6">
                  <c:v>25693</c:v>
                </c:pt>
                <c:pt idx="7">
                  <c:v>25292</c:v>
                </c:pt>
                <c:pt idx="8">
                  <c:v>26656</c:v>
                </c:pt>
                <c:pt idx="9">
                  <c:v>27060</c:v>
                </c:pt>
                <c:pt idx="10">
                  <c:v>23174</c:v>
                </c:pt>
                <c:pt idx="11">
                  <c:v>26113</c:v>
                </c:pt>
                <c:pt idx="12">
                  <c:v>25164</c:v>
                </c:pt>
              </c:numCache>
            </c:numRef>
          </c:val>
          <c:smooth val="0"/>
          <c:extLst>
            <c:ext xmlns:c16="http://schemas.microsoft.com/office/drawing/2014/chart" uri="{C3380CC4-5D6E-409C-BE32-E72D297353CC}">
              <c16:uniqueId val="{00000001-0F6F-4321-9E78-54EE91149AD9}"/>
            </c:ext>
          </c:extLst>
        </c:ser>
        <c:ser>
          <c:idx val="2"/>
          <c:order val="2"/>
          <c:tx>
            <c:strRef>
              <c:f>Electives!$A$7</c:f>
              <c:strCache>
                <c:ptCount val="1"/>
                <c:pt idx="0">
                  <c:v>Feb20-Jan21</c:v>
                </c:pt>
              </c:strCache>
            </c:strRef>
          </c:tx>
          <c:spPr>
            <a:ln w="28575" cap="rnd">
              <a:solidFill>
                <a:schemeClr val="accent3"/>
              </a:solidFill>
              <a:round/>
            </a:ln>
            <a:effectLst/>
          </c:spPr>
          <c:marker>
            <c:symbol val="none"/>
          </c:marker>
          <c:cat>
            <c:strRef>
              <c:f>Electives!$C$4:$O$4</c:f>
              <c:strCache>
                <c:ptCount val="13"/>
                <c:pt idx="0">
                  <c:v>Feb</c:v>
                </c:pt>
                <c:pt idx="1">
                  <c:v>Mar</c:v>
                </c:pt>
                <c:pt idx="2">
                  <c:v>Apr</c:v>
                </c:pt>
                <c:pt idx="3">
                  <c:v>May</c:v>
                </c:pt>
                <c:pt idx="4">
                  <c:v>Jun</c:v>
                </c:pt>
                <c:pt idx="5">
                  <c:v>Jul</c:v>
                </c:pt>
                <c:pt idx="6">
                  <c:v>Aug</c:v>
                </c:pt>
                <c:pt idx="7">
                  <c:v>Sep</c:v>
                </c:pt>
                <c:pt idx="8">
                  <c:v>Oct</c:v>
                </c:pt>
                <c:pt idx="9">
                  <c:v>Nov</c:v>
                </c:pt>
                <c:pt idx="10">
                  <c:v>Dec</c:v>
                </c:pt>
                <c:pt idx="11">
                  <c:v>Jan </c:v>
                </c:pt>
                <c:pt idx="12">
                  <c:v>Feb</c:v>
                </c:pt>
              </c:strCache>
            </c:strRef>
          </c:cat>
          <c:val>
            <c:numRef>
              <c:f>Electives!$C$7:$O$7</c:f>
              <c:numCache>
                <c:formatCode>General</c:formatCode>
                <c:ptCount val="13"/>
                <c:pt idx="0">
                  <c:v>25164</c:v>
                </c:pt>
                <c:pt idx="1">
                  <c:v>17173</c:v>
                </c:pt>
                <c:pt idx="2">
                  <c:v>2948</c:v>
                </c:pt>
                <c:pt idx="3">
                  <c:v>3809</c:v>
                </c:pt>
                <c:pt idx="4">
                  <c:v>6519</c:v>
                </c:pt>
                <c:pt idx="5">
                  <c:v>10525</c:v>
                </c:pt>
                <c:pt idx="6">
                  <c:v>12844</c:v>
                </c:pt>
                <c:pt idx="7">
                  <c:v>15936</c:v>
                </c:pt>
                <c:pt idx="8">
                  <c:v>16772</c:v>
                </c:pt>
                <c:pt idx="9">
                  <c:v>16584</c:v>
                </c:pt>
                <c:pt idx="10">
                  <c:v>15483</c:v>
                </c:pt>
                <c:pt idx="11">
                  <c:v>10862</c:v>
                </c:pt>
                <c:pt idx="12">
                  <c:v>11464</c:v>
                </c:pt>
              </c:numCache>
            </c:numRef>
          </c:val>
          <c:smooth val="0"/>
          <c:extLst>
            <c:ext xmlns:c16="http://schemas.microsoft.com/office/drawing/2014/chart" uri="{C3380CC4-5D6E-409C-BE32-E72D297353CC}">
              <c16:uniqueId val="{00000002-0F6F-4321-9E78-54EE91149AD9}"/>
            </c:ext>
          </c:extLst>
        </c:ser>
        <c:dLbls>
          <c:showLegendKey val="0"/>
          <c:showVal val="0"/>
          <c:showCatName val="0"/>
          <c:showSerName val="0"/>
          <c:showPercent val="0"/>
          <c:showBubbleSize val="0"/>
        </c:dLbls>
        <c:smooth val="0"/>
        <c:axId val="90982463"/>
        <c:axId val="176317407"/>
      </c:lineChart>
      <c:catAx>
        <c:axId val="90982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317407"/>
        <c:crosses val="autoZero"/>
        <c:auto val="1"/>
        <c:lblAlgn val="ctr"/>
        <c:lblOffset val="100"/>
        <c:noMultiLvlLbl val="0"/>
      </c:catAx>
      <c:valAx>
        <c:axId val="176317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982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b="1"/>
              <a:t>Proportion</a:t>
            </a:r>
            <a:r>
              <a:rPr lang="en-GB" b="1" baseline="0"/>
              <a:t> of population vaccinated by age group, England</a:t>
            </a:r>
            <a:endParaRPr lang="en-GB" b="1"/>
          </a:p>
        </c:rich>
      </c:tx>
      <c:layout>
        <c:manualLayout>
          <c:xMode val="edge"/>
          <c:yMode val="edge"/>
          <c:x val="0.18002020601836927"/>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Sheet3!$B$8</c:f>
              <c:strCache>
                <c:ptCount val="1"/>
                <c:pt idx="0">
                  <c:v>1st dose</c:v>
                </c:pt>
              </c:strCache>
            </c:strRef>
          </c:tx>
          <c:spPr>
            <a:solidFill>
              <a:schemeClr val="accent1"/>
            </a:solidFill>
            <a:ln>
              <a:noFill/>
            </a:ln>
            <a:effectLst/>
          </c:spPr>
          <c:invertIfNegative val="0"/>
          <c:dLbls>
            <c:dLbl>
              <c:idx val="0"/>
              <c:tx>
                <c:rich>
                  <a:bodyPr/>
                  <a:lstStyle/>
                  <a:p>
                    <a:fld id="{833F12F6-0BE9-4001-ADE5-C64DDF1B5847}"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718-4C5D-9713-8EAE52AEAE40}"/>
                </c:ext>
              </c:extLst>
            </c:dLbl>
            <c:dLbl>
              <c:idx val="1"/>
              <c:tx>
                <c:rich>
                  <a:bodyPr/>
                  <a:lstStyle/>
                  <a:p>
                    <a:fld id="{A49D2117-661E-427F-B9FF-407BEAEE2567}"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718-4C5D-9713-8EAE52AEAE40}"/>
                </c:ext>
              </c:extLst>
            </c:dLbl>
            <c:dLbl>
              <c:idx val="2"/>
              <c:tx>
                <c:rich>
                  <a:bodyPr/>
                  <a:lstStyle/>
                  <a:p>
                    <a:fld id="{83865393-F684-4BE9-B1F9-C9ACBD22B959}"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718-4C5D-9713-8EAE52AEAE40}"/>
                </c:ext>
              </c:extLst>
            </c:dLbl>
            <c:dLbl>
              <c:idx val="3"/>
              <c:tx>
                <c:rich>
                  <a:bodyPr/>
                  <a:lstStyle/>
                  <a:p>
                    <a:fld id="{E28168FB-59A5-403C-80E7-3FE741801574}"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718-4C5D-9713-8EAE52AEAE40}"/>
                </c:ext>
              </c:extLst>
            </c:dLbl>
            <c:dLbl>
              <c:idx val="4"/>
              <c:tx>
                <c:rich>
                  <a:bodyPr/>
                  <a:lstStyle/>
                  <a:p>
                    <a:fld id="{6C7B924E-7B5D-4F42-BF4A-E5E810A8317D}"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718-4C5D-9713-8EAE52AEAE40}"/>
                </c:ext>
              </c:extLst>
            </c:dLbl>
            <c:dLbl>
              <c:idx val="5"/>
              <c:tx>
                <c:rich>
                  <a:bodyPr/>
                  <a:lstStyle/>
                  <a:p>
                    <a:fld id="{A4C9CC88-F480-4FD4-9BD3-DFA70942E411}"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718-4C5D-9713-8EAE52AEAE40}"/>
                </c:ext>
              </c:extLst>
            </c:dLbl>
            <c:dLbl>
              <c:idx val="6"/>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718-4C5D-9713-8EAE52AEAE40}"/>
                </c:ext>
              </c:extLst>
            </c:dLbl>
            <c:dLbl>
              <c:idx val="7"/>
              <c:tx>
                <c:rich>
                  <a:bodyPr/>
                  <a:lstStyle/>
                  <a:p>
                    <a:fld id="{228CCEA6-42C5-4C43-A14C-41E3EF747FBE}"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718-4C5D-9713-8EAE52AEAE4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Sheet3!$C$7:$J$7</c:f>
              <c:strCache>
                <c:ptCount val="8"/>
                <c:pt idx="0">
                  <c:v>Under 50</c:v>
                </c:pt>
                <c:pt idx="1">
                  <c:v>50-54</c:v>
                </c:pt>
                <c:pt idx="2">
                  <c:v>55-59</c:v>
                </c:pt>
                <c:pt idx="3">
                  <c:v>60-64</c:v>
                </c:pt>
                <c:pt idx="4">
                  <c:v>65-69</c:v>
                </c:pt>
                <c:pt idx="5">
                  <c:v>70-74</c:v>
                </c:pt>
                <c:pt idx="6">
                  <c:v>75-79</c:v>
                </c:pt>
                <c:pt idx="7">
                  <c:v>80+</c:v>
                </c:pt>
              </c:strCache>
            </c:strRef>
          </c:cat>
          <c:val>
            <c:numRef>
              <c:f>Sheet3!$C$8:$J$8</c:f>
              <c:numCache>
                <c:formatCode>0</c:formatCode>
                <c:ptCount val="8"/>
                <c:pt idx="0">
                  <c:v>25.927182145019746</c:v>
                </c:pt>
                <c:pt idx="1">
                  <c:v>83.53409029546296</c:v>
                </c:pt>
                <c:pt idx="2">
                  <c:v>91.13732141791742</c:v>
                </c:pt>
                <c:pt idx="3">
                  <c:v>96.109723041228094</c:v>
                </c:pt>
                <c:pt idx="4">
                  <c:v>93.484378240379868</c:v>
                </c:pt>
                <c:pt idx="5">
                  <c:v>96.783572707915525</c:v>
                </c:pt>
                <c:pt idx="6">
                  <c:v>100</c:v>
                </c:pt>
                <c:pt idx="7">
                  <c:v>95.16934300188511</c:v>
                </c:pt>
              </c:numCache>
            </c:numRef>
          </c:val>
          <c:extLst>
            <c:ext xmlns:c16="http://schemas.microsoft.com/office/drawing/2014/chart" uri="{C3380CC4-5D6E-409C-BE32-E72D297353CC}">
              <c16:uniqueId val="{00000008-0718-4C5D-9713-8EAE52AEAE40}"/>
            </c:ext>
          </c:extLst>
        </c:ser>
        <c:ser>
          <c:idx val="1"/>
          <c:order val="1"/>
          <c:tx>
            <c:strRef>
              <c:f>Sheet3!$B$9</c:f>
              <c:strCache>
                <c:ptCount val="1"/>
                <c:pt idx="0">
                  <c:v>2nd dose</c:v>
                </c:pt>
              </c:strCache>
            </c:strRef>
          </c:tx>
          <c:spPr>
            <a:solidFill>
              <a:schemeClr val="accent2"/>
            </a:solidFill>
            <a:ln>
              <a:noFill/>
            </a:ln>
            <a:effectLst/>
          </c:spPr>
          <c:invertIfNegative val="0"/>
          <c:dLbls>
            <c:dLbl>
              <c:idx val="0"/>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718-4C5D-9713-8EAE52AEAE40}"/>
                </c:ext>
              </c:extLst>
            </c:dLbl>
            <c:dLbl>
              <c:idx val="1"/>
              <c:tx>
                <c:rich>
                  <a:bodyPr/>
                  <a:lstStyle/>
                  <a:p>
                    <a:fld id="{441EFE28-9BE4-4126-870C-69324E219B92}"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718-4C5D-9713-8EAE52AEAE40}"/>
                </c:ext>
              </c:extLst>
            </c:dLbl>
            <c:dLbl>
              <c:idx val="2"/>
              <c:tx>
                <c:rich>
                  <a:bodyPr/>
                  <a:lstStyle/>
                  <a:p>
                    <a:fld id="{0B6142EC-0530-474B-8002-FF096C24E6C9}"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718-4C5D-9713-8EAE52AEAE40}"/>
                </c:ext>
              </c:extLst>
            </c:dLbl>
            <c:dLbl>
              <c:idx val="3"/>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0718-4C5D-9713-8EAE52AEAE40}"/>
                </c:ext>
              </c:extLst>
            </c:dLbl>
            <c:dLbl>
              <c:idx val="4"/>
              <c:tx>
                <c:rich>
                  <a:bodyPr/>
                  <a:lstStyle/>
                  <a:p>
                    <a:fld id="{1159D562-45DC-40E6-A407-7F586D36162A}"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718-4C5D-9713-8EAE52AEAE40}"/>
                </c:ext>
              </c:extLst>
            </c:dLbl>
            <c:dLbl>
              <c:idx val="5"/>
              <c:tx>
                <c:rich>
                  <a:bodyPr/>
                  <a:lstStyle/>
                  <a:p>
                    <a:fld id="{6248C15E-01CA-46C0-8FE3-F3C6190F48C4}"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0718-4C5D-9713-8EAE52AEAE40}"/>
                </c:ext>
              </c:extLst>
            </c:dLbl>
            <c:dLbl>
              <c:idx val="6"/>
              <c:tx>
                <c:rich>
                  <a:bodyPr/>
                  <a:lstStyle/>
                  <a:p>
                    <a:fld id="{3551B61C-CA21-48AC-8491-5A1B6B323AD1}"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0718-4C5D-9713-8EAE52AEAE40}"/>
                </c:ext>
              </c:extLst>
            </c:dLbl>
            <c:dLbl>
              <c:idx val="7"/>
              <c:tx>
                <c:rich>
                  <a:bodyPr/>
                  <a:lstStyle/>
                  <a:p>
                    <a:fld id="{94592B97-3A56-4CEA-8614-151E5F65EB41}"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0718-4C5D-9713-8EAE52AEAE4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Sheet3!$C$7:$J$7</c:f>
              <c:strCache>
                <c:ptCount val="8"/>
                <c:pt idx="0">
                  <c:v>Under 50</c:v>
                </c:pt>
                <c:pt idx="1">
                  <c:v>50-54</c:v>
                </c:pt>
                <c:pt idx="2">
                  <c:v>55-59</c:v>
                </c:pt>
                <c:pt idx="3">
                  <c:v>60-64</c:v>
                </c:pt>
                <c:pt idx="4">
                  <c:v>65-69</c:v>
                </c:pt>
                <c:pt idx="5">
                  <c:v>70-74</c:v>
                </c:pt>
                <c:pt idx="6">
                  <c:v>75-79</c:v>
                </c:pt>
                <c:pt idx="7">
                  <c:v>80+</c:v>
                </c:pt>
              </c:strCache>
            </c:strRef>
          </c:cat>
          <c:val>
            <c:numRef>
              <c:f>Sheet3!$C$9:$J$9</c:f>
              <c:numCache>
                <c:formatCode>0</c:formatCode>
                <c:ptCount val="8"/>
                <c:pt idx="0">
                  <c:v>3.0556705371300055</c:v>
                </c:pt>
                <c:pt idx="1">
                  <c:v>4.8764146334409997</c:v>
                </c:pt>
                <c:pt idx="2">
                  <c:v>5.3511488833997021</c:v>
                </c:pt>
                <c:pt idx="3">
                  <c:v>4.8581946022202329</c:v>
                </c:pt>
                <c:pt idx="4">
                  <c:v>3.3063137796148374</c:v>
                </c:pt>
                <c:pt idx="5">
                  <c:v>4.7130851148803696</c:v>
                </c:pt>
                <c:pt idx="6">
                  <c:v>12.717977045230397</c:v>
                </c:pt>
                <c:pt idx="7">
                  <c:v>40.844226433610018</c:v>
                </c:pt>
              </c:numCache>
            </c:numRef>
          </c:val>
          <c:extLst>
            <c:ext xmlns:c16="http://schemas.microsoft.com/office/drawing/2014/chart" uri="{C3380CC4-5D6E-409C-BE32-E72D297353CC}">
              <c16:uniqueId val="{00000011-0718-4C5D-9713-8EAE52AEAE40}"/>
            </c:ext>
          </c:extLst>
        </c:ser>
        <c:dLbls>
          <c:showLegendKey val="0"/>
          <c:showVal val="0"/>
          <c:showCatName val="0"/>
          <c:showSerName val="0"/>
          <c:showPercent val="0"/>
          <c:showBubbleSize val="0"/>
        </c:dLbls>
        <c:gapWidth val="121"/>
        <c:overlap val="-47"/>
        <c:axId val="962076351"/>
        <c:axId val="1061770447"/>
      </c:barChart>
      <c:catAx>
        <c:axId val="962076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61770447"/>
        <c:crosses val="autoZero"/>
        <c:auto val="1"/>
        <c:lblAlgn val="ctr"/>
        <c:lblOffset val="100"/>
        <c:noMultiLvlLbl val="0"/>
      </c:catAx>
      <c:valAx>
        <c:axId val="106177044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620763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55291-6450-40E3-B8F0-FDE5A706E303}" type="datetimeFigureOut">
              <a:rPr lang="en-GB" smtClean="0"/>
              <a:t>12/04/2021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AD57A-1EB9-4D8A-A9BC-E5BEF279E1A4}" type="slidenum">
              <a:rPr lang="en-GB" smtClean="0"/>
              <a:t>‹#›</a:t>
            </a:fld>
            <a:endParaRPr lang="en-GB"/>
          </a:p>
        </p:txBody>
      </p:sp>
    </p:spTree>
    <p:extLst>
      <p:ext uri="{BB962C8B-B14F-4D97-AF65-F5344CB8AC3E}">
        <p14:creationId xmlns:p14="http://schemas.microsoft.com/office/powerpoint/2010/main" val="2584407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BAD57A-1EB9-4D8A-A9BC-E5BEF279E1A4}" type="slidenum">
              <a:rPr lang="en-GB" smtClean="0"/>
              <a:t>1</a:t>
            </a:fld>
            <a:endParaRPr lang="en-GB"/>
          </a:p>
        </p:txBody>
      </p:sp>
    </p:spTree>
    <p:extLst>
      <p:ext uri="{BB962C8B-B14F-4D97-AF65-F5344CB8AC3E}">
        <p14:creationId xmlns:p14="http://schemas.microsoft.com/office/powerpoint/2010/main" val="246525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10</a:t>
            </a:fld>
            <a:endParaRPr lang="en-GB"/>
          </a:p>
        </p:txBody>
      </p:sp>
    </p:spTree>
    <p:extLst>
      <p:ext uri="{BB962C8B-B14F-4D97-AF65-F5344CB8AC3E}">
        <p14:creationId xmlns:p14="http://schemas.microsoft.com/office/powerpoint/2010/main" val="813239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11</a:t>
            </a:fld>
            <a:endParaRPr lang="en-GB"/>
          </a:p>
        </p:txBody>
      </p:sp>
    </p:spTree>
    <p:extLst>
      <p:ext uri="{BB962C8B-B14F-4D97-AF65-F5344CB8AC3E}">
        <p14:creationId xmlns:p14="http://schemas.microsoft.com/office/powerpoint/2010/main" val="1515340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12</a:t>
            </a:fld>
            <a:endParaRPr lang="en-GB"/>
          </a:p>
        </p:txBody>
      </p:sp>
    </p:spTree>
    <p:extLst>
      <p:ext uri="{BB962C8B-B14F-4D97-AF65-F5344CB8AC3E}">
        <p14:creationId xmlns:p14="http://schemas.microsoft.com/office/powerpoint/2010/main" val="3942433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13</a:t>
            </a:fld>
            <a:endParaRPr lang="en-GB"/>
          </a:p>
        </p:txBody>
      </p:sp>
    </p:spTree>
    <p:extLst>
      <p:ext uri="{BB962C8B-B14F-4D97-AF65-F5344CB8AC3E}">
        <p14:creationId xmlns:p14="http://schemas.microsoft.com/office/powerpoint/2010/main" val="3790129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14</a:t>
            </a:fld>
            <a:endParaRPr lang="en-GB"/>
          </a:p>
        </p:txBody>
      </p:sp>
    </p:spTree>
    <p:extLst>
      <p:ext uri="{BB962C8B-B14F-4D97-AF65-F5344CB8AC3E}">
        <p14:creationId xmlns:p14="http://schemas.microsoft.com/office/powerpoint/2010/main" val="2044051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BAD57A-1EB9-4D8A-A9BC-E5BEF279E1A4}" type="slidenum">
              <a:rPr lang="en-GB" smtClean="0"/>
              <a:t>15</a:t>
            </a:fld>
            <a:endParaRPr lang="en-GB"/>
          </a:p>
        </p:txBody>
      </p:sp>
    </p:spTree>
    <p:extLst>
      <p:ext uri="{BB962C8B-B14F-4D97-AF65-F5344CB8AC3E}">
        <p14:creationId xmlns:p14="http://schemas.microsoft.com/office/powerpoint/2010/main" val="2168599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16</a:t>
            </a:fld>
            <a:endParaRPr lang="en-GB"/>
          </a:p>
        </p:txBody>
      </p:sp>
    </p:spTree>
    <p:extLst>
      <p:ext uri="{BB962C8B-B14F-4D97-AF65-F5344CB8AC3E}">
        <p14:creationId xmlns:p14="http://schemas.microsoft.com/office/powerpoint/2010/main" val="1595419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17</a:t>
            </a:fld>
            <a:endParaRPr lang="en-GB"/>
          </a:p>
        </p:txBody>
      </p:sp>
    </p:spTree>
    <p:extLst>
      <p:ext uri="{BB962C8B-B14F-4D97-AF65-F5344CB8AC3E}">
        <p14:creationId xmlns:p14="http://schemas.microsoft.com/office/powerpoint/2010/main" val="1768860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18</a:t>
            </a:fld>
            <a:endParaRPr lang="en-GB"/>
          </a:p>
        </p:txBody>
      </p:sp>
    </p:spTree>
    <p:extLst>
      <p:ext uri="{BB962C8B-B14F-4D97-AF65-F5344CB8AC3E}">
        <p14:creationId xmlns:p14="http://schemas.microsoft.com/office/powerpoint/2010/main" val="1721041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BAD57A-1EB9-4D8A-A9BC-E5BEF279E1A4}" type="slidenum">
              <a:rPr lang="en-GB" smtClean="0"/>
              <a:t>19</a:t>
            </a:fld>
            <a:endParaRPr lang="en-GB"/>
          </a:p>
        </p:txBody>
      </p:sp>
    </p:spTree>
    <p:extLst>
      <p:ext uri="{BB962C8B-B14F-4D97-AF65-F5344CB8AC3E}">
        <p14:creationId xmlns:p14="http://schemas.microsoft.com/office/powerpoint/2010/main" val="87250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a:t>
            </a:fld>
            <a:endParaRPr lang="en-GB"/>
          </a:p>
        </p:txBody>
      </p:sp>
    </p:spTree>
    <p:extLst>
      <p:ext uri="{BB962C8B-B14F-4D97-AF65-F5344CB8AC3E}">
        <p14:creationId xmlns:p14="http://schemas.microsoft.com/office/powerpoint/2010/main" val="1483109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BAD57A-1EB9-4D8A-A9BC-E5BEF279E1A4}" type="slidenum">
              <a:rPr lang="en-GB" smtClean="0"/>
              <a:t>20</a:t>
            </a:fld>
            <a:endParaRPr lang="en-GB"/>
          </a:p>
        </p:txBody>
      </p:sp>
    </p:spTree>
    <p:extLst>
      <p:ext uri="{BB962C8B-B14F-4D97-AF65-F5344CB8AC3E}">
        <p14:creationId xmlns:p14="http://schemas.microsoft.com/office/powerpoint/2010/main" val="4241620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21</a:t>
            </a:fld>
            <a:endParaRPr lang="en-GB"/>
          </a:p>
        </p:txBody>
      </p:sp>
    </p:spTree>
    <p:extLst>
      <p:ext uri="{BB962C8B-B14F-4D97-AF65-F5344CB8AC3E}">
        <p14:creationId xmlns:p14="http://schemas.microsoft.com/office/powerpoint/2010/main" val="4124419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BAD57A-1EB9-4D8A-A9BC-E5BEF279E1A4}" type="slidenum">
              <a:rPr lang="en-GB" smtClean="0"/>
              <a:t>22</a:t>
            </a:fld>
            <a:endParaRPr lang="en-GB"/>
          </a:p>
        </p:txBody>
      </p:sp>
    </p:spTree>
    <p:extLst>
      <p:ext uri="{BB962C8B-B14F-4D97-AF65-F5344CB8AC3E}">
        <p14:creationId xmlns:p14="http://schemas.microsoft.com/office/powerpoint/2010/main" val="1577295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BAD57A-1EB9-4D8A-A9BC-E5BEF279E1A4}" type="slidenum">
              <a:rPr lang="en-GB" smtClean="0"/>
              <a:t>23</a:t>
            </a:fld>
            <a:endParaRPr lang="en-GB"/>
          </a:p>
        </p:txBody>
      </p:sp>
    </p:spTree>
    <p:extLst>
      <p:ext uri="{BB962C8B-B14F-4D97-AF65-F5344CB8AC3E}">
        <p14:creationId xmlns:p14="http://schemas.microsoft.com/office/powerpoint/2010/main" val="3734423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BAD57A-1EB9-4D8A-A9BC-E5BEF279E1A4}" type="slidenum">
              <a:rPr lang="en-GB" smtClean="0"/>
              <a:t>24</a:t>
            </a:fld>
            <a:endParaRPr lang="en-GB"/>
          </a:p>
        </p:txBody>
      </p:sp>
    </p:spTree>
    <p:extLst>
      <p:ext uri="{BB962C8B-B14F-4D97-AF65-F5344CB8AC3E}">
        <p14:creationId xmlns:p14="http://schemas.microsoft.com/office/powerpoint/2010/main" val="1847645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BAD57A-1EB9-4D8A-A9BC-E5BEF279E1A4}" type="slidenum">
              <a:rPr lang="en-GB" smtClean="0"/>
              <a:t>25</a:t>
            </a:fld>
            <a:endParaRPr lang="en-GB"/>
          </a:p>
        </p:txBody>
      </p:sp>
    </p:spTree>
    <p:extLst>
      <p:ext uri="{BB962C8B-B14F-4D97-AF65-F5344CB8AC3E}">
        <p14:creationId xmlns:p14="http://schemas.microsoft.com/office/powerpoint/2010/main" val="2585783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26</a:t>
            </a:fld>
            <a:endParaRPr lang="en-GB"/>
          </a:p>
        </p:txBody>
      </p:sp>
    </p:spTree>
    <p:extLst>
      <p:ext uri="{BB962C8B-B14F-4D97-AF65-F5344CB8AC3E}">
        <p14:creationId xmlns:p14="http://schemas.microsoft.com/office/powerpoint/2010/main" val="1672841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BAD57A-1EB9-4D8A-A9BC-E5BEF279E1A4}" type="slidenum">
              <a:rPr lang="en-GB" smtClean="0"/>
              <a:t>27</a:t>
            </a:fld>
            <a:endParaRPr lang="en-GB"/>
          </a:p>
        </p:txBody>
      </p:sp>
    </p:spTree>
    <p:extLst>
      <p:ext uri="{BB962C8B-B14F-4D97-AF65-F5344CB8AC3E}">
        <p14:creationId xmlns:p14="http://schemas.microsoft.com/office/powerpoint/2010/main" val="2665394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BAD57A-1EB9-4D8A-A9BC-E5BEF279E1A4}" type="slidenum">
              <a:rPr lang="en-GB" smtClean="0"/>
              <a:t>3</a:t>
            </a:fld>
            <a:endParaRPr lang="en-GB"/>
          </a:p>
        </p:txBody>
      </p:sp>
    </p:spTree>
    <p:extLst>
      <p:ext uri="{BB962C8B-B14F-4D97-AF65-F5344CB8AC3E}">
        <p14:creationId xmlns:p14="http://schemas.microsoft.com/office/powerpoint/2010/main" val="368598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4</a:t>
            </a:fld>
            <a:endParaRPr lang="en-GB"/>
          </a:p>
        </p:txBody>
      </p:sp>
    </p:spTree>
    <p:extLst>
      <p:ext uri="{BB962C8B-B14F-4D97-AF65-F5344CB8AC3E}">
        <p14:creationId xmlns:p14="http://schemas.microsoft.com/office/powerpoint/2010/main" val="117564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BAD57A-1EB9-4D8A-A9BC-E5BEF279E1A4}" type="slidenum">
              <a:rPr lang="en-GB" smtClean="0"/>
              <a:t>5</a:t>
            </a:fld>
            <a:endParaRPr lang="en-GB"/>
          </a:p>
        </p:txBody>
      </p:sp>
    </p:spTree>
    <p:extLst>
      <p:ext uri="{BB962C8B-B14F-4D97-AF65-F5344CB8AC3E}">
        <p14:creationId xmlns:p14="http://schemas.microsoft.com/office/powerpoint/2010/main" val="135666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6</a:t>
            </a:fld>
            <a:endParaRPr lang="en-GB"/>
          </a:p>
        </p:txBody>
      </p:sp>
    </p:spTree>
    <p:extLst>
      <p:ext uri="{BB962C8B-B14F-4D97-AF65-F5344CB8AC3E}">
        <p14:creationId xmlns:p14="http://schemas.microsoft.com/office/powerpoint/2010/main" val="1590099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7</a:t>
            </a:fld>
            <a:endParaRPr lang="en-GB"/>
          </a:p>
        </p:txBody>
      </p:sp>
    </p:spTree>
    <p:extLst>
      <p:ext uri="{BB962C8B-B14F-4D97-AF65-F5344CB8AC3E}">
        <p14:creationId xmlns:p14="http://schemas.microsoft.com/office/powerpoint/2010/main" val="198506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8</a:t>
            </a:fld>
            <a:endParaRPr lang="en-GB"/>
          </a:p>
        </p:txBody>
      </p:sp>
    </p:spTree>
    <p:extLst>
      <p:ext uri="{BB962C8B-B14F-4D97-AF65-F5344CB8AC3E}">
        <p14:creationId xmlns:p14="http://schemas.microsoft.com/office/powerpoint/2010/main" val="3518705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9</a:t>
            </a:fld>
            <a:endParaRPr lang="en-GB"/>
          </a:p>
        </p:txBody>
      </p:sp>
    </p:spTree>
    <p:extLst>
      <p:ext uri="{BB962C8B-B14F-4D97-AF65-F5344CB8AC3E}">
        <p14:creationId xmlns:p14="http://schemas.microsoft.com/office/powerpoint/2010/main" val="389503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8140-E7F4-4B0C-AAD9-E143389F82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4236BF-1187-4E31-89B4-BEEDDFDA5C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630995-270B-44DD-82F3-41313F88F826}"/>
              </a:ext>
            </a:extLst>
          </p:cNvPr>
          <p:cNvSpPr>
            <a:spLocks noGrp="1"/>
          </p:cNvSpPr>
          <p:nvPr>
            <p:ph type="dt" sz="half" idx="10"/>
          </p:nvPr>
        </p:nvSpPr>
        <p:spPr/>
        <p:txBody>
          <a:bodyPr/>
          <a:lstStyle/>
          <a:p>
            <a:fld id="{020B823C-A398-429F-895F-3AF24D018239}" type="datetimeFigureOut">
              <a:rPr lang="en-GB" smtClean="0"/>
              <a:t>12/04/2021</a:t>
            </a:fld>
            <a:endParaRPr lang="en-GB"/>
          </a:p>
        </p:txBody>
      </p:sp>
      <p:sp>
        <p:nvSpPr>
          <p:cNvPr id="5" name="Footer Placeholder 4">
            <a:extLst>
              <a:ext uri="{FF2B5EF4-FFF2-40B4-BE49-F238E27FC236}">
                <a16:creationId xmlns:a16="http://schemas.microsoft.com/office/drawing/2014/main" id="{39424B13-2BEF-4038-8522-756CA19634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4F4229-44C7-4EB0-BD7D-FD4557BE4F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99606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00F2-FE8E-461F-97A1-3956A89BCA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77F1D9-37D5-418B-A795-C259D723E3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272B43-72E1-4465-9F42-0C9D8FF427DD}"/>
              </a:ext>
            </a:extLst>
          </p:cNvPr>
          <p:cNvSpPr>
            <a:spLocks noGrp="1"/>
          </p:cNvSpPr>
          <p:nvPr>
            <p:ph type="dt" sz="half" idx="10"/>
          </p:nvPr>
        </p:nvSpPr>
        <p:spPr/>
        <p:txBody>
          <a:bodyPr/>
          <a:lstStyle/>
          <a:p>
            <a:fld id="{020B823C-A398-429F-895F-3AF24D018239}" type="datetimeFigureOut">
              <a:rPr lang="en-GB" smtClean="0"/>
              <a:t>12/04/2021</a:t>
            </a:fld>
            <a:endParaRPr lang="en-GB"/>
          </a:p>
        </p:txBody>
      </p:sp>
      <p:sp>
        <p:nvSpPr>
          <p:cNvPr id="5" name="Footer Placeholder 4">
            <a:extLst>
              <a:ext uri="{FF2B5EF4-FFF2-40B4-BE49-F238E27FC236}">
                <a16:creationId xmlns:a16="http://schemas.microsoft.com/office/drawing/2014/main" id="{C1DD43C3-9D97-44F6-AE2A-E001ACAE74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E918BC-92A6-4D48-93B6-54B8D434ADA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89698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F58075-E81D-41DB-BABE-325A585AE5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BB5EA1-9AC4-48E1-8128-E123BC35C4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5A12F3-24B3-4E71-8D16-5861CE5B5839}"/>
              </a:ext>
            </a:extLst>
          </p:cNvPr>
          <p:cNvSpPr>
            <a:spLocks noGrp="1"/>
          </p:cNvSpPr>
          <p:nvPr>
            <p:ph type="dt" sz="half" idx="10"/>
          </p:nvPr>
        </p:nvSpPr>
        <p:spPr/>
        <p:txBody>
          <a:bodyPr/>
          <a:lstStyle/>
          <a:p>
            <a:fld id="{020B823C-A398-429F-895F-3AF24D018239}" type="datetimeFigureOut">
              <a:rPr lang="en-GB" smtClean="0"/>
              <a:t>12/04/2021</a:t>
            </a:fld>
            <a:endParaRPr lang="en-GB"/>
          </a:p>
        </p:txBody>
      </p:sp>
      <p:sp>
        <p:nvSpPr>
          <p:cNvPr id="5" name="Footer Placeholder 4">
            <a:extLst>
              <a:ext uri="{FF2B5EF4-FFF2-40B4-BE49-F238E27FC236}">
                <a16:creationId xmlns:a16="http://schemas.microsoft.com/office/drawing/2014/main" id="{B7F2A480-0583-4117-BD49-9147F7B04F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BB2857-B62D-4274-AF58-55C528EDAC3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362283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sp>
        <p:nvSpPr>
          <p:cNvPr id="7"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720B5B47-3CF9-9543-849A-170F8D3A42D1}" type="datetime3">
              <a:rPr lang="en-GB" smtClean="0"/>
              <a:t>12 April, 2021</a:t>
            </a:fld>
            <a:endParaRPr lang="en-US"/>
          </a:p>
        </p:txBody>
      </p:sp>
    </p:spTree>
    <p:extLst>
      <p:ext uri="{BB962C8B-B14F-4D97-AF65-F5344CB8AC3E}">
        <p14:creationId xmlns:p14="http://schemas.microsoft.com/office/powerpoint/2010/main" val="224463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79" y="1607298"/>
            <a:ext cx="724887" cy="185301"/>
          </a:xfrm>
          <a:prstGeom prst="rect">
            <a:avLst/>
          </a:prstGeom>
        </p:spPr>
      </p:pic>
      <p:sp>
        <p:nvSpPr>
          <p:cNvPr id="9"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E872B90C-1F9A-2342-AE32-F7306AED6DDC}" type="datetime3">
              <a:rPr lang="en-GB" smtClean="0"/>
              <a:t>12 April, 2021</a:t>
            </a:fld>
            <a:endParaRPr lang="en-US"/>
          </a:p>
        </p:txBody>
      </p:sp>
    </p:spTree>
    <p:extLst>
      <p:ext uri="{BB962C8B-B14F-4D97-AF65-F5344CB8AC3E}">
        <p14:creationId xmlns:p14="http://schemas.microsoft.com/office/powerpoint/2010/main" val="1835668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7"/>
            <a:ext cx="149724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F64BB13B-7A7E-DE4C-A2BD-1E91A116B696}" type="datetime3">
              <a:rPr lang="en-GB" smtClean="0"/>
              <a:t>12 April, 2021</a:t>
            </a:fld>
            <a:endParaRPr lang="en-US"/>
          </a:p>
        </p:txBody>
      </p:sp>
    </p:spTree>
    <p:extLst>
      <p:ext uri="{BB962C8B-B14F-4D97-AF65-F5344CB8AC3E}">
        <p14:creationId xmlns:p14="http://schemas.microsoft.com/office/powerpoint/2010/main" val="320680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7"/>
            <a:ext cx="76552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4269046F-C088-4549-BFC8-FFDEDAB9BF01}" type="datetime3">
              <a:rPr lang="en-GB" smtClean="0"/>
              <a:t>12 April, 2021</a:t>
            </a:fld>
            <a:endParaRPr lang="en-US"/>
          </a:p>
        </p:txBody>
      </p:sp>
    </p:spTree>
    <p:extLst>
      <p:ext uri="{BB962C8B-B14F-4D97-AF65-F5344CB8AC3E}">
        <p14:creationId xmlns:p14="http://schemas.microsoft.com/office/powerpoint/2010/main" val="172713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79" y="1607297"/>
            <a:ext cx="1176000" cy="187395"/>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15DE1E4C-A7D4-5A4A-A2E2-4D937AB3C1C8}" type="datetime3">
              <a:rPr lang="en-GB" smtClean="0"/>
              <a:t>12 April, 2021</a:t>
            </a:fld>
            <a:endParaRPr lang="en-US"/>
          </a:p>
        </p:txBody>
      </p:sp>
    </p:spTree>
    <p:extLst>
      <p:ext uri="{BB962C8B-B14F-4D97-AF65-F5344CB8AC3E}">
        <p14:creationId xmlns:p14="http://schemas.microsoft.com/office/powerpoint/2010/main" val="199087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4F3E-EF89-413B-888C-36F6980A69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889581-4202-48B1-BF33-60333EB7FC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AE2070-369D-4867-A15D-87FF6EAF852C}"/>
              </a:ext>
            </a:extLst>
          </p:cNvPr>
          <p:cNvSpPr>
            <a:spLocks noGrp="1"/>
          </p:cNvSpPr>
          <p:nvPr>
            <p:ph type="dt" sz="half" idx="10"/>
          </p:nvPr>
        </p:nvSpPr>
        <p:spPr/>
        <p:txBody>
          <a:bodyPr/>
          <a:lstStyle/>
          <a:p>
            <a:fld id="{020B823C-A398-429F-895F-3AF24D018239}" type="datetimeFigureOut">
              <a:rPr lang="en-GB" smtClean="0"/>
              <a:t>12/04/2021</a:t>
            </a:fld>
            <a:endParaRPr lang="en-GB"/>
          </a:p>
        </p:txBody>
      </p:sp>
      <p:sp>
        <p:nvSpPr>
          <p:cNvPr id="5" name="Footer Placeholder 4">
            <a:extLst>
              <a:ext uri="{FF2B5EF4-FFF2-40B4-BE49-F238E27FC236}">
                <a16:creationId xmlns:a16="http://schemas.microsoft.com/office/drawing/2014/main" id="{5EB81F9C-C590-4E4B-A76F-1A72E4F93C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135ECE-1372-4908-8450-0BADE91949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09339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22B1F-C646-4DB0-8708-43AA5AF9A0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16E414-4F61-4D2C-A5FE-DE7AAFE431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4F4F7-1931-47B4-B23E-D7F1830B2D7F}"/>
              </a:ext>
            </a:extLst>
          </p:cNvPr>
          <p:cNvSpPr>
            <a:spLocks noGrp="1"/>
          </p:cNvSpPr>
          <p:nvPr>
            <p:ph type="dt" sz="half" idx="10"/>
          </p:nvPr>
        </p:nvSpPr>
        <p:spPr/>
        <p:txBody>
          <a:bodyPr/>
          <a:lstStyle/>
          <a:p>
            <a:fld id="{020B823C-A398-429F-895F-3AF24D018239}" type="datetimeFigureOut">
              <a:rPr lang="en-GB" smtClean="0"/>
              <a:t>12/04/2021</a:t>
            </a:fld>
            <a:endParaRPr lang="en-GB"/>
          </a:p>
        </p:txBody>
      </p:sp>
      <p:sp>
        <p:nvSpPr>
          <p:cNvPr id="5" name="Footer Placeholder 4">
            <a:extLst>
              <a:ext uri="{FF2B5EF4-FFF2-40B4-BE49-F238E27FC236}">
                <a16:creationId xmlns:a16="http://schemas.microsoft.com/office/drawing/2014/main" id="{8EA40091-337E-4D25-BBD7-82153FE59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AEA4F9-E8D8-4B77-95AF-9997130988F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61717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0348-7B2C-4B28-8A34-479B153C04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AD835-F03A-41F2-B882-A0DDA5402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5641AE-B20F-4E27-91E9-EAA72CC7AF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BBAAB7-B862-4E3D-A81B-726BE2497F7E}"/>
              </a:ext>
            </a:extLst>
          </p:cNvPr>
          <p:cNvSpPr>
            <a:spLocks noGrp="1"/>
          </p:cNvSpPr>
          <p:nvPr>
            <p:ph type="dt" sz="half" idx="10"/>
          </p:nvPr>
        </p:nvSpPr>
        <p:spPr/>
        <p:txBody>
          <a:bodyPr/>
          <a:lstStyle/>
          <a:p>
            <a:fld id="{020B823C-A398-429F-895F-3AF24D018239}" type="datetimeFigureOut">
              <a:rPr lang="en-GB" smtClean="0"/>
              <a:t>12/04/2021</a:t>
            </a:fld>
            <a:endParaRPr lang="en-GB"/>
          </a:p>
        </p:txBody>
      </p:sp>
      <p:sp>
        <p:nvSpPr>
          <p:cNvPr id="6" name="Footer Placeholder 5">
            <a:extLst>
              <a:ext uri="{FF2B5EF4-FFF2-40B4-BE49-F238E27FC236}">
                <a16:creationId xmlns:a16="http://schemas.microsoft.com/office/drawing/2014/main" id="{9C61BEDF-06D2-426B-82C3-15F67FBF05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DD8F9B-DA07-4B6F-8F28-06360C8A7F68}"/>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53458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A17E-D689-4328-874F-0A1B2C8B26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42F9AA-3445-4581-89B0-FE4212D7B8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E4CA4F-8A06-42DF-BDBE-22677FE2C2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60A977-207D-4F52-9117-62261AEB4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E2F1EE-589D-48AB-ABAB-1C70C2DE59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A9BBBC-D96E-42B5-B7EB-AA98992DBFD2}"/>
              </a:ext>
            </a:extLst>
          </p:cNvPr>
          <p:cNvSpPr>
            <a:spLocks noGrp="1"/>
          </p:cNvSpPr>
          <p:nvPr>
            <p:ph type="dt" sz="half" idx="10"/>
          </p:nvPr>
        </p:nvSpPr>
        <p:spPr/>
        <p:txBody>
          <a:bodyPr/>
          <a:lstStyle/>
          <a:p>
            <a:fld id="{020B823C-A398-429F-895F-3AF24D018239}" type="datetimeFigureOut">
              <a:rPr lang="en-GB" smtClean="0"/>
              <a:t>12/04/2021</a:t>
            </a:fld>
            <a:endParaRPr lang="en-GB"/>
          </a:p>
        </p:txBody>
      </p:sp>
      <p:sp>
        <p:nvSpPr>
          <p:cNvPr id="8" name="Footer Placeholder 7">
            <a:extLst>
              <a:ext uri="{FF2B5EF4-FFF2-40B4-BE49-F238E27FC236}">
                <a16:creationId xmlns:a16="http://schemas.microsoft.com/office/drawing/2014/main" id="{0EEBC7B6-F0BE-43D2-905F-1EF5B9E9E3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1BA1C5-8659-471B-A827-870DCE0715D7}"/>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16482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34120-270C-4AF7-9222-3F3C049FBD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A538CB-4420-40DF-BB9F-CCCEEFB6B312}"/>
              </a:ext>
            </a:extLst>
          </p:cNvPr>
          <p:cNvSpPr>
            <a:spLocks noGrp="1"/>
          </p:cNvSpPr>
          <p:nvPr>
            <p:ph type="dt" sz="half" idx="10"/>
          </p:nvPr>
        </p:nvSpPr>
        <p:spPr/>
        <p:txBody>
          <a:bodyPr/>
          <a:lstStyle/>
          <a:p>
            <a:fld id="{020B823C-A398-429F-895F-3AF24D018239}" type="datetimeFigureOut">
              <a:rPr lang="en-GB" smtClean="0"/>
              <a:t>12/04/2021</a:t>
            </a:fld>
            <a:endParaRPr lang="en-GB"/>
          </a:p>
        </p:txBody>
      </p:sp>
      <p:sp>
        <p:nvSpPr>
          <p:cNvPr id="4" name="Footer Placeholder 3">
            <a:extLst>
              <a:ext uri="{FF2B5EF4-FFF2-40B4-BE49-F238E27FC236}">
                <a16:creationId xmlns:a16="http://schemas.microsoft.com/office/drawing/2014/main" id="{A76FEE48-A55E-454A-8875-8147D775BA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465D3E-29FF-449A-B8CB-6B832A11D57C}"/>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82093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41A49C-B194-4D60-94DE-C245A4BA9902}"/>
              </a:ext>
            </a:extLst>
          </p:cNvPr>
          <p:cNvSpPr>
            <a:spLocks noGrp="1"/>
          </p:cNvSpPr>
          <p:nvPr>
            <p:ph type="dt" sz="half" idx="10"/>
          </p:nvPr>
        </p:nvSpPr>
        <p:spPr/>
        <p:txBody>
          <a:bodyPr/>
          <a:lstStyle/>
          <a:p>
            <a:fld id="{020B823C-A398-429F-895F-3AF24D018239}" type="datetimeFigureOut">
              <a:rPr lang="en-GB" smtClean="0"/>
              <a:t>12/04/2021</a:t>
            </a:fld>
            <a:endParaRPr lang="en-GB"/>
          </a:p>
        </p:txBody>
      </p:sp>
      <p:sp>
        <p:nvSpPr>
          <p:cNvPr id="3" name="Footer Placeholder 2">
            <a:extLst>
              <a:ext uri="{FF2B5EF4-FFF2-40B4-BE49-F238E27FC236}">
                <a16:creationId xmlns:a16="http://schemas.microsoft.com/office/drawing/2014/main" id="{160F19F9-D2E9-4303-AA33-6B8AAD6FAF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F61DFF-1459-40A8-B937-FED9E97B65C5}"/>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3644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D8E3-6CCC-4178-9BFD-ABFD93CCE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F605DB-CFC5-42C9-9BFD-3FCCCF9939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4D8478-DD73-4C89-A482-4DAEDDCB8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C6C848-2DF2-452F-AC41-AA5D8DB530DB}"/>
              </a:ext>
            </a:extLst>
          </p:cNvPr>
          <p:cNvSpPr>
            <a:spLocks noGrp="1"/>
          </p:cNvSpPr>
          <p:nvPr>
            <p:ph type="dt" sz="half" idx="10"/>
          </p:nvPr>
        </p:nvSpPr>
        <p:spPr/>
        <p:txBody>
          <a:bodyPr/>
          <a:lstStyle/>
          <a:p>
            <a:fld id="{020B823C-A398-429F-895F-3AF24D018239}" type="datetimeFigureOut">
              <a:rPr lang="en-GB" smtClean="0"/>
              <a:t>12/04/2021</a:t>
            </a:fld>
            <a:endParaRPr lang="en-GB"/>
          </a:p>
        </p:txBody>
      </p:sp>
      <p:sp>
        <p:nvSpPr>
          <p:cNvPr id="6" name="Footer Placeholder 5">
            <a:extLst>
              <a:ext uri="{FF2B5EF4-FFF2-40B4-BE49-F238E27FC236}">
                <a16:creationId xmlns:a16="http://schemas.microsoft.com/office/drawing/2014/main" id="{61AAE0B5-376E-4F0D-A648-CD928A39C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B079A2-D6D4-4A30-BEED-070E9CEE2EA4}"/>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262170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7363-7580-4E48-BE19-9BD5E4964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843953-C590-4DE1-B983-0124C6525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CD8670-26E6-40F0-BAA1-2F4FC87699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12D87-1CB0-4F69-84C8-ACE7570D449F}"/>
              </a:ext>
            </a:extLst>
          </p:cNvPr>
          <p:cNvSpPr>
            <a:spLocks noGrp="1"/>
          </p:cNvSpPr>
          <p:nvPr>
            <p:ph type="dt" sz="half" idx="10"/>
          </p:nvPr>
        </p:nvSpPr>
        <p:spPr/>
        <p:txBody>
          <a:bodyPr/>
          <a:lstStyle/>
          <a:p>
            <a:fld id="{020B823C-A398-429F-895F-3AF24D018239}" type="datetimeFigureOut">
              <a:rPr lang="en-GB" smtClean="0"/>
              <a:t>12/04/2021</a:t>
            </a:fld>
            <a:endParaRPr lang="en-GB"/>
          </a:p>
        </p:txBody>
      </p:sp>
      <p:sp>
        <p:nvSpPr>
          <p:cNvPr id="6" name="Footer Placeholder 5">
            <a:extLst>
              <a:ext uri="{FF2B5EF4-FFF2-40B4-BE49-F238E27FC236}">
                <a16:creationId xmlns:a16="http://schemas.microsoft.com/office/drawing/2014/main" id="{63A8A06D-50C4-4357-BFC3-CDE3F33CFE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3B40D4-A250-47E2-92BC-90889C79C0FE}"/>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12629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D2D44F-B453-4B73-8767-13CD6B505F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DA4C77-85D4-47F8-AF50-6BD7D5B1E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C42A88-EF06-4B2E-B45B-D446E4892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B823C-A398-429F-895F-3AF24D018239}" type="datetimeFigureOut">
              <a:rPr lang="en-GB" smtClean="0"/>
              <a:t>12/04/2021</a:t>
            </a:fld>
            <a:endParaRPr lang="en-GB"/>
          </a:p>
        </p:txBody>
      </p:sp>
      <p:sp>
        <p:nvSpPr>
          <p:cNvPr id="5" name="Footer Placeholder 4">
            <a:extLst>
              <a:ext uri="{FF2B5EF4-FFF2-40B4-BE49-F238E27FC236}">
                <a16:creationId xmlns:a16="http://schemas.microsoft.com/office/drawing/2014/main" id="{8AD3DA8F-F99C-47E2-9035-A44823BEF7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5A7DA8-17B2-4812-BA32-4E101B9A0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68496-81ED-4F82-90F6-42A0095CB955}" type="slidenum">
              <a:rPr lang="en-GB" smtClean="0"/>
              <a:t>‹#›</a:t>
            </a:fld>
            <a:endParaRPr lang="en-GB"/>
          </a:p>
        </p:txBody>
      </p:sp>
      <p:pic>
        <p:nvPicPr>
          <p:cNvPr id="8" name="Picture 7" descr="mba.emf">
            <a:extLst>
              <a:ext uri="{FF2B5EF4-FFF2-40B4-BE49-F238E27FC236}">
                <a16:creationId xmlns:a16="http://schemas.microsoft.com/office/drawing/2014/main" id="{EBFE1698-8668-4B43-B7E0-0246D56EC68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47372" y="230188"/>
            <a:ext cx="778258" cy="278798"/>
          </a:xfrm>
          <a:prstGeom prst="rect">
            <a:avLst/>
          </a:prstGeom>
        </p:spPr>
      </p:pic>
    </p:spTree>
    <p:extLst>
      <p:ext uri="{BB962C8B-B14F-4D97-AF65-F5344CB8AC3E}">
        <p14:creationId xmlns:p14="http://schemas.microsoft.com/office/powerpoint/2010/main" val="1633931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392" y="341821"/>
            <a:ext cx="7195469" cy="1661993"/>
          </a:xfrm>
          <a:prstGeom prst="rect">
            <a:avLst/>
          </a:prstGeom>
        </p:spPr>
        <p:txBody>
          <a:bodyPr vert="horz" wrap="square"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500626" y="3104543"/>
            <a:ext cx="6976993" cy="2637187"/>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1005" y="509374"/>
            <a:ext cx="1423975" cy="509108"/>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10246341" y="5525914"/>
            <a:ext cx="631855" cy="631855"/>
          </a:xfrm>
          <a:prstGeom prst="rect">
            <a:avLst/>
          </a:prstGeom>
        </p:spPr>
      </p:pic>
      <p:sp>
        <p:nvSpPr>
          <p:cNvPr id="15"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56FEBB99-03FC-C74A-B7BF-B5627E0A13F5}" type="datetime3">
              <a:rPr lang="en-GB" smtClean="0"/>
              <a:t>12 April, 2021</a:t>
            </a:fld>
            <a:endParaRPr lang="en-US"/>
          </a:p>
        </p:txBody>
      </p:sp>
      <p:sp>
        <p:nvSpPr>
          <p:cNvPr id="11" name="Rectangle 10"/>
          <p:cNvSpPr/>
          <p:nvPr/>
        </p:nvSpPr>
        <p:spPr>
          <a:xfrm>
            <a:off x="517389" y="6560021"/>
            <a:ext cx="2529587" cy="123111"/>
          </a:xfrm>
          <a:prstGeom prst="rect">
            <a:avLst/>
          </a:prstGeom>
        </p:spPr>
        <p:txBody>
          <a:bodyPr wrap="square" lIns="0" tIns="0" rIns="0" bIns="0" anchor="ctr">
            <a:spAutoFit/>
          </a:bodyPr>
          <a:lstStyle/>
          <a:p>
            <a:pPr rtl="0"/>
            <a:r>
              <a:rPr lang="en-GB" sz="800" b="0" i="0" u="none" strike="noStrike" kern="1200" baseline="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3433822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p:txStyles>
    <p:titleStyle>
      <a:lvl1pPr algn="l" defTabSz="609585" rtl="0" eaLnBrk="1" latinLnBrk="0" hangingPunct="1">
        <a:lnSpc>
          <a:spcPts val="6400"/>
        </a:lnSpc>
        <a:spcBef>
          <a:spcPct val="0"/>
        </a:spcBef>
        <a:buNone/>
        <a:defRPr sz="6133" kern="1200" spc="-67">
          <a:solidFill>
            <a:srgbClr val="FFFFFF"/>
          </a:solidFill>
          <a:latin typeface="Calibri Light"/>
          <a:ea typeface="+mj-ea"/>
          <a:cs typeface="+mj-cs"/>
        </a:defRPr>
      </a:lvl1pPr>
    </p:titleStyle>
    <p:body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ons.gov.uk/businessindustryandtrade/tourismindustry/articles/coronavirusandtheimpactontheuktravelandtourismindustry/2021-02-15" TargetMode="External"/><Relationship Id="rId4" Type="http://schemas.openxmlformats.org/officeDocument/2006/relationships/image" Target="cid:image001.jpg@01D70943.D1BEA4F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ronavirus.data.gov.uk/details/deaths" TargetMode="External"/><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datasets/weeklyprovisionalfiguresondeathsregisteredinenglandandwal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hyperlink" Target="https://fingertips.phe.org.uk/static-reports/mortality-surveillance/excess-mortality-in-england-latest.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view?r=eyJrIjoiYmUwNmFhMjYtNGZhYS00NDk2LWFlMTAtOTg0OGNhNmFiNGM0IiwidCI6ImVlNGUxNDk5LTRhMzUtNGIyZS1hZDQ3LTVmM2NmOWRlODY2NiIsImMiOjh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www.england.nhs.uk/statistics/statistical-work-areas/uec-sitrep/urgent-and-emergency-care-daily-situation-reports-2020-2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news/uk-5176827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hyperlink" Target="https://www.bma.org.uk/advice-and-support/nhs-delivery-and-workforce/pressures/pressure-points-in-the-nh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hyperlink" Target="https://gov.wales/nhs-activity-and-performance-summary-january-and-february-2021-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hyperlink" Target="https://beta.isdscotland.org/find-publications-and-data/healthcare-resources/waiting-times/cancelled-planned-operations/" TargetMode="External"/><Relationship Id="rId4" Type="http://schemas.openxmlformats.org/officeDocument/2006/relationships/hyperlink" Target="https://beta.isdscotland.org/find-publications-and-data/healthcare-resources/waiting-times/nhs-waiting-times-diagnostic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health-ni.gov.uk/articles/diagnostic-waiting-tim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oronavirus.data.gov.uk/details/vaccinations"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hyperlink" Target="https://coronavirus.data.gov.uk/details/vaccination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ronavirus.data.gov.uk/details/cas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pilot/previousReleas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pilot/previousReleas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theukeconomyandsocietyfasterindicators/25march202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626" y="1023785"/>
            <a:ext cx="8968353" cy="895852"/>
          </a:xfrm>
        </p:spPr>
        <p:txBody>
          <a:bodyPr/>
          <a:lstStyle/>
          <a:p>
            <a:r>
              <a:rPr lang="en-GB"/>
              <a:t>Weekly Covid-19 data update</a:t>
            </a:r>
          </a:p>
        </p:txBody>
      </p:sp>
      <p:sp>
        <p:nvSpPr>
          <p:cNvPr id="2" name="Content Placeholder 1"/>
          <p:cNvSpPr>
            <a:spLocks noGrp="1"/>
          </p:cNvSpPr>
          <p:nvPr>
            <p:ph idx="1"/>
          </p:nvPr>
        </p:nvSpPr>
        <p:spPr>
          <a:xfrm>
            <a:off x="500626" y="3676074"/>
            <a:ext cx="5115083" cy="1190366"/>
          </a:xfrm>
        </p:spPr>
        <p:txBody>
          <a:bodyPr vert="horz" lIns="0" tIns="0" rIns="0" bIns="0" rtlCol="0" anchor="t">
            <a:noAutofit/>
          </a:bodyPr>
          <a:lstStyle/>
          <a:p>
            <a:r>
              <a:rPr lang="en-GB" sz="2400"/>
              <a:t>Contact: Frances Player, Policy Advice and Support Officer,  Public Health and Healthcare</a:t>
            </a:r>
          </a:p>
          <a:p>
            <a:r>
              <a:rPr lang="en-GB" sz="2400"/>
              <a:t>fplayer@bma.org.uk</a:t>
            </a:r>
          </a:p>
          <a:p>
            <a:endParaRPr lang="en-GB"/>
          </a:p>
          <a:p>
            <a:endParaRPr lang="en-GB"/>
          </a:p>
          <a:p>
            <a:endParaRPr lang="en-GB"/>
          </a:p>
        </p:txBody>
      </p:sp>
      <p:sp>
        <p:nvSpPr>
          <p:cNvPr id="5" name="Content Placeholder 1">
            <a:extLst>
              <a:ext uri="{FF2B5EF4-FFF2-40B4-BE49-F238E27FC236}">
                <a16:creationId xmlns:a16="http://schemas.microsoft.com/office/drawing/2014/main" id="{A04D9283-CBD9-431C-8E5D-E01D819BA240}"/>
              </a:ext>
            </a:extLst>
          </p:cNvPr>
          <p:cNvSpPr txBox="1">
            <a:spLocks/>
          </p:cNvSpPr>
          <p:nvPr/>
        </p:nvSpPr>
        <p:spPr>
          <a:xfrm>
            <a:off x="500626" y="1991561"/>
            <a:ext cx="6976993" cy="1190366"/>
          </a:xfrm>
          <a:prstGeom prst="rect">
            <a:avLst/>
          </a:prstGeom>
        </p:spPr>
        <p:txBody>
          <a:bodyPr vert="horz" lIns="0" tIns="0" rIns="0" bIns="0" rtlCol="0" anchor="t">
            <a:noAutofit/>
          </a:bodyPr>
          <a:lst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GB"/>
              <a:t>6/04/2021</a:t>
            </a:r>
          </a:p>
          <a:p>
            <a:endParaRPr lang="en-GB"/>
          </a:p>
          <a:p>
            <a:endParaRPr lang="en-GB"/>
          </a:p>
          <a:p>
            <a:endParaRPr lang="en-GB"/>
          </a:p>
        </p:txBody>
      </p:sp>
    </p:spTree>
    <p:extLst>
      <p:ext uri="{BB962C8B-B14F-4D97-AF65-F5344CB8AC3E}">
        <p14:creationId xmlns:p14="http://schemas.microsoft.com/office/powerpoint/2010/main" val="200944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4F6B7-4A7B-44F8-8E77-E7DD24813B04}"/>
              </a:ext>
            </a:extLst>
          </p:cNvPr>
          <p:cNvSpPr>
            <a:spLocks noGrp="1"/>
          </p:cNvSpPr>
          <p:nvPr>
            <p:ph type="title"/>
          </p:nvPr>
        </p:nvSpPr>
        <p:spPr/>
        <p:txBody>
          <a:bodyPr/>
          <a:lstStyle/>
          <a:p>
            <a:r>
              <a:rPr lang="en-GB"/>
              <a:t>Air traffic</a:t>
            </a:r>
          </a:p>
        </p:txBody>
      </p:sp>
      <p:pic>
        <p:nvPicPr>
          <p:cNvPr id="4" name="Picture 3">
            <a:extLst>
              <a:ext uri="{FF2B5EF4-FFF2-40B4-BE49-F238E27FC236}">
                <a16:creationId xmlns:a16="http://schemas.microsoft.com/office/drawing/2014/main" id="{A572D444-1B99-47E5-93E5-C6FA8F16E43F}"/>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905375" y="1433514"/>
            <a:ext cx="6600825" cy="4386262"/>
          </a:xfrm>
          <a:prstGeom prst="rect">
            <a:avLst/>
          </a:prstGeom>
          <a:noFill/>
          <a:ln>
            <a:noFill/>
          </a:ln>
        </p:spPr>
      </p:pic>
      <p:sp>
        <p:nvSpPr>
          <p:cNvPr id="6" name="TextBox 5">
            <a:extLst>
              <a:ext uri="{FF2B5EF4-FFF2-40B4-BE49-F238E27FC236}">
                <a16:creationId xmlns:a16="http://schemas.microsoft.com/office/drawing/2014/main" id="{E26A6C1C-8DC9-442B-9C3A-B1B1EB0834A8}"/>
              </a:ext>
            </a:extLst>
          </p:cNvPr>
          <p:cNvSpPr txBox="1"/>
          <p:nvPr/>
        </p:nvSpPr>
        <p:spPr>
          <a:xfrm>
            <a:off x="531844" y="2230015"/>
            <a:ext cx="2687217" cy="3693319"/>
          </a:xfrm>
          <a:prstGeom prst="rect">
            <a:avLst/>
          </a:prstGeom>
          <a:noFill/>
          <a:ln>
            <a:solidFill>
              <a:schemeClr val="accent1">
                <a:lumMod val="50000"/>
              </a:schemeClr>
            </a:solidFill>
          </a:ln>
        </p:spPr>
        <p:txBody>
          <a:bodyPr wrap="square" rtlCol="0">
            <a:spAutoFit/>
          </a:bodyPr>
          <a:lstStyle/>
          <a:p>
            <a:r>
              <a:rPr lang="en-GB" i="1"/>
              <a:t>Highlight:</a:t>
            </a:r>
          </a:p>
          <a:p>
            <a:endParaRPr lang="en-GB" i="1"/>
          </a:p>
          <a:p>
            <a:r>
              <a:rPr lang="en-GB" i="1"/>
              <a:t>Air traffic at UK airports dropped sharply at the beginning of the pandemic before recovering slightly over the summer of 2020. They have been falling again since August/September and remain at a relatively low level compared to the Feb 2020 baseline.</a:t>
            </a:r>
          </a:p>
        </p:txBody>
      </p:sp>
      <p:sp>
        <p:nvSpPr>
          <p:cNvPr id="7" name="TextBox 6">
            <a:extLst>
              <a:ext uri="{FF2B5EF4-FFF2-40B4-BE49-F238E27FC236}">
                <a16:creationId xmlns:a16="http://schemas.microsoft.com/office/drawing/2014/main" id="{D1E7EAFA-8CD2-4A83-BFF5-3664604FC9D1}"/>
              </a:ext>
            </a:extLst>
          </p:cNvPr>
          <p:cNvSpPr txBox="1"/>
          <p:nvPr/>
        </p:nvSpPr>
        <p:spPr>
          <a:xfrm>
            <a:off x="5867165" y="6410131"/>
            <a:ext cx="5966313" cy="307777"/>
          </a:xfrm>
          <a:prstGeom prst="rect">
            <a:avLst/>
          </a:prstGeom>
          <a:noFill/>
        </p:spPr>
        <p:txBody>
          <a:bodyPr wrap="none" rtlCol="0">
            <a:spAutoFit/>
          </a:bodyPr>
          <a:lstStyle/>
          <a:p>
            <a:r>
              <a:rPr lang="en-GB" sz="1400">
                <a:hlinkClick r:id="rId5"/>
              </a:rPr>
              <a:t>Source: ONS, Coronavirus and the impact on the UK travel and tourism industry</a:t>
            </a:r>
            <a:endParaRPr lang="en-GB" sz="1400"/>
          </a:p>
        </p:txBody>
      </p:sp>
    </p:spTree>
    <p:extLst>
      <p:ext uri="{BB962C8B-B14F-4D97-AF65-F5344CB8AC3E}">
        <p14:creationId xmlns:p14="http://schemas.microsoft.com/office/powerpoint/2010/main" val="377154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6AD1-78DA-43A8-AB07-2A1A754CE1B8}"/>
              </a:ext>
            </a:extLst>
          </p:cNvPr>
          <p:cNvSpPr>
            <a:spLocks noGrp="1"/>
          </p:cNvSpPr>
          <p:nvPr>
            <p:ph type="title"/>
          </p:nvPr>
        </p:nvSpPr>
        <p:spPr/>
        <p:txBody>
          <a:bodyPr/>
          <a:lstStyle/>
          <a:p>
            <a:r>
              <a:rPr lang="en-GB"/>
              <a:t>COVID-19 deaths, UK</a:t>
            </a:r>
          </a:p>
        </p:txBody>
      </p:sp>
      <p:sp>
        <p:nvSpPr>
          <p:cNvPr id="5" name="TextBox 4">
            <a:extLst>
              <a:ext uri="{FF2B5EF4-FFF2-40B4-BE49-F238E27FC236}">
                <a16:creationId xmlns:a16="http://schemas.microsoft.com/office/drawing/2014/main" id="{8F0432C2-E932-44CB-802B-CDFCA59D2246}"/>
              </a:ext>
            </a:extLst>
          </p:cNvPr>
          <p:cNvSpPr txBox="1"/>
          <p:nvPr/>
        </p:nvSpPr>
        <p:spPr>
          <a:xfrm>
            <a:off x="697273" y="1480770"/>
            <a:ext cx="2534801"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The number of deaths caused by Covid-19 continue to fall across the Home Nations. </a:t>
            </a:r>
          </a:p>
          <a:p>
            <a:r>
              <a:rPr lang="en-GB" i="1"/>
              <a:t>Note: different scales – but overall trend similar across nations</a:t>
            </a:r>
          </a:p>
          <a:p>
            <a:r>
              <a:rPr lang="en-GB" i="1"/>
              <a:t> </a:t>
            </a:r>
          </a:p>
          <a:p>
            <a:r>
              <a:rPr lang="en-GB" i="1"/>
              <a:t>Cumulatively, as of 19 Mar, 149,168 people have died of COVID-19 in the UK.</a:t>
            </a:r>
            <a:endParaRPr lang="en-GB" i="1">
              <a:cs typeface="Calibri"/>
            </a:endParaRPr>
          </a:p>
        </p:txBody>
      </p:sp>
      <p:sp>
        <p:nvSpPr>
          <p:cNvPr id="6" name="TextBox 5">
            <a:extLst>
              <a:ext uri="{FF2B5EF4-FFF2-40B4-BE49-F238E27FC236}">
                <a16:creationId xmlns:a16="http://schemas.microsoft.com/office/drawing/2014/main" id="{376B14D3-3FCD-4527-A98F-FFA6D8E994E8}"/>
              </a:ext>
            </a:extLst>
          </p:cNvPr>
          <p:cNvSpPr txBox="1"/>
          <p:nvPr/>
        </p:nvSpPr>
        <p:spPr>
          <a:xfrm>
            <a:off x="9364303" y="6406426"/>
            <a:ext cx="2827697" cy="307777"/>
          </a:xfrm>
          <a:prstGeom prst="rect">
            <a:avLst/>
          </a:prstGeom>
          <a:noFill/>
        </p:spPr>
        <p:txBody>
          <a:bodyPr wrap="none" rtlCol="0">
            <a:spAutoFit/>
          </a:bodyPr>
          <a:lstStyle/>
          <a:p>
            <a:r>
              <a:rPr lang="en-GB" sz="1400">
                <a:hlinkClick r:id="rId3"/>
              </a:rPr>
              <a:t>Source: Gov.uk COVID-19 dashboard</a:t>
            </a:r>
            <a:endParaRPr lang="en-GB" sz="1400"/>
          </a:p>
        </p:txBody>
      </p:sp>
      <p:sp>
        <p:nvSpPr>
          <p:cNvPr id="9" name="TextBox 8">
            <a:extLst>
              <a:ext uri="{FF2B5EF4-FFF2-40B4-BE49-F238E27FC236}">
                <a16:creationId xmlns:a16="http://schemas.microsoft.com/office/drawing/2014/main" id="{D81617B1-986D-4F44-9D54-54D93CA70CD1}"/>
              </a:ext>
            </a:extLst>
          </p:cNvPr>
          <p:cNvSpPr txBox="1"/>
          <p:nvPr/>
        </p:nvSpPr>
        <p:spPr>
          <a:xfrm>
            <a:off x="3554184" y="1686963"/>
            <a:ext cx="7940543" cy="369332"/>
          </a:xfrm>
          <a:prstGeom prst="rect">
            <a:avLst/>
          </a:prstGeom>
          <a:noFill/>
        </p:spPr>
        <p:txBody>
          <a:bodyPr wrap="square" rtlCol="0">
            <a:spAutoFit/>
          </a:bodyPr>
          <a:lstStyle/>
          <a:p>
            <a:r>
              <a:rPr lang="en-GB" b="1"/>
              <a:t>Daily deaths with COVID-19 on the death certificate by date of death</a:t>
            </a:r>
          </a:p>
        </p:txBody>
      </p:sp>
      <p:pic>
        <p:nvPicPr>
          <p:cNvPr id="4" name="Picture 3">
            <a:extLst>
              <a:ext uri="{FF2B5EF4-FFF2-40B4-BE49-F238E27FC236}">
                <a16:creationId xmlns:a16="http://schemas.microsoft.com/office/drawing/2014/main" id="{47DFF6A5-80EF-4E6A-9F9A-5C3C70BC3CF6}"/>
              </a:ext>
            </a:extLst>
          </p:cNvPr>
          <p:cNvPicPr>
            <a:picLocks noChangeAspect="1"/>
          </p:cNvPicPr>
          <p:nvPr/>
        </p:nvPicPr>
        <p:blipFill>
          <a:blip r:embed="rId4"/>
          <a:stretch>
            <a:fillRect/>
          </a:stretch>
        </p:blipFill>
        <p:spPr>
          <a:xfrm>
            <a:off x="3465688" y="2208695"/>
            <a:ext cx="4420591" cy="1904012"/>
          </a:xfrm>
          <a:prstGeom prst="rect">
            <a:avLst/>
          </a:prstGeom>
        </p:spPr>
      </p:pic>
      <p:sp>
        <p:nvSpPr>
          <p:cNvPr id="16" name="TextBox 15">
            <a:extLst>
              <a:ext uri="{FF2B5EF4-FFF2-40B4-BE49-F238E27FC236}">
                <a16:creationId xmlns:a16="http://schemas.microsoft.com/office/drawing/2014/main" id="{EEFC05C1-9B50-49BD-91D0-2F39D2DA7A2D}"/>
              </a:ext>
            </a:extLst>
          </p:cNvPr>
          <p:cNvSpPr txBox="1"/>
          <p:nvPr/>
        </p:nvSpPr>
        <p:spPr>
          <a:xfrm>
            <a:off x="4150700" y="2318687"/>
            <a:ext cx="1488331" cy="338554"/>
          </a:xfrm>
          <a:prstGeom prst="rect">
            <a:avLst/>
          </a:prstGeom>
          <a:noFill/>
        </p:spPr>
        <p:txBody>
          <a:bodyPr wrap="square" rtlCol="0">
            <a:spAutoFit/>
          </a:bodyPr>
          <a:lstStyle/>
          <a:p>
            <a:r>
              <a:rPr lang="en-GB" sz="1600" b="1"/>
              <a:t>England</a:t>
            </a:r>
          </a:p>
        </p:txBody>
      </p:sp>
      <p:pic>
        <p:nvPicPr>
          <p:cNvPr id="8" name="Picture 7">
            <a:extLst>
              <a:ext uri="{FF2B5EF4-FFF2-40B4-BE49-F238E27FC236}">
                <a16:creationId xmlns:a16="http://schemas.microsoft.com/office/drawing/2014/main" id="{328EE070-E600-4B6B-B676-A6A70A58C8B8}"/>
              </a:ext>
            </a:extLst>
          </p:cNvPr>
          <p:cNvPicPr>
            <a:picLocks noChangeAspect="1"/>
          </p:cNvPicPr>
          <p:nvPr/>
        </p:nvPicPr>
        <p:blipFill>
          <a:blip r:embed="rId5"/>
          <a:stretch>
            <a:fillRect/>
          </a:stretch>
        </p:blipFill>
        <p:spPr>
          <a:xfrm>
            <a:off x="7965645" y="2208695"/>
            <a:ext cx="4062919" cy="1904011"/>
          </a:xfrm>
          <a:prstGeom prst="rect">
            <a:avLst/>
          </a:prstGeom>
        </p:spPr>
      </p:pic>
      <p:sp>
        <p:nvSpPr>
          <p:cNvPr id="18" name="TextBox 17">
            <a:extLst>
              <a:ext uri="{FF2B5EF4-FFF2-40B4-BE49-F238E27FC236}">
                <a16:creationId xmlns:a16="http://schemas.microsoft.com/office/drawing/2014/main" id="{97D9A192-F5AF-4D99-9EDC-88DC530F92C3}"/>
              </a:ext>
            </a:extLst>
          </p:cNvPr>
          <p:cNvSpPr txBox="1"/>
          <p:nvPr/>
        </p:nvSpPr>
        <p:spPr>
          <a:xfrm>
            <a:off x="8437233" y="2318687"/>
            <a:ext cx="1488331" cy="338554"/>
          </a:xfrm>
          <a:prstGeom prst="rect">
            <a:avLst/>
          </a:prstGeom>
          <a:noFill/>
        </p:spPr>
        <p:txBody>
          <a:bodyPr wrap="square" rtlCol="0">
            <a:spAutoFit/>
          </a:bodyPr>
          <a:lstStyle/>
          <a:p>
            <a:r>
              <a:rPr lang="en-GB" sz="1600" b="1"/>
              <a:t>Scotland</a:t>
            </a:r>
          </a:p>
        </p:txBody>
      </p:sp>
      <p:pic>
        <p:nvPicPr>
          <p:cNvPr id="10" name="Picture 9">
            <a:extLst>
              <a:ext uri="{FF2B5EF4-FFF2-40B4-BE49-F238E27FC236}">
                <a16:creationId xmlns:a16="http://schemas.microsoft.com/office/drawing/2014/main" id="{6EE5C335-9296-47DA-8FD1-667F532F563A}"/>
              </a:ext>
            </a:extLst>
          </p:cNvPr>
          <p:cNvPicPr>
            <a:picLocks noChangeAspect="1"/>
          </p:cNvPicPr>
          <p:nvPr/>
        </p:nvPicPr>
        <p:blipFill>
          <a:blip r:embed="rId6"/>
          <a:stretch>
            <a:fillRect/>
          </a:stretch>
        </p:blipFill>
        <p:spPr>
          <a:xfrm>
            <a:off x="3463047" y="4397657"/>
            <a:ext cx="4423231" cy="2008769"/>
          </a:xfrm>
          <a:prstGeom prst="rect">
            <a:avLst/>
          </a:prstGeom>
        </p:spPr>
      </p:pic>
      <p:sp>
        <p:nvSpPr>
          <p:cNvPr id="20" name="TextBox 19">
            <a:extLst>
              <a:ext uri="{FF2B5EF4-FFF2-40B4-BE49-F238E27FC236}">
                <a16:creationId xmlns:a16="http://schemas.microsoft.com/office/drawing/2014/main" id="{0DEF7B0E-DBC5-4148-B9A1-66150E01DA6B}"/>
              </a:ext>
            </a:extLst>
          </p:cNvPr>
          <p:cNvSpPr txBox="1"/>
          <p:nvPr/>
        </p:nvSpPr>
        <p:spPr>
          <a:xfrm>
            <a:off x="4150700" y="4550055"/>
            <a:ext cx="1488331" cy="338554"/>
          </a:xfrm>
          <a:prstGeom prst="rect">
            <a:avLst/>
          </a:prstGeom>
          <a:noFill/>
        </p:spPr>
        <p:txBody>
          <a:bodyPr wrap="square" rtlCol="0">
            <a:spAutoFit/>
          </a:bodyPr>
          <a:lstStyle/>
          <a:p>
            <a:r>
              <a:rPr lang="en-GB" sz="1600" b="1"/>
              <a:t>Wales</a:t>
            </a:r>
          </a:p>
        </p:txBody>
      </p:sp>
      <p:pic>
        <p:nvPicPr>
          <p:cNvPr id="11" name="Picture 10">
            <a:extLst>
              <a:ext uri="{FF2B5EF4-FFF2-40B4-BE49-F238E27FC236}">
                <a16:creationId xmlns:a16="http://schemas.microsoft.com/office/drawing/2014/main" id="{0C7B71EC-2080-44C6-AFD4-6E5B77C4F081}"/>
              </a:ext>
            </a:extLst>
          </p:cNvPr>
          <p:cNvPicPr>
            <a:picLocks noChangeAspect="1"/>
          </p:cNvPicPr>
          <p:nvPr/>
        </p:nvPicPr>
        <p:blipFill>
          <a:blip r:embed="rId7"/>
          <a:stretch>
            <a:fillRect/>
          </a:stretch>
        </p:blipFill>
        <p:spPr>
          <a:xfrm>
            <a:off x="7965644" y="4397657"/>
            <a:ext cx="4062920" cy="2008769"/>
          </a:xfrm>
          <a:prstGeom prst="rect">
            <a:avLst/>
          </a:prstGeom>
        </p:spPr>
      </p:pic>
      <p:sp>
        <p:nvSpPr>
          <p:cNvPr id="22" name="TextBox 21">
            <a:extLst>
              <a:ext uri="{FF2B5EF4-FFF2-40B4-BE49-F238E27FC236}">
                <a16:creationId xmlns:a16="http://schemas.microsoft.com/office/drawing/2014/main" id="{4F234FAE-F13E-469C-AF66-5884E4702D18}"/>
              </a:ext>
            </a:extLst>
          </p:cNvPr>
          <p:cNvSpPr txBox="1"/>
          <p:nvPr/>
        </p:nvSpPr>
        <p:spPr>
          <a:xfrm>
            <a:off x="8437233" y="4550056"/>
            <a:ext cx="1787268" cy="338554"/>
          </a:xfrm>
          <a:prstGeom prst="rect">
            <a:avLst/>
          </a:prstGeom>
          <a:noFill/>
        </p:spPr>
        <p:txBody>
          <a:bodyPr wrap="square" rtlCol="0">
            <a:spAutoFit/>
          </a:bodyPr>
          <a:lstStyle/>
          <a:p>
            <a:r>
              <a:rPr lang="en-GB" sz="1600" b="1"/>
              <a:t>Northern Ireland</a:t>
            </a:r>
          </a:p>
        </p:txBody>
      </p:sp>
    </p:spTree>
    <p:extLst>
      <p:ext uri="{BB962C8B-B14F-4D97-AF65-F5344CB8AC3E}">
        <p14:creationId xmlns:p14="http://schemas.microsoft.com/office/powerpoint/2010/main" val="3951975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EDB6-43F0-4B66-BE14-7AFA385BF8B9}"/>
              </a:ext>
            </a:extLst>
          </p:cNvPr>
          <p:cNvSpPr>
            <a:spLocks noGrp="1"/>
          </p:cNvSpPr>
          <p:nvPr>
            <p:ph type="title"/>
          </p:nvPr>
        </p:nvSpPr>
        <p:spPr/>
        <p:txBody>
          <a:bodyPr>
            <a:normAutofit/>
          </a:bodyPr>
          <a:lstStyle/>
          <a:p>
            <a:r>
              <a:rPr lang="en-GB" sz="3600"/>
              <a:t>COVID deaths – age breakdown (England and Wales)</a:t>
            </a:r>
          </a:p>
        </p:txBody>
      </p:sp>
      <p:sp>
        <p:nvSpPr>
          <p:cNvPr id="7" name="TextBox 6">
            <a:extLst>
              <a:ext uri="{FF2B5EF4-FFF2-40B4-BE49-F238E27FC236}">
                <a16:creationId xmlns:a16="http://schemas.microsoft.com/office/drawing/2014/main" id="{F048DB6A-5F8F-4A78-906B-E21FD58E549E}"/>
              </a:ext>
            </a:extLst>
          </p:cNvPr>
          <p:cNvSpPr txBox="1"/>
          <p:nvPr/>
        </p:nvSpPr>
        <p:spPr>
          <a:xfrm>
            <a:off x="647700" y="2267635"/>
            <a:ext cx="2920448" cy="2585323"/>
          </a:xfrm>
          <a:prstGeom prst="rect">
            <a:avLst/>
          </a:prstGeom>
          <a:noFill/>
          <a:ln>
            <a:solidFill>
              <a:schemeClr val="accent1">
                <a:lumMod val="50000"/>
              </a:schemeClr>
            </a:solidFill>
          </a:ln>
        </p:spPr>
        <p:txBody>
          <a:bodyPr wrap="square" lIns="91440" tIns="45720" rIns="91440" bIns="45720" rtlCol="0" anchor="t">
            <a:spAutoFit/>
          </a:bodyPr>
          <a:lstStyle>
            <a:defPPr>
              <a:defRPr lang="en-US"/>
            </a:defPPr>
            <a:lvl1pPr>
              <a:defRPr i="1"/>
            </a:lvl1pPr>
          </a:lstStyle>
          <a:p>
            <a:r>
              <a:rPr lang="en-GB"/>
              <a:t>Highlight:</a:t>
            </a:r>
          </a:p>
          <a:p>
            <a:endParaRPr lang="en-GB"/>
          </a:p>
          <a:p>
            <a:r>
              <a:rPr lang="en-GB"/>
              <a:t>New graph – deaths per 100,000 continue to fall in the key 85+ and 75-84 age groups, and remain low in other age groups</a:t>
            </a:r>
          </a:p>
          <a:p>
            <a:endParaRPr lang="en-GB"/>
          </a:p>
          <a:p>
            <a:endParaRPr lang="en-GB"/>
          </a:p>
        </p:txBody>
      </p:sp>
      <p:sp>
        <p:nvSpPr>
          <p:cNvPr id="8" name="TextBox 7">
            <a:extLst>
              <a:ext uri="{FF2B5EF4-FFF2-40B4-BE49-F238E27FC236}">
                <a16:creationId xmlns:a16="http://schemas.microsoft.com/office/drawing/2014/main" id="{C977A7F9-DE8A-48C7-A2BA-5226FDBEA172}"/>
              </a:ext>
            </a:extLst>
          </p:cNvPr>
          <p:cNvSpPr txBox="1"/>
          <p:nvPr/>
        </p:nvSpPr>
        <p:spPr>
          <a:xfrm>
            <a:off x="6678835" y="6422487"/>
            <a:ext cx="5501442" cy="307777"/>
          </a:xfrm>
          <a:prstGeom prst="rect">
            <a:avLst/>
          </a:prstGeom>
          <a:noFill/>
        </p:spPr>
        <p:txBody>
          <a:bodyPr wrap="none" rtlCol="0">
            <a:spAutoFit/>
          </a:bodyPr>
          <a:lstStyle/>
          <a:p>
            <a:r>
              <a:rPr lang="en-GB" sz="1400">
                <a:hlinkClick r:id="rId3"/>
              </a:rPr>
              <a:t>Source: ONS, Deaths registered weekly in England and Wales, provisional</a:t>
            </a:r>
            <a:endParaRPr lang="en-GB" sz="1400"/>
          </a:p>
        </p:txBody>
      </p:sp>
      <p:graphicFrame>
        <p:nvGraphicFramePr>
          <p:cNvPr id="9" name="Chart 8">
            <a:extLst>
              <a:ext uri="{FF2B5EF4-FFF2-40B4-BE49-F238E27FC236}">
                <a16:creationId xmlns:a16="http://schemas.microsoft.com/office/drawing/2014/main" id="{1DBC914C-89AB-414B-BE6A-CF4469021E28}"/>
              </a:ext>
            </a:extLst>
          </p:cNvPr>
          <p:cNvGraphicFramePr>
            <a:graphicFrameLocks/>
          </p:cNvGraphicFramePr>
          <p:nvPr>
            <p:extLst>
              <p:ext uri="{D42A27DB-BD31-4B8C-83A1-F6EECF244321}">
                <p14:modId xmlns:p14="http://schemas.microsoft.com/office/powerpoint/2010/main" val="3371795243"/>
              </p:ext>
            </p:extLst>
          </p:nvPr>
        </p:nvGraphicFramePr>
        <p:xfrm>
          <a:off x="3927474" y="1720849"/>
          <a:ext cx="7829097" cy="40413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2411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9E3F-D4D3-42DE-AAE1-F33252729ED9}"/>
              </a:ext>
            </a:extLst>
          </p:cNvPr>
          <p:cNvSpPr>
            <a:spLocks noGrp="1"/>
          </p:cNvSpPr>
          <p:nvPr>
            <p:ph type="title"/>
          </p:nvPr>
        </p:nvSpPr>
        <p:spPr>
          <a:xfrm>
            <a:off x="689163" y="210117"/>
            <a:ext cx="10515600" cy="1325563"/>
          </a:xfrm>
        </p:spPr>
        <p:txBody>
          <a:bodyPr/>
          <a:lstStyle/>
          <a:p>
            <a:r>
              <a:rPr lang="en-GB"/>
              <a:t>Excess deaths, England</a:t>
            </a:r>
          </a:p>
        </p:txBody>
      </p:sp>
      <p:sp>
        <p:nvSpPr>
          <p:cNvPr id="7" name="TextBox 6">
            <a:extLst>
              <a:ext uri="{FF2B5EF4-FFF2-40B4-BE49-F238E27FC236}">
                <a16:creationId xmlns:a16="http://schemas.microsoft.com/office/drawing/2014/main" id="{67DF18FA-8D2F-4A4D-AEC3-C13C3B2AD365}"/>
              </a:ext>
            </a:extLst>
          </p:cNvPr>
          <p:cNvSpPr txBox="1"/>
          <p:nvPr/>
        </p:nvSpPr>
        <p:spPr>
          <a:xfrm>
            <a:off x="8914015" y="6418984"/>
            <a:ext cx="3128549" cy="307777"/>
          </a:xfrm>
          <a:prstGeom prst="rect">
            <a:avLst/>
          </a:prstGeom>
          <a:noFill/>
        </p:spPr>
        <p:txBody>
          <a:bodyPr wrap="none" rtlCol="0">
            <a:spAutoFit/>
          </a:bodyPr>
          <a:lstStyle/>
          <a:p>
            <a:r>
              <a:rPr lang="en-GB" sz="1400">
                <a:hlinkClick r:id="rId3"/>
              </a:rPr>
              <a:t>Source: PHE, Excess mortality in England</a:t>
            </a:r>
            <a:endParaRPr lang="en-GB" sz="1400"/>
          </a:p>
        </p:txBody>
      </p:sp>
      <p:sp>
        <p:nvSpPr>
          <p:cNvPr id="9" name="TextBox 8">
            <a:extLst>
              <a:ext uri="{FF2B5EF4-FFF2-40B4-BE49-F238E27FC236}">
                <a16:creationId xmlns:a16="http://schemas.microsoft.com/office/drawing/2014/main" id="{EC3C1318-FD87-443C-9921-CBBE2E8F4731}"/>
              </a:ext>
            </a:extLst>
          </p:cNvPr>
          <p:cNvSpPr txBox="1"/>
          <p:nvPr/>
        </p:nvSpPr>
        <p:spPr>
          <a:xfrm>
            <a:off x="689163" y="5078392"/>
            <a:ext cx="7716283" cy="1200329"/>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highlight>
                <a:srgbClr val="FFFF00"/>
              </a:highlight>
            </a:endParaRPr>
          </a:p>
          <a:p>
            <a:r>
              <a:rPr lang="en-GB" i="1"/>
              <a:t>Excess deaths have been falling over March. There have been 100,290 excess deaths since March 2020.</a:t>
            </a:r>
            <a:endParaRPr lang="en-GB" i="1">
              <a:cs typeface="Calibri"/>
            </a:endParaRPr>
          </a:p>
        </p:txBody>
      </p:sp>
      <p:pic>
        <p:nvPicPr>
          <p:cNvPr id="4" name="Picture 3">
            <a:extLst>
              <a:ext uri="{FF2B5EF4-FFF2-40B4-BE49-F238E27FC236}">
                <a16:creationId xmlns:a16="http://schemas.microsoft.com/office/drawing/2014/main" id="{B0E1E9A1-E041-4440-8760-B14D91D5D767}"/>
              </a:ext>
            </a:extLst>
          </p:cNvPr>
          <p:cNvPicPr>
            <a:picLocks noChangeAspect="1"/>
          </p:cNvPicPr>
          <p:nvPr/>
        </p:nvPicPr>
        <p:blipFill>
          <a:blip r:embed="rId4"/>
          <a:stretch>
            <a:fillRect/>
          </a:stretch>
        </p:blipFill>
        <p:spPr>
          <a:xfrm>
            <a:off x="689164" y="1118681"/>
            <a:ext cx="11198036" cy="3896231"/>
          </a:xfrm>
          <a:prstGeom prst="rect">
            <a:avLst/>
          </a:prstGeom>
        </p:spPr>
      </p:pic>
    </p:spTree>
    <p:extLst>
      <p:ext uri="{BB962C8B-B14F-4D97-AF65-F5344CB8AC3E}">
        <p14:creationId xmlns:p14="http://schemas.microsoft.com/office/powerpoint/2010/main" val="2224957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C68F-6503-4E1F-86C7-55534F3DAACA}"/>
              </a:ext>
            </a:extLst>
          </p:cNvPr>
          <p:cNvSpPr>
            <a:spLocks noGrp="1"/>
          </p:cNvSpPr>
          <p:nvPr>
            <p:ph type="title"/>
          </p:nvPr>
        </p:nvSpPr>
        <p:spPr>
          <a:xfrm>
            <a:off x="838200" y="365126"/>
            <a:ext cx="10515600" cy="949506"/>
          </a:xfrm>
        </p:spPr>
        <p:txBody>
          <a:bodyPr/>
          <a:lstStyle/>
          <a:p>
            <a:r>
              <a:rPr lang="en-GB"/>
              <a:t>Excess deaths by ethnicity</a:t>
            </a:r>
          </a:p>
        </p:txBody>
      </p:sp>
      <p:sp>
        <p:nvSpPr>
          <p:cNvPr id="8" name="TextBox 7">
            <a:extLst>
              <a:ext uri="{FF2B5EF4-FFF2-40B4-BE49-F238E27FC236}">
                <a16:creationId xmlns:a16="http://schemas.microsoft.com/office/drawing/2014/main" id="{02E14D69-137D-4FEF-8300-74C4A33E77D6}"/>
              </a:ext>
            </a:extLst>
          </p:cNvPr>
          <p:cNvSpPr txBox="1"/>
          <p:nvPr/>
        </p:nvSpPr>
        <p:spPr>
          <a:xfrm>
            <a:off x="981075" y="1847850"/>
            <a:ext cx="45719" cy="369332"/>
          </a:xfrm>
          <a:prstGeom prst="rect">
            <a:avLst/>
          </a:prstGeom>
          <a:noFill/>
        </p:spPr>
        <p:txBody>
          <a:bodyPr wrap="square" rtlCol="0">
            <a:spAutoFit/>
          </a:bodyPr>
          <a:lstStyle/>
          <a:p>
            <a:endParaRPr lang="en-GB"/>
          </a:p>
        </p:txBody>
      </p:sp>
      <p:sp>
        <p:nvSpPr>
          <p:cNvPr id="9" name="TextBox 8">
            <a:extLst>
              <a:ext uri="{FF2B5EF4-FFF2-40B4-BE49-F238E27FC236}">
                <a16:creationId xmlns:a16="http://schemas.microsoft.com/office/drawing/2014/main" id="{2033BD2E-50CD-40AC-9A5C-A3C05041795E}"/>
              </a:ext>
            </a:extLst>
          </p:cNvPr>
          <p:cNvSpPr txBox="1"/>
          <p:nvPr/>
        </p:nvSpPr>
        <p:spPr>
          <a:xfrm>
            <a:off x="838200" y="1346359"/>
            <a:ext cx="10142219" cy="646331"/>
          </a:xfrm>
          <a:prstGeom prst="rect">
            <a:avLst/>
          </a:prstGeom>
          <a:noFill/>
        </p:spPr>
        <p:txBody>
          <a:bodyPr wrap="square" rtlCol="0">
            <a:spAutoFit/>
          </a:bodyPr>
          <a:lstStyle/>
          <a:p>
            <a:r>
              <a:rPr lang="en-GB" b="1"/>
              <a:t>Ratio of registered deaths to expected deaths for ethnic groups </a:t>
            </a:r>
          </a:p>
          <a:p>
            <a:r>
              <a:rPr lang="en-GB" b="1"/>
              <a:t>in England 1 Mar 2020 - 12 Mar 2021: </a:t>
            </a:r>
          </a:p>
        </p:txBody>
      </p:sp>
      <p:sp>
        <p:nvSpPr>
          <p:cNvPr id="10" name="TextBox 9">
            <a:extLst>
              <a:ext uri="{FF2B5EF4-FFF2-40B4-BE49-F238E27FC236}">
                <a16:creationId xmlns:a16="http://schemas.microsoft.com/office/drawing/2014/main" id="{B341BC8A-3291-4934-A694-EB0E1835BBDD}"/>
              </a:ext>
            </a:extLst>
          </p:cNvPr>
          <p:cNvSpPr txBox="1"/>
          <p:nvPr/>
        </p:nvSpPr>
        <p:spPr>
          <a:xfrm>
            <a:off x="838201" y="2180949"/>
            <a:ext cx="838200" cy="369332"/>
          </a:xfrm>
          <a:prstGeom prst="rect">
            <a:avLst/>
          </a:prstGeom>
          <a:noFill/>
        </p:spPr>
        <p:txBody>
          <a:bodyPr wrap="square" rtlCol="0">
            <a:spAutoFit/>
          </a:bodyPr>
          <a:lstStyle/>
          <a:p>
            <a:r>
              <a:rPr lang="en-GB" b="1"/>
              <a:t>Males</a:t>
            </a:r>
          </a:p>
        </p:txBody>
      </p:sp>
      <p:sp>
        <p:nvSpPr>
          <p:cNvPr id="11" name="TextBox 10">
            <a:extLst>
              <a:ext uri="{FF2B5EF4-FFF2-40B4-BE49-F238E27FC236}">
                <a16:creationId xmlns:a16="http://schemas.microsoft.com/office/drawing/2014/main" id="{890D0C67-B185-4630-92A4-674516D9546F}"/>
              </a:ext>
            </a:extLst>
          </p:cNvPr>
          <p:cNvSpPr txBox="1"/>
          <p:nvPr/>
        </p:nvSpPr>
        <p:spPr>
          <a:xfrm>
            <a:off x="6534170" y="2217182"/>
            <a:ext cx="1171555" cy="369332"/>
          </a:xfrm>
          <a:prstGeom prst="rect">
            <a:avLst/>
          </a:prstGeom>
          <a:noFill/>
        </p:spPr>
        <p:txBody>
          <a:bodyPr wrap="square" rtlCol="0">
            <a:spAutoFit/>
          </a:bodyPr>
          <a:lstStyle/>
          <a:p>
            <a:r>
              <a:rPr lang="en-GB" b="1"/>
              <a:t>Females</a:t>
            </a:r>
          </a:p>
        </p:txBody>
      </p:sp>
      <p:sp>
        <p:nvSpPr>
          <p:cNvPr id="14" name="TextBox 13">
            <a:extLst>
              <a:ext uri="{FF2B5EF4-FFF2-40B4-BE49-F238E27FC236}">
                <a16:creationId xmlns:a16="http://schemas.microsoft.com/office/drawing/2014/main" id="{66FEC526-08FC-4B0B-B911-8AB865774A87}"/>
              </a:ext>
            </a:extLst>
          </p:cNvPr>
          <p:cNvSpPr txBox="1"/>
          <p:nvPr/>
        </p:nvSpPr>
        <p:spPr>
          <a:xfrm>
            <a:off x="7881257" y="716298"/>
            <a:ext cx="3800565" cy="1754326"/>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The ratio of registered deaths to expected deaths is much higher among men and women of Asian and Black ethnicities compared to deaths in White groups. </a:t>
            </a:r>
          </a:p>
        </p:txBody>
      </p:sp>
      <p:sp>
        <p:nvSpPr>
          <p:cNvPr id="15" name="TextBox 14">
            <a:extLst>
              <a:ext uri="{FF2B5EF4-FFF2-40B4-BE49-F238E27FC236}">
                <a16:creationId xmlns:a16="http://schemas.microsoft.com/office/drawing/2014/main" id="{B03C89EE-A299-4857-A51F-D0A15F78118F}"/>
              </a:ext>
            </a:extLst>
          </p:cNvPr>
          <p:cNvSpPr txBox="1"/>
          <p:nvPr/>
        </p:nvSpPr>
        <p:spPr>
          <a:xfrm>
            <a:off x="8914015" y="6418984"/>
            <a:ext cx="3128549" cy="307777"/>
          </a:xfrm>
          <a:prstGeom prst="rect">
            <a:avLst/>
          </a:prstGeom>
          <a:noFill/>
        </p:spPr>
        <p:txBody>
          <a:bodyPr wrap="none" rtlCol="0">
            <a:spAutoFit/>
          </a:bodyPr>
          <a:lstStyle/>
          <a:p>
            <a:r>
              <a:rPr lang="en-GB" sz="1400">
                <a:hlinkClick r:id="rId3"/>
              </a:rPr>
              <a:t>Source: PHE, Excess mortality in England</a:t>
            </a:r>
            <a:endParaRPr lang="en-GB" sz="1400"/>
          </a:p>
        </p:txBody>
      </p:sp>
      <p:pic>
        <p:nvPicPr>
          <p:cNvPr id="5" name="Picture 4">
            <a:extLst>
              <a:ext uri="{FF2B5EF4-FFF2-40B4-BE49-F238E27FC236}">
                <a16:creationId xmlns:a16="http://schemas.microsoft.com/office/drawing/2014/main" id="{ABFF07E6-34CF-40E1-90E0-90D82D130099}"/>
              </a:ext>
            </a:extLst>
          </p:cNvPr>
          <p:cNvPicPr>
            <a:picLocks noChangeAspect="1"/>
          </p:cNvPicPr>
          <p:nvPr/>
        </p:nvPicPr>
        <p:blipFill>
          <a:blip r:embed="rId4"/>
          <a:stretch>
            <a:fillRect/>
          </a:stretch>
        </p:blipFill>
        <p:spPr>
          <a:xfrm>
            <a:off x="838201" y="2494181"/>
            <a:ext cx="5546064" cy="3793496"/>
          </a:xfrm>
          <a:prstGeom prst="rect">
            <a:avLst/>
          </a:prstGeom>
        </p:spPr>
      </p:pic>
      <p:pic>
        <p:nvPicPr>
          <p:cNvPr id="6" name="Picture 5">
            <a:extLst>
              <a:ext uri="{FF2B5EF4-FFF2-40B4-BE49-F238E27FC236}">
                <a16:creationId xmlns:a16="http://schemas.microsoft.com/office/drawing/2014/main" id="{6499FB73-6B69-4E1E-88F4-AE19B4BBB44B}"/>
              </a:ext>
            </a:extLst>
          </p:cNvPr>
          <p:cNvPicPr>
            <a:picLocks noChangeAspect="1"/>
          </p:cNvPicPr>
          <p:nvPr/>
        </p:nvPicPr>
        <p:blipFill>
          <a:blip r:embed="rId5"/>
          <a:stretch>
            <a:fillRect/>
          </a:stretch>
        </p:blipFill>
        <p:spPr>
          <a:xfrm>
            <a:off x="6534170" y="2494180"/>
            <a:ext cx="5657830" cy="3723867"/>
          </a:xfrm>
          <a:prstGeom prst="rect">
            <a:avLst/>
          </a:prstGeom>
        </p:spPr>
      </p:pic>
    </p:spTree>
    <p:extLst>
      <p:ext uri="{BB962C8B-B14F-4D97-AF65-F5344CB8AC3E}">
        <p14:creationId xmlns:p14="http://schemas.microsoft.com/office/powerpoint/2010/main" val="221495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628F-7A02-48F3-B4D3-DBC4A4AF9F79}"/>
              </a:ext>
            </a:extLst>
          </p:cNvPr>
          <p:cNvSpPr>
            <a:spLocks noGrp="1"/>
          </p:cNvSpPr>
          <p:nvPr>
            <p:ph type="title"/>
          </p:nvPr>
        </p:nvSpPr>
        <p:spPr/>
        <p:txBody>
          <a:bodyPr/>
          <a:lstStyle/>
          <a:p>
            <a:r>
              <a:rPr lang="en-GB"/>
              <a:t>Critical care bed capacity (England)</a:t>
            </a:r>
          </a:p>
        </p:txBody>
      </p:sp>
      <p:sp>
        <p:nvSpPr>
          <p:cNvPr id="5" name="TextBox 4">
            <a:extLst>
              <a:ext uri="{FF2B5EF4-FFF2-40B4-BE49-F238E27FC236}">
                <a16:creationId xmlns:a16="http://schemas.microsoft.com/office/drawing/2014/main" id="{BCCDCACD-C261-42CD-A3D6-0486E7D7DCF7}"/>
              </a:ext>
            </a:extLst>
          </p:cNvPr>
          <p:cNvSpPr txBox="1"/>
          <p:nvPr/>
        </p:nvSpPr>
        <p:spPr>
          <a:xfrm>
            <a:off x="3928698" y="1452520"/>
            <a:ext cx="8263302" cy="338554"/>
          </a:xfrm>
          <a:prstGeom prst="rect">
            <a:avLst/>
          </a:prstGeom>
          <a:noFill/>
        </p:spPr>
        <p:txBody>
          <a:bodyPr wrap="square" rtlCol="0">
            <a:spAutoFit/>
          </a:bodyPr>
          <a:lstStyle/>
          <a:p>
            <a:r>
              <a:rPr lang="en-GB" sz="1600" b="1"/>
              <a:t>Adult critical care bed numbers and occupation levels, winter 2020 and 2021 comparison</a:t>
            </a:r>
          </a:p>
        </p:txBody>
      </p:sp>
      <p:sp>
        <p:nvSpPr>
          <p:cNvPr id="7" name="TextBox 6">
            <a:extLst>
              <a:ext uri="{FF2B5EF4-FFF2-40B4-BE49-F238E27FC236}">
                <a16:creationId xmlns:a16="http://schemas.microsoft.com/office/drawing/2014/main" id="{10A1CFA0-0096-4C1B-B806-309940E91B9F}"/>
              </a:ext>
            </a:extLst>
          </p:cNvPr>
          <p:cNvSpPr txBox="1"/>
          <p:nvPr/>
        </p:nvSpPr>
        <p:spPr>
          <a:xfrm>
            <a:off x="531843" y="2230015"/>
            <a:ext cx="2410649" cy="2862322"/>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a:p>
          <a:p>
            <a:r>
              <a:rPr lang="en-GB"/>
              <a:t>The number of critical care beds open in England has been steadily falling since January, but continues to be higher than the equivalent months last year.</a:t>
            </a:r>
            <a:endParaRPr lang="en-GB" i="1">
              <a:cs typeface="Calibri"/>
            </a:endParaRPr>
          </a:p>
        </p:txBody>
      </p:sp>
      <p:sp>
        <p:nvSpPr>
          <p:cNvPr id="10" name="TextBox 9">
            <a:extLst>
              <a:ext uri="{FF2B5EF4-FFF2-40B4-BE49-F238E27FC236}">
                <a16:creationId xmlns:a16="http://schemas.microsoft.com/office/drawing/2014/main" id="{5FACCDF7-0510-4BF2-8190-A29ADD346E44}"/>
              </a:ext>
            </a:extLst>
          </p:cNvPr>
          <p:cNvSpPr txBox="1"/>
          <p:nvPr/>
        </p:nvSpPr>
        <p:spPr>
          <a:xfrm>
            <a:off x="7038089" y="6457706"/>
            <a:ext cx="5153911" cy="307777"/>
          </a:xfrm>
          <a:prstGeom prst="rect">
            <a:avLst/>
          </a:prstGeom>
          <a:noFill/>
        </p:spPr>
        <p:txBody>
          <a:bodyPr wrap="none" rtlCol="0">
            <a:spAutoFit/>
          </a:bodyPr>
          <a:lstStyle/>
          <a:p>
            <a:r>
              <a:rPr lang="en-GB" sz="1400">
                <a:hlinkClick r:id="rId3"/>
              </a:rPr>
              <a:t>Source: Urgent and Emergency Care Daily Situation Reports 2020-21</a:t>
            </a:r>
            <a:endParaRPr lang="en-GB" sz="1400"/>
          </a:p>
        </p:txBody>
      </p:sp>
      <p:graphicFrame>
        <p:nvGraphicFramePr>
          <p:cNvPr id="9" name="Chart 8">
            <a:extLst>
              <a:ext uri="{FF2B5EF4-FFF2-40B4-BE49-F238E27FC236}">
                <a16:creationId xmlns:a16="http://schemas.microsoft.com/office/drawing/2014/main" id="{93494A5C-992F-45CC-85A0-C5AA15CB6B3D}"/>
              </a:ext>
            </a:extLst>
          </p:cNvPr>
          <p:cNvGraphicFramePr>
            <a:graphicFrameLocks/>
          </p:cNvGraphicFramePr>
          <p:nvPr>
            <p:extLst>
              <p:ext uri="{D42A27DB-BD31-4B8C-83A1-F6EECF244321}">
                <p14:modId xmlns:p14="http://schemas.microsoft.com/office/powerpoint/2010/main" val="3043889999"/>
              </p:ext>
            </p:extLst>
          </p:nvPr>
        </p:nvGraphicFramePr>
        <p:xfrm>
          <a:off x="3412217" y="1755114"/>
          <a:ext cx="8096251" cy="47385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0449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370A-BD4C-403E-9564-F02D964B5BAA}"/>
              </a:ext>
            </a:extLst>
          </p:cNvPr>
          <p:cNvSpPr>
            <a:spLocks noGrp="1"/>
          </p:cNvSpPr>
          <p:nvPr>
            <p:ph type="title"/>
          </p:nvPr>
        </p:nvSpPr>
        <p:spPr/>
        <p:txBody>
          <a:bodyPr/>
          <a:lstStyle/>
          <a:p>
            <a:r>
              <a:rPr lang="en-GB"/>
              <a:t>Hospitalisations</a:t>
            </a:r>
          </a:p>
        </p:txBody>
      </p:sp>
      <p:sp>
        <p:nvSpPr>
          <p:cNvPr id="8" name="TextBox 7">
            <a:extLst>
              <a:ext uri="{FF2B5EF4-FFF2-40B4-BE49-F238E27FC236}">
                <a16:creationId xmlns:a16="http://schemas.microsoft.com/office/drawing/2014/main" id="{D9BE3CEA-DC96-45B7-A9C6-9A526D1E9385}"/>
              </a:ext>
            </a:extLst>
          </p:cNvPr>
          <p:cNvSpPr txBox="1"/>
          <p:nvPr/>
        </p:nvSpPr>
        <p:spPr>
          <a:xfrm>
            <a:off x="4667251" y="266178"/>
            <a:ext cx="3904094" cy="338554"/>
          </a:xfrm>
          <a:prstGeom prst="rect">
            <a:avLst/>
          </a:prstGeom>
          <a:noFill/>
        </p:spPr>
        <p:txBody>
          <a:bodyPr wrap="square" rtlCol="0">
            <a:spAutoFit/>
          </a:bodyPr>
          <a:lstStyle/>
          <a:p>
            <a:r>
              <a:rPr lang="en-GB" sz="1600" b="1"/>
              <a:t>Patients in hospital with COVID-19, UK</a:t>
            </a:r>
          </a:p>
        </p:txBody>
      </p:sp>
      <p:sp>
        <p:nvSpPr>
          <p:cNvPr id="9" name="TextBox 8">
            <a:extLst>
              <a:ext uri="{FF2B5EF4-FFF2-40B4-BE49-F238E27FC236}">
                <a16:creationId xmlns:a16="http://schemas.microsoft.com/office/drawing/2014/main" id="{41213A0E-8A69-498C-A600-B4A0A87237CE}"/>
              </a:ext>
            </a:extLst>
          </p:cNvPr>
          <p:cNvSpPr txBox="1"/>
          <p:nvPr/>
        </p:nvSpPr>
        <p:spPr>
          <a:xfrm>
            <a:off x="4758016" y="3810664"/>
            <a:ext cx="5197185" cy="338554"/>
          </a:xfrm>
          <a:prstGeom prst="rect">
            <a:avLst/>
          </a:prstGeom>
          <a:noFill/>
        </p:spPr>
        <p:txBody>
          <a:bodyPr wrap="square" rtlCol="0">
            <a:spAutoFit/>
          </a:bodyPr>
          <a:lstStyle/>
          <a:p>
            <a:r>
              <a:rPr lang="en-GB" sz="1600" b="1"/>
              <a:t>Patients with COVID-19 in mechanical ventilation beds, UK</a:t>
            </a:r>
          </a:p>
        </p:txBody>
      </p:sp>
      <p:sp>
        <p:nvSpPr>
          <p:cNvPr id="10" name="TextBox 9">
            <a:extLst>
              <a:ext uri="{FF2B5EF4-FFF2-40B4-BE49-F238E27FC236}">
                <a16:creationId xmlns:a16="http://schemas.microsoft.com/office/drawing/2014/main" id="{5D86B5B1-A765-47AF-AA4B-5F813974690E}"/>
              </a:ext>
            </a:extLst>
          </p:cNvPr>
          <p:cNvSpPr txBox="1"/>
          <p:nvPr/>
        </p:nvSpPr>
        <p:spPr>
          <a:xfrm>
            <a:off x="531843" y="2230015"/>
            <a:ext cx="3154331"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Hospitalisations have continued to fall since the recent peak in mid-January but remain higher than the summer. </a:t>
            </a:r>
          </a:p>
          <a:p>
            <a:endParaRPr lang="en-GB" i="1"/>
          </a:p>
          <a:p>
            <a:r>
              <a:rPr lang="en-GB" i="1"/>
              <a:t>As of 1 April there were 3,536 people in hospitals with COVID-19. The 7-day rolling average is below what it was at the height of the first wave, and below the level seen at the beginning of the second and third waves. </a:t>
            </a:r>
            <a:endParaRPr lang="en-GB" i="1">
              <a:cs typeface="Calibri"/>
            </a:endParaRPr>
          </a:p>
        </p:txBody>
      </p:sp>
      <p:sp>
        <p:nvSpPr>
          <p:cNvPr id="11" name="TextBox 10">
            <a:extLst>
              <a:ext uri="{FF2B5EF4-FFF2-40B4-BE49-F238E27FC236}">
                <a16:creationId xmlns:a16="http://schemas.microsoft.com/office/drawing/2014/main" id="{FE26D563-E1F0-4F12-81E9-784B38438778}"/>
              </a:ext>
            </a:extLst>
          </p:cNvPr>
          <p:cNvSpPr txBox="1"/>
          <p:nvPr/>
        </p:nvSpPr>
        <p:spPr>
          <a:xfrm>
            <a:off x="9129064" y="6411300"/>
            <a:ext cx="2827697" cy="307777"/>
          </a:xfrm>
          <a:prstGeom prst="rect">
            <a:avLst/>
          </a:prstGeom>
          <a:noFill/>
        </p:spPr>
        <p:txBody>
          <a:bodyPr wrap="none" rtlCol="0">
            <a:spAutoFit/>
          </a:bodyPr>
          <a:lstStyle/>
          <a:p>
            <a:r>
              <a:rPr lang="en-GB" sz="1400">
                <a:hlinkClick r:id="rId3"/>
              </a:rPr>
              <a:t>Source: Gov.uk COVID-19 dashboard</a:t>
            </a:r>
            <a:endParaRPr lang="en-GB" sz="1400"/>
          </a:p>
        </p:txBody>
      </p:sp>
      <p:pic>
        <p:nvPicPr>
          <p:cNvPr id="3" name="Picture 2">
            <a:extLst>
              <a:ext uri="{FF2B5EF4-FFF2-40B4-BE49-F238E27FC236}">
                <a16:creationId xmlns:a16="http://schemas.microsoft.com/office/drawing/2014/main" id="{C633A6AB-DE26-4B90-81EE-88FBE7A0A7A7}"/>
              </a:ext>
            </a:extLst>
          </p:cNvPr>
          <p:cNvPicPr>
            <a:picLocks noChangeAspect="1"/>
          </p:cNvPicPr>
          <p:nvPr/>
        </p:nvPicPr>
        <p:blipFill>
          <a:blip r:embed="rId4"/>
          <a:stretch>
            <a:fillRect/>
          </a:stretch>
        </p:blipFill>
        <p:spPr>
          <a:xfrm>
            <a:off x="4758016" y="703679"/>
            <a:ext cx="7198745" cy="2725321"/>
          </a:xfrm>
          <a:prstGeom prst="rect">
            <a:avLst/>
          </a:prstGeom>
        </p:spPr>
      </p:pic>
      <p:pic>
        <p:nvPicPr>
          <p:cNvPr id="4" name="Picture 3">
            <a:extLst>
              <a:ext uri="{FF2B5EF4-FFF2-40B4-BE49-F238E27FC236}">
                <a16:creationId xmlns:a16="http://schemas.microsoft.com/office/drawing/2014/main" id="{F015AAED-54BD-4A9A-945E-0DFC2041B5EC}"/>
              </a:ext>
            </a:extLst>
          </p:cNvPr>
          <p:cNvPicPr>
            <a:picLocks noChangeAspect="1"/>
          </p:cNvPicPr>
          <p:nvPr/>
        </p:nvPicPr>
        <p:blipFill>
          <a:blip r:embed="rId5"/>
          <a:stretch>
            <a:fillRect/>
          </a:stretch>
        </p:blipFill>
        <p:spPr>
          <a:xfrm>
            <a:off x="4758016" y="4149218"/>
            <a:ext cx="7099687" cy="2262082"/>
          </a:xfrm>
          <a:prstGeom prst="rect">
            <a:avLst/>
          </a:prstGeom>
        </p:spPr>
      </p:pic>
    </p:spTree>
    <p:extLst>
      <p:ext uri="{BB962C8B-B14F-4D97-AF65-F5344CB8AC3E}">
        <p14:creationId xmlns:p14="http://schemas.microsoft.com/office/powerpoint/2010/main" val="536602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370A-BD4C-403E-9564-F02D964B5BAA}"/>
              </a:ext>
            </a:extLst>
          </p:cNvPr>
          <p:cNvSpPr>
            <a:spLocks noGrp="1"/>
          </p:cNvSpPr>
          <p:nvPr>
            <p:ph type="title"/>
          </p:nvPr>
        </p:nvSpPr>
        <p:spPr>
          <a:xfrm>
            <a:off x="395111" y="365125"/>
            <a:ext cx="10958689" cy="1325563"/>
          </a:xfrm>
        </p:spPr>
        <p:txBody>
          <a:bodyPr/>
          <a:lstStyle/>
          <a:p>
            <a:r>
              <a:rPr lang="en-GB"/>
              <a:t>Hospitalisation trends across the UK</a:t>
            </a:r>
          </a:p>
        </p:txBody>
      </p:sp>
      <p:sp>
        <p:nvSpPr>
          <p:cNvPr id="10" name="TextBox 9">
            <a:extLst>
              <a:ext uri="{FF2B5EF4-FFF2-40B4-BE49-F238E27FC236}">
                <a16:creationId xmlns:a16="http://schemas.microsoft.com/office/drawing/2014/main" id="{5D86B5B1-A765-47AF-AA4B-5F813974690E}"/>
              </a:ext>
            </a:extLst>
          </p:cNvPr>
          <p:cNvSpPr txBox="1"/>
          <p:nvPr/>
        </p:nvSpPr>
        <p:spPr>
          <a:xfrm>
            <a:off x="8918223" y="114130"/>
            <a:ext cx="2133600"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Note different scales – but overall trend similar across UK nations</a:t>
            </a:r>
          </a:p>
        </p:txBody>
      </p:sp>
      <p:sp>
        <p:nvSpPr>
          <p:cNvPr id="11" name="TextBox 10">
            <a:extLst>
              <a:ext uri="{FF2B5EF4-FFF2-40B4-BE49-F238E27FC236}">
                <a16:creationId xmlns:a16="http://schemas.microsoft.com/office/drawing/2014/main" id="{FE26D563-E1F0-4F12-81E9-784B38438778}"/>
              </a:ext>
            </a:extLst>
          </p:cNvPr>
          <p:cNvSpPr txBox="1"/>
          <p:nvPr/>
        </p:nvSpPr>
        <p:spPr>
          <a:xfrm>
            <a:off x="9129064" y="6411300"/>
            <a:ext cx="2827697" cy="307777"/>
          </a:xfrm>
          <a:prstGeom prst="rect">
            <a:avLst/>
          </a:prstGeom>
          <a:noFill/>
        </p:spPr>
        <p:txBody>
          <a:bodyPr wrap="none" rtlCol="0">
            <a:spAutoFit/>
          </a:bodyPr>
          <a:lstStyle/>
          <a:p>
            <a:r>
              <a:rPr lang="en-GB" sz="1400">
                <a:hlinkClick r:id="rId3"/>
              </a:rPr>
              <a:t>Source: Gov.uk COVID-19 dashboard</a:t>
            </a:r>
            <a:endParaRPr lang="en-GB" sz="1400"/>
          </a:p>
        </p:txBody>
      </p:sp>
      <p:pic>
        <p:nvPicPr>
          <p:cNvPr id="7" name="Picture 6">
            <a:extLst>
              <a:ext uri="{FF2B5EF4-FFF2-40B4-BE49-F238E27FC236}">
                <a16:creationId xmlns:a16="http://schemas.microsoft.com/office/drawing/2014/main" id="{44B5218A-AFB0-4ECD-95A7-EAF4A1BE5C55}"/>
              </a:ext>
            </a:extLst>
          </p:cNvPr>
          <p:cNvPicPr>
            <a:picLocks noChangeAspect="1"/>
          </p:cNvPicPr>
          <p:nvPr/>
        </p:nvPicPr>
        <p:blipFill>
          <a:blip r:embed="rId4"/>
          <a:stretch>
            <a:fillRect/>
          </a:stretch>
        </p:blipFill>
        <p:spPr>
          <a:xfrm>
            <a:off x="6399054" y="4178953"/>
            <a:ext cx="5577472" cy="2313922"/>
          </a:xfrm>
          <a:prstGeom prst="rect">
            <a:avLst/>
          </a:prstGeom>
        </p:spPr>
      </p:pic>
      <p:sp>
        <p:nvSpPr>
          <p:cNvPr id="15" name="TextBox 14">
            <a:extLst>
              <a:ext uri="{FF2B5EF4-FFF2-40B4-BE49-F238E27FC236}">
                <a16:creationId xmlns:a16="http://schemas.microsoft.com/office/drawing/2014/main" id="{B69D1490-2F8D-4268-9A46-E2C1391C077D}"/>
              </a:ext>
            </a:extLst>
          </p:cNvPr>
          <p:cNvSpPr txBox="1"/>
          <p:nvPr/>
        </p:nvSpPr>
        <p:spPr>
          <a:xfrm>
            <a:off x="6772276" y="4415513"/>
            <a:ext cx="1714499" cy="338554"/>
          </a:xfrm>
          <a:prstGeom prst="rect">
            <a:avLst/>
          </a:prstGeom>
          <a:noFill/>
        </p:spPr>
        <p:txBody>
          <a:bodyPr wrap="square" rtlCol="0">
            <a:spAutoFit/>
          </a:bodyPr>
          <a:lstStyle/>
          <a:p>
            <a:r>
              <a:rPr lang="en-GB" sz="1600" b="1"/>
              <a:t>Scotland</a:t>
            </a:r>
          </a:p>
        </p:txBody>
      </p:sp>
      <p:pic>
        <p:nvPicPr>
          <p:cNvPr id="8" name="Picture 7">
            <a:extLst>
              <a:ext uri="{FF2B5EF4-FFF2-40B4-BE49-F238E27FC236}">
                <a16:creationId xmlns:a16="http://schemas.microsoft.com/office/drawing/2014/main" id="{B73F1B06-7046-4B6E-823B-D9D42CE13987}"/>
              </a:ext>
            </a:extLst>
          </p:cNvPr>
          <p:cNvPicPr>
            <a:picLocks noChangeAspect="1"/>
          </p:cNvPicPr>
          <p:nvPr/>
        </p:nvPicPr>
        <p:blipFill>
          <a:blip r:embed="rId5"/>
          <a:stretch>
            <a:fillRect/>
          </a:stretch>
        </p:blipFill>
        <p:spPr>
          <a:xfrm>
            <a:off x="6399053" y="1690167"/>
            <a:ext cx="5557707" cy="2105085"/>
          </a:xfrm>
          <a:prstGeom prst="rect">
            <a:avLst/>
          </a:prstGeom>
        </p:spPr>
      </p:pic>
      <p:sp>
        <p:nvSpPr>
          <p:cNvPr id="17" name="TextBox 16">
            <a:extLst>
              <a:ext uri="{FF2B5EF4-FFF2-40B4-BE49-F238E27FC236}">
                <a16:creationId xmlns:a16="http://schemas.microsoft.com/office/drawing/2014/main" id="{817B3748-E198-4C56-971B-B62E471D6370}"/>
              </a:ext>
            </a:extLst>
          </p:cNvPr>
          <p:cNvSpPr txBox="1"/>
          <p:nvPr/>
        </p:nvSpPr>
        <p:spPr>
          <a:xfrm>
            <a:off x="6772276" y="1942035"/>
            <a:ext cx="1714499" cy="338554"/>
          </a:xfrm>
          <a:prstGeom prst="rect">
            <a:avLst/>
          </a:prstGeom>
          <a:noFill/>
        </p:spPr>
        <p:txBody>
          <a:bodyPr wrap="square" rtlCol="0">
            <a:spAutoFit/>
          </a:bodyPr>
          <a:lstStyle/>
          <a:p>
            <a:r>
              <a:rPr lang="en-GB" sz="1600" b="1"/>
              <a:t>Northern Ireland</a:t>
            </a:r>
          </a:p>
        </p:txBody>
      </p:sp>
      <p:pic>
        <p:nvPicPr>
          <p:cNvPr id="9" name="Picture 8">
            <a:extLst>
              <a:ext uri="{FF2B5EF4-FFF2-40B4-BE49-F238E27FC236}">
                <a16:creationId xmlns:a16="http://schemas.microsoft.com/office/drawing/2014/main" id="{C72616CE-EB62-43D9-B5FC-85617E6356C9}"/>
              </a:ext>
            </a:extLst>
          </p:cNvPr>
          <p:cNvPicPr>
            <a:picLocks noChangeAspect="1"/>
          </p:cNvPicPr>
          <p:nvPr/>
        </p:nvPicPr>
        <p:blipFill>
          <a:blip r:embed="rId6"/>
          <a:stretch>
            <a:fillRect/>
          </a:stretch>
        </p:blipFill>
        <p:spPr>
          <a:xfrm>
            <a:off x="520275" y="1690166"/>
            <a:ext cx="5649040" cy="2105085"/>
          </a:xfrm>
          <a:prstGeom prst="rect">
            <a:avLst/>
          </a:prstGeom>
        </p:spPr>
      </p:pic>
      <p:sp>
        <p:nvSpPr>
          <p:cNvPr id="19" name="TextBox 18">
            <a:extLst>
              <a:ext uri="{FF2B5EF4-FFF2-40B4-BE49-F238E27FC236}">
                <a16:creationId xmlns:a16="http://schemas.microsoft.com/office/drawing/2014/main" id="{DD670001-DB8A-406D-BDFF-AE04EF7035D1}"/>
              </a:ext>
            </a:extLst>
          </p:cNvPr>
          <p:cNvSpPr txBox="1"/>
          <p:nvPr/>
        </p:nvSpPr>
        <p:spPr>
          <a:xfrm>
            <a:off x="1222442" y="1942035"/>
            <a:ext cx="1488331" cy="338554"/>
          </a:xfrm>
          <a:prstGeom prst="rect">
            <a:avLst/>
          </a:prstGeom>
          <a:noFill/>
        </p:spPr>
        <p:txBody>
          <a:bodyPr wrap="square" rtlCol="0">
            <a:spAutoFit/>
          </a:bodyPr>
          <a:lstStyle/>
          <a:p>
            <a:r>
              <a:rPr lang="en-GB" sz="1600" b="1"/>
              <a:t>England</a:t>
            </a:r>
          </a:p>
        </p:txBody>
      </p:sp>
      <p:pic>
        <p:nvPicPr>
          <p:cNvPr id="12" name="Picture 11">
            <a:extLst>
              <a:ext uri="{FF2B5EF4-FFF2-40B4-BE49-F238E27FC236}">
                <a16:creationId xmlns:a16="http://schemas.microsoft.com/office/drawing/2014/main" id="{573DF5CF-825D-44C5-8D4C-2BD640AD1B41}"/>
              </a:ext>
            </a:extLst>
          </p:cNvPr>
          <p:cNvPicPr>
            <a:picLocks noChangeAspect="1"/>
          </p:cNvPicPr>
          <p:nvPr/>
        </p:nvPicPr>
        <p:blipFill>
          <a:blip r:embed="rId7"/>
          <a:stretch>
            <a:fillRect/>
          </a:stretch>
        </p:blipFill>
        <p:spPr>
          <a:xfrm>
            <a:off x="520276" y="4178953"/>
            <a:ext cx="5649039" cy="2313922"/>
          </a:xfrm>
          <a:prstGeom prst="rect">
            <a:avLst/>
          </a:prstGeom>
        </p:spPr>
      </p:pic>
      <p:sp>
        <p:nvSpPr>
          <p:cNvPr id="20" name="TextBox 19">
            <a:extLst>
              <a:ext uri="{FF2B5EF4-FFF2-40B4-BE49-F238E27FC236}">
                <a16:creationId xmlns:a16="http://schemas.microsoft.com/office/drawing/2014/main" id="{90F09A35-9A2D-4F65-A719-D8EEF757C385}"/>
              </a:ext>
            </a:extLst>
          </p:cNvPr>
          <p:cNvSpPr txBox="1"/>
          <p:nvPr/>
        </p:nvSpPr>
        <p:spPr>
          <a:xfrm>
            <a:off x="1143001" y="4415513"/>
            <a:ext cx="1447799" cy="338554"/>
          </a:xfrm>
          <a:prstGeom prst="rect">
            <a:avLst/>
          </a:prstGeom>
          <a:noFill/>
        </p:spPr>
        <p:txBody>
          <a:bodyPr wrap="square" rtlCol="0">
            <a:spAutoFit/>
          </a:bodyPr>
          <a:lstStyle/>
          <a:p>
            <a:r>
              <a:rPr lang="en-GB" sz="1600" b="1"/>
              <a:t>Wales</a:t>
            </a:r>
          </a:p>
        </p:txBody>
      </p:sp>
    </p:spTree>
    <p:extLst>
      <p:ext uri="{BB962C8B-B14F-4D97-AF65-F5344CB8AC3E}">
        <p14:creationId xmlns:p14="http://schemas.microsoft.com/office/powerpoint/2010/main" val="3948069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EDB6-43F0-4B66-BE14-7AFA385BF8B9}"/>
              </a:ext>
            </a:extLst>
          </p:cNvPr>
          <p:cNvSpPr>
            <a:spLocks noGrp="1"/>
          </p:cNvSpPr>
          <p:nvPr>
            <p:ph type="title"/>
          </p:nvPr>
        </p:nvSpPr>
        <p:spPr/>
        <p:txBody>
          <a:bodyPr>
            <a:normAutofit/>
          </a:bodyPr>
          <a:lstStyle/>
          <a:p>
            <a:r>
              <a:rPr lang="en-GB" sz="3600"/>
              <a:t>Hospital admissions by age</a:t>
            </a:r>
          </a:p>
        </p:txBody>
      </p:sp>
      <p:sp>
        <p:nvSpPr>
          <p:cNvPr id="7" name="TextBox 6">
            <a:extLst>
              <a:ext uri="{FF2B5EF4-FFF2-40B4-BE49-F238E27FC236}">
                <a16:creationId xmlns:a16="http://schemas.microsoft.com/office/drawing/2014/main" id="{F048DB6A-5F8F-4A78-906B-E21FD58E549E}"/>
              </a:ext>
            </a:extLst>
          </p:cNvPr>
          <p:cNvSpPr txBox="1"/>
          <p:nvPr/>
        </p:nvSpPr>
        <p:spPr>
          <a:xfrm>
            <a:off x="633845" y="2267635"/>
            <a:ext cx="2920448" cy="2031325"/>
          </a:xfrm>
          <a:prstGeom prst="rect">
            <a:avLst/>
          </a:prstGeom>
          <a:noFill/>
        </p:spPr>
        <p:txBody>
          <a:bodyPr wrap="square" lIns="91440" tIns="45720" rIns="91440" bIns="45720" anchor="t">
            <a:spAutoFit/>
          </a:bodyPr>
          <a:lstStyle/>
          <a:p>
            <a:r>
              <a:rPr lang="en-GB" i="1"/>
              <a:t>Highlight:</a:t>
            </a:r>
          </a:p>
          <a:p>
            <a:endParaRPr lang="en-GB" i="1"/>
          </a:p>
          <a:p>
            <a:r>
              <a:rPr lang="en-GB" i="1"/>
              <a:t>Hospital admissions for all age groups continue to fall.</a:t>
            </a:r>
          </a:p>
          <a:p>
            <a:endParaRPr lang="en-GB" i="1"/>
          </a:p>
          <a:p>
            <a:endParaRPr lang="en-GB" i="1">
              <a:cs typeface="Calibri"/>
            </a:endParaRPr>
          </a:p>
          <a:p>
            <a:endParaRPr lang="en-GB" i="1">
              <a:cs typeface="Calibri"/>
            </a:endParaRPr>
          </a:p>
        </p:txBody>
      </p:sp>
      <p:sp>
        <p:nvSpPr>
          <p:cNvPr id="9" name="TextBox 8">
            <a:extLst>
              <a:ext uri="{FF2B5EF4-FFF2-40B4-BE49-F238E27FC236}">
                <a16:creationId xmlns:a16="http://schemas.microsoft.com/office/drawing/2014/main" id="{8E3EE82F-CBFD-4BC4-9913-1D00632E67C1}"/>
              </a:ext>
            </a:extLst>
          </p:cNvPr>
          <p:cNvSpPr txBox="1"/>
          <p:nvPr/>
        </p:nvSpPr>
        <p:spPr>
          <a:xfrm>
            <a:off x="4398632" y="1586041"/>
            <a:ext cx="6043862" cy="369332"/>
          </a:xfrm>
          <a:prstGeom prst="rect">
            <a:avLst/>
          </a:prstGeom>
          <a:noFill/>
        </p:spPr>
        <p:txBody>
          <a:bodyPr wrap="square" rtlCol="0">
            <a:spAutoFit/>
          </a:bodyPr>
          <a:lstStyle/>
          <a:p>
            <a:r>
              <a:rPr lang="en-GB"/>
              <a:t>Weekly hospital admissions by age group</a:t>
            </a:r>
          </a:p>
        </p:txBody>
      </p:sp>
      <p:sp>
        <p:nvSpPr>
          <p:cNvPr id="10" name="TextBox 9">
            <a:extLst>
              <a:ext uri="{FF2B5EF4-FFF2-40B4-BE49-F238E27FC236}">
                <a16:creationId xmlns:a16="http://schemas.microsoft.com/office/drawing/2014/main" id="{3AB3EE56-E6C3-4539-BFBB-F7E5BB99B128}"/>
              </a:ext>
            </a:extLst>
          </p:cNvPr>
          <p:cNvSpPr txBox="1"/>
          <p:nvPr/>
        </p:nvSpPr>
        <p:spPr>
          <a:xfrm>
            <a:off x="7959916" y="6410131"/>
            <a:ext cx="4182940" cy="307777"/>
          </a:xfrm>
          <a:prstGeom prst="rect">
            <a:avLst/>
          </a:prstGeom>
          <a:noFill/>
        </p:spPr>
        <p:txBody>
          <a:bodyPr wrap="none" rtlCol="0">
            <a:spAutoFit/>
          </a:bodyPr>
          <a:lstStyle/>
          <a:p>
            <a:r>
              <a:rPr lang="en-GB" sz="1400">
                <a:hlinkClick r:id="rId3"/>
              </a:rPr>
              <a:t>Source: National flu and COVID-19 surveillance report</a:t>
            </a:r>
            <a:endParaRPr lang="en-GB" sz="1400"/>
          </a:p>
        </p:txBody>
      </p:sp>
      <p:pic>
        <p:nvPicPr>
          <p:cNvPr id="4" name="Picture 3">
            <a:extLst>
              <a:ext uri="{FF2B5EF4-FFF2-40B4-BE49-F238E27FC236}">
                <a16:creationId xmlns:a16="http://schemas.microsoft.com/office/drawing/2014/main" id="{6E8644C6-52BC-4CE3-96D3-C2F2A18C7694}"/>
              </a:ext>
            </a:extLst>
          </p:cNvPr>
          <p:cNvPicPr>
            <a:picLocks noChangeAspect="1"/>
          </p:cNvPicPr>
          <p:nvPr/>
        </p:nvPicPr>
        <p:blipFill>
          <a:blip r:embed="rId4"/>
          <a:stretch>
            <a:fillRect/>
          </a:stretch>
        </p:blipFill>
        <p:spPr>
          <a:xfrm>
            <a:off x="3706760" y="2123767"/>
            <a:ext cx="8337755" cy="4286363"/>
          </a:xfrm>
          <a:prstGeom prst="rect">
            <a:avLst/>
          </a:prstGeom>
        </p:spPr>
      </p:pic>
    </p:spTree>
    <p:extLst>
      <p:ext uri="{BB962C8B-B14F-4D97-AF65-F5344CB8AC3E}">
        <p14:creationId xmlns:p14="http://schemas.microsoft.com/office/powerpoint/2010/main" val="3234644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66B0-FA23-494F-8558-50CC3B436AE6}"/>
              </a:ext>
            </a:extLst>
          </p:cNvPr>
          <p:cNvSpPr>
            <a:spLocks noGrp="1"/>
          </p:cNvSpPr>
          <p:nvPr>
            <p:ph type="title"/>
          </p:nvPr>
        </p:nvSpPr>
        <p:spPr/>
        <p:txBody>
          <a:bodyPr/>
          <a:lstStyle/>
          <a:p>
            <a:r>
              <a:rPr lang="en-GB"/>
              <a:t>ICNARC data - ethnicity</a:t>
            </a:r>
          </a:p>
        </p:txBody>
      </p:sp>
      <p:sp>
        <p:nvSpPr>
          <p:cNvPr id="5" name="TextBox 4">
            <a:extLst>
              <a:ext uri="{FF2B5EF4-FFF2-40B4-BE49-F238E27FC236}">
                <a16:creationId xmlns:a16="http://schemas.microsoft.com/office/drawing/2014/main" id="{EC48C2F3-43C3-4A05-A494-A0BEC9A4199D}"/>
              </a:ext>
            </a:extLst>
          </p:cNvPr>
          <p:cNvSpPr txBox="1"/>
          <p:nvPr/>
        </p:nvSpPr>
        <p:spPr>
          <a:xfrm>
            <a:off x="531844" y="2230015"/>
            <a:ext cx="2687217"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Data from the Intensive Care National Audit and Research Centre (ICNARC) shows that those from Asian and Black ethnic backgrounds make up a disproportionate  percentage of patients critically ill with COVID-19 (compared to the proportion of Asian and Black people in local populations)</a:t>
            </a:r>
          </a:p>
        </p:txBody>
      </p:sp>
      <p:sp>
        <p:nvSpPr>
          <p:cNvPr id="6" name="TextBox 5">
            <a:extLst>
              <a:ext uri="{FF2B5EF4-FFF2-40B4-BE49-F238E27FC236}">
                <a16:creationId xmlns:a16="http://schemas.microsoft.com/office/drawing/2014/main" id="{DD26B31F-66B4-4726-AF47-FF3E776C631B}"/>
              </a:ext>
            </a:extLst>
          </p:cNvPr>
          <p:cNvSpPr txBox="1"/>
          <p:nvPr/>
        </p:nvSpPr>
        <p:spPr>
          <a:xfrm>
            <a:off x="7866431" y="6403150"/>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7" name="TextBox 6">
            <a:extLst>
              <a:ext uri="{FF2B5EF4-FFF2-40B4-BE49-F238E27FC236}">
                <a16:creationId xmlns:a16="http://schemas.microsoft.com/office/drawing/2014/main" id="{2E8B29D7-FA42-420B-BA77-D9276EADD73A}"/>
              </a:ext>
            </a:extLst>
          </p:cNvPr>
          <p:cNvSpPr txBox="1"/>
          <p:nvPr/>
        </p:nvSpPr>
        <p:spPr>
          <a:xfrm>
            <a:off x="4771739" y="1583683"/>
            <a:ext cx="6043862" cy="646331"/>
          </a:xfrm>
          <a:prstGeom prst="rect">
            <a:avLst/>
          </a:prstGeom>
          <a:noFill/>
        </p:spPr>
        <p:txBody>
          <a:bodyPr wrap="square" rtlCol="0">
            <a:spAutoFit/>
          </a:bodyPr>
          <a:lstStyle/>
          <a:p>
            <a:r>
              <a:rPr lang="en-GB"/>
              <a:t>Ethnicity distribution compared to local population - patients critically ill with COVID-19 admitted from 1 Sept 2020</a:t>
            </a:r>
          </a:p>
        </p:txBody>
      </p:sp>
      <p:pic>
        <p:nvPicPr>
          <p:cNvPr id="4" name="Picture 3">
            <a:extLst>
              <a:ext uri="{FF2B5EF4-FFF2-40B4-BE49-F238E27FC236}">
                <a16:creationId xmlns:a16="http://schemas.microsoft.com/office/drawing/2014/main" id="{C2302EC4-D872-4203-B785-5131D821B8F6}"/>
              </a:ext>
            </a:extLst>
          </p:cNvPr>
          <p:cNvPicPr>
            <a:picLocks noChangeAspect="1"/>
          </p:cNvPicPr>
          <p:nvPr/>
        </p:nvPicPr>
        <p:blipFill>
          <a:blip r:embed="rId4"/>
          <a:stretch>
            <a:fillRect/>
          </a:stretch>
        </p:blipFill>
        <p:spPr>
          <a:xfrm>
            <a:off x="4567440" y="2230014"/>
            <a:ext cx="7333615" cy="4107328"/>
          </a:xfrm>
          <a:prstGeom prst="rect">
            <a:avLst/>
          </a:prstGeom>
        </p:spPr>
      </p:pic>
    </p:spTree>
    <p:extLst>
      <p:ext uri="{BB962C8B-B14F-4D97-AF65-F5344CB8AC3E}">
        <p14:creationId xmlns:p14="http://schemas.microsoft.com/office/powerpoint/2010/main" val="225785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0DC9-5982-4B4B-9198-E913E545A66F}"/>
              </a:ext>
            </a:extLst>
          </p:cNvPr>
          <p:cNvSpPr>
            <a:spLocks noGrp="1"/>
          </p:cNvSpPr>
          <p:nvPr>
            <p:ph type="title"/>
          </p:nvPr>
        </p:nvSpPr>
        <p:spPr/>
        <p:txBody>
          <a:bodyPr/>
          <a:lstStyle/>
          <a:p>
            <a:r>
              <a:rPr lang="en-GB"/>
              <a:t>Cases – UK wide</a:t>
            </a:r>
          </a:p>
        </p:txBody>
      </p:sp>
      <p:sp>
        <p:nvSpPr>
          <p:cNvPr id="5" name="TextBox 4">
            <a:extLst>
              <a:ext uri="{FF2B5EF4-FFF2-40B4-BE49-F238E27FC236}">
                <a16:creationId xmlns:a16="http://schemas.microsoft.com/office/drawing/2014/main" id="{A3EF7311-4D96-4375-AFA0-122B07FA72A6}"/>
              </a:ext>
            </a:extLst>
          </p:cNvPr>
          <p:cNvSpPr txBox="1"/>
          <p:nvPr/>
        </p:nvSpPr>
        <p:spPr>
          <a:xfrm>
            <a:off x="580571" y="1389584"/>
            <a:ext cx="2848429" cy="4524315"/>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There were 2,379 confirmed cases across the UK reported on 6 April. This compares to 4,052 new cases announced the week before. </a:t>
            </a:r>
          </a:p>
          <a:p>
            <a:endParaRPr lang="en-GB" i="1"/>
          </a:p>
          <a:p>
            <a:r>
              <a:rPr lang="en-GB" i="1"/>
              <a:t>The graph indicates that the number of new cases are dropping, with a seven-day average of 3,256. Cases still appear to be higher than in the summer, but substantially lower than the start of the year.</a:t>
            </a:r>
            <a:endParaRPr lang="en-GB" i="1">
              <a:highlight>
                <a:srgbClr val="FFFF00"/>
              </a:highlight>
              <a:cs typeface="Calibri"/>
            </a:endParaRPr>
          </a:p>
        </p:txBody>
      </p:sp>
      <p:sp>
        <p:nvSpPr>
          <p:cNvPr id="6" name="TextBox 5">
            <a:extLst>
              <a:ext uri="{FF2B5EF4-FFF2-40B4-BE49-F238E27FC236}">
                <a16:creationId xmlns:a16="http://schemas.microsoft.com/office/drawing/2014/main" id="{68478247-FFDB-4445-91D2-B70776768A52}"/>
              </a:ext>
            </a:extLst>
          </p:cNvPr>
          <p:cNvSpPr txBox="1"/>
          <p:nvPr/>
        </p:nvSpPr>
        <p:spPr>
          <a:xfrm>
            <a:off x="8109527" y="6410131"/>
            <a:ext cx="3979103" cy="307777"/>
          </a:xfrm>
          <a:prstGeom prst="rect">
            <a:avLst/>
          </a:prstGeom>
          <a:noFill/>
        </p:spPr>
        <p:txBody>
          <a:bodyPr wrap="none" rtlCol="0">
            <a:spAutoFit/>
          </a:bodyPr>
          <a:lstStyle/>
          <a:p>
            <a:r>
              <a:rPr lang="en-GB" sz="1400">
                <a:hlinkClick r:id="rId3"/>
              </a:rPr>
              <a:t>Source: Gov.uk COVID-19 dashboard (graph via BBC)</a:t>
            </a:r>
            <a:endParaRPr lang="en-GB" sz="1400"/>
          </a:p>
        </p:txBody>
      </p:sp>
      <p:pic>
        <p:nvPicPr>
          <p:cNvPr id="7" name="Picture 6">
            <a:extLst>
              <a:ext uri="{FF2B5EF4-FFF2-40B4-BE49-F238E27FC236}">
                <a16:creationId xmlns:a16="http://schemas.microsoft.com/office/drawing/2014/main" id="{9B3A39E3-17E0-4FEB-8911-9379D6EBD5FC}"/>
              </a:ext>
            </a:extLst>
          </p:cNvPr>
          <p:cNvPicPr>
            <a:picLocks noChangeAspect="1"/>
          </p:cNvPicPr>
          <p:nvPr/>
        </p:nvPicPr>
        <p:blipFill>
          <a:blip r:embed="rId4"/>
          <a:stretch>
            <a:fillRect/>
          </a:stretch>
        </p:blipFill>
        <p:spPr>
          <a:xfrm>
            <a:off x="3981450" y="1380931"/>
            <a:ext cx="7372350" cy="5029200"/>
          </a:xfrm>
          <a:prstGeom prst="rect">
            <a:avLst/>
          </a:prstGeom>
        </p:spPr>
      </p:pic>
    </p:spTree>
    <p:extLst>
      <p:ext uri="{BB962C8B-B14F-4D97-AF65-F5344CB8AC3E}">
        <p14:creationId xmlns:p14="http://schemas.microsoft.com/office/powerpoint/2010/main" val="1010998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82DE-2BA3-4C73-BB5B-28D372C1EC55}"/>
              </a:ext>
            </a:extLst>
          </p:cNvPr>
          <p:cNvSpPr>
            <a:spLocks noGrp="1"/>
          </p:cNvSpPr>
          <p:nvPr>
            <p:ph type="title"/>
          </p:nvPr>
        </p:nvSpPr>
        <p:spPr/>
        <p:txBody>
          <a:bodyPr/>
          <a:lstStyle/>
          <a:p>
            <a:r>
              <a:rPr lang="en-GB"/>
              <a:t>ICNARC data -deprivation</a:t>
            </a:r>
          </a:p>
        </p:txBody>
      </p:sp>
      <p:sp>
        <p:nvSpPr>
          <p:cNvPr id="5" name="TextBox 4">
            <a:extLst>
              <a:ext uri="{FF2B5EF4-FFF2-40B4-BE49-F238E27FC236}">
                <a16:creationId xmlns:a16="http://schemas.microsoft.com/office/drawing/2014/main" id="{39407C07-AB0E-4B31-AB64-B65098CACE53}"/>
              </a:ext>
            </a:extLst>
          </p:cNvPr>
          <p:cNvSpPr txBox="1"/>
          <p:nvPr/>
        </p:nvSpPr>
        <p:spPr>
          <a:xfrm>
            <a:off x="531844" y="2230015"/>
            <a:ext cx="2687217" cy="2585323"/>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ICNARC data on deprivation shows those from more deprived backgrounds make up a disproportionate percentage of patients critically ill with COVID-19</a:t>
            </a:r>
          </a:p>
        </p:txBody>
      </p:sp>
      <p:sp>
        <p:nvSpPr>
          <p:cNvPr id="8" name="TextBox 7">
            <a:extLst>
              <a:ext uri="{FF2B5EF4-FFF2-40B4-BE49-F238E27FC236}">
                <a16:creationId xmlns:a16="http://schemas.microsoft.com/office/drawing/2014/main" id="{EF1CA5ED-BBF5-4A05-8255-8535E5F7B51D}"/>
              </a:ext>
            </a:extLst>
          </p:cNvPr>
          <p:cNvSpPr txBox="1"/>
          <p:nvPr/>
        </p:nvSpPr>
        <p:spPr>
          <a:xfrm>
            <a:off x="7866431" y="6412914"/>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9" name="TextBox 8">
            <a:extLst>
              <a:ext uri="{FF2B5EF4-FFF2-40B4-BE49-F238E27FC236}">
                <a16:creationId xmlns:a16="http://schemas.microsoft.com/office/drawing/2014/main" id="{CD1EA1A2-10D9-4497-9CBE-BC51BC73B0F2}"/>
              </a:ext>
            </a:extLst>
          </p:cNvPr>
          <p:cNvSpPr txBox="1"/>
          <p:nvPr/>
        </p:nvSpPr>
        <p:spPr>
          <a:xfrm>
            <a:off x="4032461" y="1583683"/>
            <a:ext cx="6805121" cy="923330"/>
          </a:xfrm>
          <a:prstGeom prst="rect">
            <a:avLst/>
          </a:prstGeom>
          <a:noFill/>
        </p:spPr>
        <p:txBody>
          <a:bodyPr wrap="square" rtlCol="0">
            <a:spAutoFit/>
          </a:bodyPr>
          <a:lstStyle/>
          <a:p>
            <a:r>
              <a:rPr lang="en-GB"/>
              <a:t>Index of Multiple Deprivation – distribution of patients critically ill with COVID-19 admitted since 1 September compared with general population</a:t>
            </a:r>
          </a:p>
        </p:txBody>
      </p:sp>
      <p:pic>
        <p:nvPicPr>
          <p:cNvPr id="6" name="Picture 5">
            <a:extLst>
              <a:ext uri="{FF2B5EF4-FFF2-40B4-BE49-F238E27FC236}">
                <a16:creationId xmlns:a16="http://schemas.microsoft.com/office/drawing/2014/main" id="{6147D73D-47CB-4ED2-92DA-7F68AED19AC4}"/>
              </a:ext>
            </a:extLst>
          </p:cNvPr>
          <p:cNvPicPr>
            <a:picLocks noChangeAspect="1"/>
          </p:cNvPicPr>
          <p:nvPr/>
        </p:nvPicPr>
        <p:blipFill>
          <a:blip r:embed="rId4"/>
          <a:stretch>
            <a:fillRect/>
          </a:stretch>
        </p:blipFill>
        <p:spPr>
          <a:xfrm>
            <a:off x="4010480" y="2518112"/>
            <a:ext cx="7566379" cy="3883703"/>
          </a:xfrm>
          <a:prstGeom prst="rect">
            <a:avLst/>
          </a:prstGeom>
        </p:spPr>
      </p:pic>
    </p:spTree>
    <p:extLst>
      <p:ext uri="{BB962C8B-B14F-4D97-AF65-F5344CB8AC3E}">
        <p14:creationId xmlns:p14="http://schemas.microsoft.com/office/powerpoint/2010/main" val="1341614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2143-5F24-4663-9529-E273CA5DC612}"/>
              </a:ext>
            </a:extLst>
          </p:cNvPr>
          <p:cNvSpPr>
            <a:spLocks noGrp="1"/>
          </p:cNvSpPr>
          <p:nvPr>
            <p:ph type="title"/>
          </p:nvPr>
        </p:nvSpPr>
        <p:spPr>
          <a:xfrm>
            <a:off x="838200" y="170890"/>
            <a:ext cx="10515600" cy="1325563"/>
          </a:xfrm>
        </p:spPr>
        <p:txBody>
          <a:bodyPr/>
          <a:lstStyle/>
          <a:p>
            <a:r>
              <a:rPr lang="en-GB"/>
              <a:t>Non-COVID Backlog, England</a:t>
            </a:r>
          </a:p>
        </p:txBody>
      </p:sp>
      <p:sp>
        <p:nvSpPr>
          <p:cNvPr id="5" name="TextBox 4">
            <a:extLst>
              <a:ext uri="{FF2B5EF4-FFF2-40B4-BE49-F238E27FC236}">
                <a16:creationId xmlns:a16="http://schemas.microsoft.com/office/drawing/2014/main" id="{7081F579-6215-4D8E-B615-A3FAA526B52B}"/>
              </a:ext>
            </a:extLst>
          </p:cNvPr>
          <p:cNvSpPr txBox="1"/>
          <p:nvPr/>
        </p:nvSpPr>
        <p:spPr>
          <a:xfrm>
            <a:off x="510988" y="2230015"/>
            <a:ext cx="3354429" cy="4524315"/>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The data for January shows a significant drop in elective activity in England as hospitals focused on COVID-19</a:t>
            </a:r>
          </a:p>
          <a:p>
            <a:endParaRPr lang="en-GB" i="1"/>
          </a:p>
          <a:p>
            <a:r>
              <a:rPr lang="en-GB"/>
              <a:t>The BMA estimates that between April 2020 and January 2021 there were:</a:t>
            </a:r>
            <a:endParaRPr lang="en-GB">
              <a:cs typeface="Calibri"/>
            </a:endParaRPr>
          </a:p>
          <a:p>
            <a:pPr marL="285750" indent="-285750">
              <a:buFontTx/>
              <a:buChar char="-"/>
            </a:pPr>
            <a:r>
              <a:rPr lang="en-GB"/>
              <a:t>3 million fewer elective procedures</a:t>
            </a:r>
            <a:endParaRPr lang="en-GB">
              <a:cs typeface="Calibri"/>
            </a:endParaRPr>
          </a:p>
          <a:p>
            <a:pPr marL="285750" indent="-285750">
              <a:buFontTx/>
              <a:buChar char="-"/>
            </a:pPr>
            <a:r>
              <a:rPr lang="en-GB"/>
              <a:t>21 million fewer outpatient attendances</a:t>
            </a:r>
          </a:p>
          <a:p>
            <a:endParaRPr lang="en-GB">
              <a:cs typeface="Calibri"/>
            </a:endParaRPr>
          </a:p>
          <a:p>
            <a:r>
              <a:rPr lang="en-GB">
                <a:cs typeface="Calibri"/>
              </a:rPr>
              <a:t>Next update: 15 April</a:t>
            </a:r>
          </a:p>
        </p:txBody>
      </p:sp>
      <p:sp>
        <p:nvSpPr>
          <p:cNvPr id="6" name="TextBox 5">
            <a:extLst>
              <a:ext uri="{FF2B5EF4-FFF2-40B4-BE49-F238E27FC236}">
                <a16:creationId xmlns:a16="http://schemas.microsoft.com/office/drawing/2014/main" id="{993296F2-88F8-4A37-B99D-6054FCF3BABB}"/>
              </a:ext>
            </a:extLst>
          </p:cNvPr>
          <p:cNvSpPr txBox="1"/>
          <p:nvPr/>
        </p:nvSpPr>
        <p:spPr>
          <a:xfrm>
            <a:off x="4028611" y="6434222"/>
            <a:ext cx="8163389" cy="307777"/>
          </a:xfrm>
          <a:prstGeom prst="rect">
            <a:avLst/>
          </a:prstGeom>
          <a:noFill/>
        </p:spPr>
        <p:txBody>
          <a:bodyPr wrap="none" rtlCol="0">
            <a:spAutoFit/>
          </a:bodyPr>
          <a:lstStyle/>
          <a:p>
            <a:r>
              <a:rPr lang="en-GB" sz="1400">
                <a:hlinkClick r:id="rId3"/>
              </a:rPr>
              <a:t>Source: BMA analysis of NHS Digital Hospital Episode Statistics for Admitted Patient Care and Outpatient Data</a:t>
            </a:r>
            <a:endParaRPr lang="en-GB" sz="1400"/>
          </a:p>
        </p:txBody>
      </p:sp>
      <p:pic>
        <p:nvPicPr>
          <p:cNvPr id="3" name="Picture 3" descr="A picture containing diagram&#10;&#10;Description automatically generated">
            <a:extLst>
              <a:ext uri="{FF2B5EF4-FFF2-40B4-BE49-F238E27FC236}">
                <a16:creationId xmlns:a16="http://schemas.microsoft.com/office/drawing/2014/main" id="{60B10790-94D9-40D2-9781-414A8D2A362C}"/>
              </a:ext>
            </a:extLst>
          </p:cNvPr>
          <p:cNvPicPr>
            <a:picLocks noChangeAspect="1"/>
          </p:cNvPicPr>
          <p:nvPr/>
        </p:nvPicPr>
        <p:blipFill>
          <a:blip r:embed="rId4"/>
          <a:stretch>
            <a:fillRect/>
          </a:stretch>
        </p:blipFill>
        <p:spPr>
          <a:xfrm>
            <a:off x="4220136" y="1576215"/>
            <a:ext cx="7640169" cy="4859776"/>
          </a:xfrm>
          <a:prstGeom prst="rect">
            <a:avLst/>
          </a:prstGeom>
        </p:spPr>
      </p:pic>
    </p:spTree>
    <p:extLst>
      <p:ext uri="{BB962C8B-B14F-4D97-AF65-F5344CB8AC3E}">
        <p14:creationId xmlns:p14="http://schemas.microsoft.com/office/powerpoint/2010/main" val="1294067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3E44-D45D-4E77-9CA9-FD37AEB0DB55}"/>
              </a:ext>
            </a:extLst>
          </p:cNvPr>
          <p:cNvSpPr>
            <a:spLocks noGrp="1"/>
          </p:cNvSpPr>
          <p:nvPr>
            <p:ph type="title"/>
          </p:nvPr>
        </p:nvSpPr>
        <p:spPr/>
        <p:txBody>
          <a:bodyPr/>
          <a:lstStyle/>
          <a:p>
            <a:r>
              <a:rPr lang="en-GB"/>
              <a:t>NHS pressures: Wales</a:t>
            </a:r>
          </a:p>
        </p:txBody>
      </p:sp>
      <p:sp>
        <p:nvSpPr>
          <p:cNvPr id="5" name="TextBox 4">
            <a:extLst>
              <a:ext uri="{FF2B5EF4-FFF2-40B4-BE49-F238E27FC236}">
                <a16:creationId xmlns:a16="http://schemas.microsoft.com/office/drawing/2014/main" id="{C1D73B99-5723-4183-A8E8-2C0224B580D9}"/>
              </a:ext>
            </a:extLst>
          </p:cNvPr>
          <p:cNvSpPr txBox="1"/>
          <p:nvPr/>
        </p:nvSpPr>
        <p:spPr>
          <a:xfrm>
            <a:off x="6376083" y="550321"/>
            <a:ext cx="5403160" cy="307777"/>
          </a:xfrm>
          <a:prstGeom prst="rect">
            <a:avLst/>
          </a:prstGeom>
          <a:noFill/>
        </p:spPr>
        <p:txBody>
          <a:bodyPr wrap="square" rtlCol="0">
            <a:spAutoFit/>
          </a:bodyPr>
          <a:lstStyle/>
          <a:p>
            <a:r>
              <a:rPr lang="en-GB" sz="1400"/>
              <a:t>Average daily number of referrals for first outpatient appointments</a:t>
            </a:r>
          </a:p>
        </p:txBody>
      </p:sp>
      <p:sp>
        <p:nvSpPr>
          <p:cNvPr id="7" name="TextBox 6">
            <a:extLst>
              <a:ext uri="{FF2B5EF4-FFF2-40B4-BE49-F238E27FC236}">
                <a16:creationId xmlns:a16="http://schemas.microsoft.com/office/drawing/2014/main" id="{6FF7D52A-376A-44C0-AD7F-E44D69DF6076}"/>
              </a:ext>
            </a:extLst>
          </p:cNvPr>
          <p:cNvSpPr txBox="1"/>
          <p:nvPr/>
        </p:nvSpPr>
        <p:spPr>
          <a:xfrm>
            <a:off x="6446346" y="3739541"/>
            <a:ext cx="5403160" cy="307777"/>
          </a:xfrm>
          <a:prstGeom prst="rect">
            <a:avLst/>
          </a:prstGeom>
          <a:noFill/>
        </p:spPr>
        <p:txBody>
          <a:bodyPr wrap="square" rtlCol="0">
            <a:spAutoFit/>
          </a:bodyPr>
          <a:lstStyle/>
          <a:p>
            <a:r>
              <a:rPr lang="en-GB" sz="1400"/>
              <a:t>Number of closed patient pathways</a:t>
            </a:r>
          </a:p>
        </p:txBody>
      </p:sp>
      <p:sp>
        <p:nvSpPr>
          <p:cNvPr id="8" name="TextBox 7">
            <a:extLst>
              <a:ext uri="{FF2B5EF4-FFF2-40B4-BE49-F238E27FC236}">
                <a16:creationId xmlns:a16="http://schemas.microsoft.com/office/drawing/2014/main" id="{A1B06350-4E02-4AE5-B867-EC4A6E2DBF88}"/>
              </a:ext>
            </a:extLst>
          </p:cNvPr>
          <p:cNvSpPr txBox="1"/>
          <p:nvPr/>
        </p:nvSpPr>
        <p:spPr>
          <a:xfrm>
            <a:off x="6835767" y="6435725"/>
            <a:ext cx="4483792" cy="307777"/>
          </a:xfrm>
          <a:prstGeom prst="rect">
            <a:avLst/>
          </a:prstGeom>
          <a:noFill/>
        </p:spPr>
        <p:txBody>
          <a:bodyPr wrap="none" rtlCol="0">
            <a:spAutoFit/>
          </a:bodyPr>
          <a:lstStyle/>
          <a:p>
            <a:r>
              <a:rPr lang="en-GB" sz="1400">
                <a:hlinkClick r:id="rId3"/>
              </a:rPr>
              <a:t>Source: </a:t>
            </a:r>
            <a:r>
              <a:rPr lang="en-GB" sz="1400" err="1">
                <a:hlinkClick r:id="rId3"/>
              </a:rPr>
              <a:t>Gov.wales</a:t>
            </a:r>
            <a:r>
              <a:rPr lang="en-GB" sz="1400">
                <a:hlinkClick r:id="rId3"/>
              </a:rPr>
              <a:t>, NHS activity and performance summary</a:t>
            </a:r>
            <a:endParaRPr lang="en-GB" sz="1400"/>
          </a:p>
        </p:txBody>
      </p:sp>
      <p:sp>
        <p:nvSpPr>
          <p:cNvPr id="9" name="TextBox 8">
            <a:extLst>
              <a:ext uri="{FF2B5EF4-FFF2-40B4-BE49-F238E27FC236}">
                <a16:creationId xmlns:a16="http://schemas.microsoft.com/office/drawing/2014/main" id="{87E9A82D-1DB6-42CA-90C5-112C7707AE20}"/>
              </a:ext>
            </a:extLst>
          </p:cNvPr>
          <p:cNvSpPr txBox="1"/>
          <p:nvPr/>
        </p:nvSpPr>
        <p:spPr>
          <a:xfrm>
            <a:off x="838200" y="1646661"/>
            <a:ext cx="4770748"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pPr marL="285750" indent="-285750">
              <a:buFont typeface="Calibri" panose="020F0502020204030204" pitchFamily="34" charset="0"/>
              <a:buChar char="—"/>
            </a:pPr>
            <a:endParaRPr lang="en-GB" i="1"/>
          </a:p>
          <a:p>
            <a:pPr marL="285750" indent="-285750">
              <a:buFont typeface="Calibri" panose="020F0502020204030204" pitchFamily="34" charset="0"/>
              <a:buChar char="⁻"/>
            </a:pPr>
            <a:r>
              <a:rPr lang="en-GB" i="1">
                <a:ea typeface="+mn-lt"/>
                <a:cs typeface="+mn-lt"/>
              </a:rPr>
              <a:t>COVID-19 has caused considerable disruption to non-COVID care in Wales. </a:t>
            </a:r>
          </a:p>
          <a:p>
            <a:pPr marL="285750" indent="-285750">
              <a:buFont typeface="Calibri" panose="020F0502020204030204" pitchFamily="34" charset="0"/>
              <a:buChar char="⁻"/>
            </a:pPr>
            <a:r>
              <a:rPr lang="en-GB" i="1">
                <a:ea typeface="+mn-lt"/>
                <a:cs typeface="+mn-lt"/>
              </a:rPr>
              <a:t>The number of referrals for first out-patients appointments fell sharply in the initial months of the pandemic before recovering to around 75% of expected levels over the summer of 2020. They fell again during January 2021.</a:t>
            </a:r>
            <a:endParaRPr lang="en-GB" i="1">
              <a:cs typeface="Calibri"/>
            </a:endParaRPr>
          </a:p>
          <a:p>
            <a:pPr marL="285750" indent="-285750">
              <a:buFont typeface="Calibri" panose="020F0502020204030204" pitchFamily="34" charset="0"/>
              <a:buChar char="⁻"/>
            </a:pPr>
            <a:r>
              <a:rPr lang="en-GB" i="1">
                <a:ea typeface="+mn-lt"/>
                <a:cs typeface="+mn-lt"/>
              </a:rPr>
              <a:t>The number of patient pathways open also fell sharply during the initial months of the pandemic before starting to recover. </a:t>
            </a:r>
            <a:endParaRPr lang="en-GB" i="1">
              <a:cs typeface="Calibri" panose="020F0502020204030204"/>
            </a:endParaRPr>
          </a:p>
          <a:p>
            <a:endParaRPr lang="en-GB"/>
          </a:p>
          <a:p>
            <a:r>
              <a:rPr lang="en-GB"/>
              <a:t>Next update: 22 April 2021</a:t>
            </a:r>
          </a:p>
        </p:txBody>
      </p:sp>
      <p:pic>
        <p:nvPicPr>
          <p:cNvPr id="3" name="Picture 2">
            <a:extLst>
              <a:ext uri="{FF2B5EF4-FFF2-40B4-BE49-F238E27FC236}">
                <a16:creationId xmlns:a16="http://schemas.microsoft.com/office/drawing/2014/main" id="{A92E1240-8A6C-4CCB-AA3A-DD8F224FA169}"/>
              </a:ext>
            </a:extLst>
          </p:cNvPr>
          <p:cNvPicPr>
            <a:picLocks noChangeAspect="1"/>
          </p:cNvPicPr>
          <p:nvPr/>
        </p:nvPicPr>
        <p:blipFill>
          <a:blip r:embed="rId4"/>
          <a:stretch>
            <a:fillRect/>
          </a:stretch>
        </p:blipFill>
        <p:spPr>
          <a:xfrm>
            <a:off x="6446346" y="1083337"/>
            <a:ext cx="5448677" cy="2611572"/>
          </a:xfrm>
          <a:prstGeom prst="rect">
            <a:avLst/>
          </a:prstGeom>
        </p:spPr>
      </p:pic>
      <p:pic>
        <p:nvPicPr>
          <p:cNvPr id="11" name="Picture 10">
            <a:extLst>
              <a:ext uri="{FF2B5EF4-FFF2-40B4-BE49-F238E27FC236}">
                <a16:creationId xmlns:a16="http://schemas.microsoft.com/office/drawing/2014/main" id="{79DDA035-3D8E-4A1D-858D-D7D60ADDA476}"/>
              </a:ext>
            </a:extLst>
          </p:cNvPr>
          <p:cNvPicPr>
            <a:picLocks noChangeAspect="1"/>
          </p:cNvPicPr>
          <p:nvPr/>
        </p:nvPicPr>
        <p:blipFill>
          <a:blip r:embed="rId5"/>
          <a:stretch>
            <a:fillRect/>
          </a:stretch>
        </p:blipFill>
        <p:spPr>
          <a:xfrm>
            <a:off x="6376083" y="4091950"/>
            <a:ext cx="5608393" cy="2343775"/>
          </a:xfrm>
          <a:prstGeom prst="rect">
            <a:avLst/>
          </a:prstGeom>
        </p:spPr>
      </p:pic>
    </p:spTree>
    <p:extLst>
      <p:ext uri="{BB962C8B-B14F-4D97-AF65-F5344CB8AC3E}">
        <p14:creationId xmlns:p14="http://schemas.microsoft.com/office/powerpoint/2010/main" val="2209885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7625-A071-4FE5-AE8F-0C131938F075}"/>
              </a:ext>
            </a:extLst>
          </p:cNvPr>
          <p:cNvSpPr>
            <a:spLocks noGrp="1"/>
          </p:cNvSpPr>
          <p:nvPr>
            <p:ph type="title"/>
          </p:nvPr>
        </p:nvSpPr>
        <p:spPr/>
        <p:txBody>
          <a:bodyPr/>
          <a:lstStyle/>
          <a:p>
            <a:r>
              <a:rPr lang="en-GB"/>
              <a:t>NHS pressures – </a:t>
            </a:r>
            <a:br>
              <a:rPr lang="en-GB"/>
            </a:br>
            <a:r>
              <a:rPr lang="en-GB"/>
              <a:t>Scotland</a:t>
            </a:r>
          </a:p>
        </p:txBody>
      </p:sp>
      <p:pic>
        <p:nvPicPr>
          <p:cNvPr id="6" name="Picture 5">
            <a:extLst>
              <a:ext uri="{FF2B5EF4-FFF2-40B4-BE49-F238E27FC236}">
                <a16:creationId xmlns:a16="http://schemas.microsoft.com/office/drawing/2014/main" id="{E2416269-2EF7-4611-B516-16A167F471DC}"/>
              </a:ext>
            </a:extLst>
          </p:cNvPr>
          <p:cNvPicPr>
            <a:picLocks noChangeAspect="1"/>
          </p:cNvPicPr>
          <p:nvPr/>
        </p:nvPicPr>
        <p:blipFill>
          <a:blip r:embed="rId3"/>
          <a:stretch>
            <a:fillRect/>
          </a:stretch>
        </p:blipFill>
        <p:spPr>
          <a:xfrm>
            <a:off x="6137753" y="3719265"/>
            <a:ext cx="5321988" cy="2867555"/>
          </a:xfrm>
          <a:prstGeom prst="rect">
            <a:avLst/>
          </a:prstGeom>
        </p:spPr>
      </p:pic>
      <p:sp>
        <p:nvSpPr>
          <p:cNvPr id="8" name="TextBox 7">
            <a:extLst>
              <a:ext uri="{FF2B5EF4-FFF2-40B4-BE49-F238E27FC236}">
                <a16:creationId xmlns:a16="http://schemas.microsoft.com/office/drawing/2014/main" id="{0E4740EF-793D-40C1-A3CC-77AABD206B8B}"/>
              </a:ext>
            </a:extLst>
          </p:cNvPr>
          <p:cNvSpPr txBox="1"/>
          <p:nvPr/>
        </p:nvSpPr>
        <p:spPr>
          <a:xfrm>
            <a:off x="6014828" y="83671"/>
            <a:ext cx="5403160" cy="276999"/>
          </a:xfrm>
          <a:prstGeom prst="rect">
            <a:avLst/>
          </a:prstGeom>
          <a:noFill/>
        </p:spPr>
        <p:txBody>
          <a:bodyPr wrap="square" rtlCol="0">
            <a:spAutoFit/>
          </a:bodyPr>
          <a:lstStyle/>
          <a:p>
            <a:r>
              <a:rPr lang="en-GB" sz="1200"/>
              <a:t>Total Number of scheduled elective operations in theatre system </a:t>
            </a:r>
          </a:p>
        </p:txBody>
      </p:sp>
      <p:sp>
        <p:nvSpPr>
          <p:cNvPr id="9" name="TextBox 8">
            <a:extLst>
              <a:ext uri="{FF2B5EF4-FFF2-40B4-BE49-F238E27FC236}">
                <a16:creationId xmlns:a16="http://schemas.microsoft.com/office/drawing/2014/main" id="{12F900CF-F9E8-4142-8888-C7E7DAF54AF6}"/>
              </a:ext>
            </a:extLst>
          </p:cNvPr>
          <p:cNvSpPr txBox="1"/>
          <p:nvPr/>
        </p:nvSpPr>
        <p:spPr>
          <a:xfrm>
            <a:off x="7185498" y="6466552"/>
            <a:ext cx="4854149" cy="307777"/>
          </a:xfrm>
          <a:prstGeom prst="rect">
            <a:avLst/>
          </a:prstGeom>
          <a:noFill/>
        </p:spPr>
        <p:txBody>
          <a:bodyPr wrap="none" rtlCol="0">
            <a:spAutoFit/>
          </a:bodyPr>
          <a:lstStyle/>
          <a:p>
            <a:r>
              <a:rPr lang="en-GB" sz="1400">
                <a:hlinkClick r:id="rId4"/>
              </a:rPr>
              <a:t>Source: Public Health Scotland, NHS waiting times - diagnostics</a:t>
            </a:r>
            <a:endParaRPr lang="en-GB" sz="1400"/>
          </a:p>
        </p:txBody>
      </p:sp>
      <p:sp>
        <p:nvSpPr>
          <p:cNvPr id="5" name="TextBox 4">
            <a:extLst>
              <a:ext uri="{FF2B5EF4-FFF2-40B4-BE49-F238E27FC236}">
                <a16:creationId xmlns:a16="http://schemas.microsoft.com/office/drawing/2014/main" id="{AEA3B4CC-FEDB-4627-A922-C8DBE0F985B1}"/>
              </a:ext>
            </a:extLst>
          </p:cNvPr>
          <p:cNvSpPr txBox="1"/>
          <p:nvPr/>
        </p:nvSpPr>
        <p:spPr>
          <a:xfrm>
            <a:off x="6096000" y="3442910"/>
            <a:ext cx="5403160" cy="276999"/>
          </a:xfrm>
          <a:prstGeom prst="rect">
            <a:avLst/>
          </a:prstGeom>
          <a:noFill/>
        </p:spPr>
        <p:txBody>
          <a:bodyPr wrap="square" rtlCol="0">
            <a:spAutoFit/>
          </a:bodyPr>
          <a:lstStyle/>
          <a:p>
            <a:r>
              <a:rPr lang="en-GB" sz="1200"/>
              <a:t>Percentage of patients waiting 6 weeks or less at month end, split by test type</a:t>
            </a:r>
          </a:p>
        </p:txBody>
      </p:sp>
      <p:sp>
        <p:nvSpPr>
          <p:cNvPr id="10" name="TextBox 9">
            <a:extLst>
              <a:ext uri="{FF2B5EF4-FFF2-40B4-BE49-F238E27FC236}">
                <a16:creationId xmlns:a16="http://schemas.microsoft.com/office/drawing/2014/main" id="{93B03374-B8DE-4A35-87E1-FFDA29694CEA}"/>
              </a:ext>
            </a:extLst>
          </p:cNvPr>
          <p:cNvSpPr txBox="1"/>
          <p:nvPr/>
        </p:nvSpPr>
        <p:spPr>
          <a:xfrm>
            <a:off x="7185498" y="3137241"/>
            <a:ext cx="4700518" cy="307777"/>
          </a:xfrm>
          <a:prstGeom prst="rect">
            <a:avLst/>
          </a:prstGeom>
          <a:noFill/>
        </p:spPr>
        <p:txBody>
          <a:bodyPr wrap="none" rtlCol="0">
            <a:spAutoFit/>
          </a:bodyPr>
          <a:lstStyle/>
          <a:p>
            <a:r>
              <a:rPr lang="en-GB" sz="1400">
                <a:hlinkClick r:id="rId5"/>
              </a:rPr>
              <a:t>Source: Public Health Scotland, Cancelled planned operations </a:t>
            </a:r>
            <a:endParaRPr lang="en-GB" sz="1400"/>
          </a:p>
        </p:txBody>
      </p:sp>
      <p:sp>
        <p:nvSpPr>
          <p:cNvPr id="11" name="TextBox 10">
            <a:extLst>
              <a:ext uri="{FF2B5EF4-FFF2-40B4-BE49-F238E27FC236}">
                <a16:creationId xmlns:a16="http://schemas.microsoft.com/office/drawing/2014/main" id="{6F8D3548-F5EE-41CF-8269-AA19E2A1D62B}"/>
              </a:ext>
            </a:extLst>
          </p:cNvPr>
          <p:cNvSpPr txBox="1"/>
          <p:nvPr/>
        </p:nvSpPr>
        <p:spPr>
          <a:xfrm>
            <a:off x="729316" y="1690688"/>
            <a:ext cx="5102915" cy="5078313"/>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pPr marL="285750" indent="-285750">
              <a:buFontTx/>
              <a:buChar char="-"/>
            </a:pPr>
            <a:r>
              <a:rPr lang="en-GB" i="1"/>
              <a:t>Scheduled elective operations in the NHS in Scotland reduced sharply at the beginning of the pandemic before recovering slightly over the summer, and beginning to fall again towards the end of 2020. The latest data for Feb 2021 shows a very slight increase in the number of scheduled operations, indicating a remobilisation of elective care.</a:t>
            </a:r>
          </a:p>
          <a:p>
            <a:pPr marL="285750" indent="-285750">
              <a:buFontTx/>
              <a:buChar char="-"/>
            </a:pPr>
            <a:r>
              <a:rPr lang="en-GB" i="1"/>
              <a:t>Since March 2020, there have been 157k fewer elective operations than would normally be expected (based on 2019 trends). </a:t>
            </a:r>
          </a:p>
          <a:p>
            <a:pPr marL="285750" indent="-285750">
              <a:buFontTx/>
              <a:buChar char="-"/>
            </a:pPr>
            <a:r>
              <a:rPr lang="en-GB" i="1"/>
              <a:t>Next update: May 2021</a:t>
            </a:r>
          </a:p>
          <a:p>
            <a:pPr marL="285750" indent="-285750">
              <a:buFontTx/>
              <a:buChar char="-"/>
            </a:pPr>
            <a:r>
              <a:rPr lang="en-GB" i="1"/>
              <a:t>The number of patients waiting 6 weeks or less fell sharply at the beginning of the pandemic, with partial recovery over the rest of 2020</a:t>
            </a:r>
          </a:p>
          <a:p>
            <a:pPr marL="285750" indent="-285750">
              <a:buFontTx/>
              <a:buChar char="-"/>
            </a:pPr>
            <a:endParaRPr lang="en-GB" i="1"/>
          </a:p>
        </p:txBody>
      </p:sp>
      <p:graphicFrame>
        <p:nvGraphicFramePr>
          <p:cNvPr id="12" name="Chart 1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564955198"/>
              </p:ext>
            </p:extLst>
          </p:nvPr>
        </p:nvGraphicFramePr>
        <p:xfrm>
          <a:off x="6137753" y="360670"/>
          <a:ext cx="4994704" cy="284078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26315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55DA-F2D7-4204-AC63-BD61E258FAD4}"/>
              </a:ext>
            </a:extLst>
          </p:cNvPr>
          <p:cNvSpPr>
            <a:spLocks noGrp="1"/>
          </p:cNvSpPr>
          <p:nvPr>
            <p:ph type="title"/>
          </p:nvPr>
        </p:nvSpPr>
        <p:spPr>
          <a:xfrm>
            <a:off x="838200" y="365125"/>
            <a:ext cx="3943350" cy="1325563"/>
          </a:xfrm>
        </p:spPr>
        <p:txBody>
          <a:bodyPr>
            <a:normAutofit fontScale="90000"/>
          </a:bodyPr>
          <a:lstStyle/>
          <a:p>
            <a:r>
              <a:rPr lang="en-GB"/>
              <a:t>NHS pressures – Northern Ireland</a:t>
            </a:r>
          </a:p>
        </p:txBody>
      </p:sp>
      <p:pic>
        <p:nvPicPr>
          <p:cNvPr id="4" name="Picture 3">
            <a:extLst>
              <a:ext uri="{FF2B5EF4-FFF2-40B4-BE49-F238E27FC236}">
                <a16:creationId xmlns:a16="http://schemas.microsoft.com/office/drawing/2014/main" id="{AE35D349-456B-4C8F-9F48-7B87BCC7AC07}"/>
              </a:ext>
            </a:extLst>
          </p:cNvPr>
          <p:cNvPicPr>
            <a:picLocks noChangeAspect="1"/>
          </p:cNvPicPr>
          <p:nvPr/>
        </p:nvPicPr>
        <p:blipFill>
          <a:blip r:embed="rId3"/>
          <a:stretch>
            <a:fillRect/>
          </a:stretch>
        </p:blipFill>
        <p:spPr>
          <a:xfrm>
            <a:off x="6182000" y="1713791"/>
            <a:ext cx="5659045" cy="4411436"/>
          </a:xfrm>
          <a:prstGeom prst="rect">
            <a:avLst/>
          </a:prstGeom>
        </p:spPr>
      </p:pic>
      <p:sp>
        <p:nvSpPr>
          <p:cNvPr id="5" name="TextBox 4">
            <a:extLst>
              <a:ext uri="{FF2B5EF4-FFF2-40B4-BE49-F238E27FC236}">
                <a16:creationId xmlns:a16="http://schemas.microsoft.com/office/drawing/2014/main" id="{BE2A31CB-6068-4842-933E-CFEB7A35C154}"/>
              </a:ext>
            </a:extLst>
          </p:cNvPr>
          <p:cNvSpPr txBox="1"/>
          <p:nvPr/>
        </p:nvSpPr>
        <p:spPr>
          <a:xfrm>
            <a:off x="774011" y="2200832"/>
            <a:ext cx="4232491"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pPr marL="285750" indent="-285750">
              <a:buFontTx/>
              <a:buChar char="-"/>
            </a:pPr>
            <a:r>
              <a:rPr lang="en-GB" i="1"/>
              <a:t>COVID-19 has affected waiting times for diagnostic services in Northern Ireland </a:t>
            </a:r>
          </a:p>
          <a:p>
            <a:pPr marL="285750" indent="-285750">
              <a:buFontTx/>
              <a:buChar char="-"/>
            </a:pPr>
            <a:r>
              <a:rPr lang="en-GB" i="1"/>
              <a:t>The number of patients waiting over 9 weeks and over 26 weeks both rose in the Quarter up to September 2020, reflecting the disruption to services seen during the initial phases of the pandemic</a:t>
            </a:r>
          </a:p>
          <a:p>
            <a:pPr marL="285750" indent="-285750">
              <a:buFontTx/>
              <a:buChar char="-"/>
            </a:pPr>
            <a:r>
              <a:rPr lang="en-GB" i="1"/>
              <a:t>Waiting times have recovered somewhat in the Quarter ending December 2020, but remain higher than the same Quarter in 2019</a:t>
            </a:r>
          </a:p>
        </p:txBody>
      </p:sp>
      <p:sp>
        <p:nvSpPr>
          <p:cNvPr id="6" name="TextBox 5">
            <a:extLst>
              <a:ext uri="{FF2B5EF4-FFF2-40B4-BE49-F238E27FC236}">
                <a16:creationId xmlns:a16="http://schemas.microsoft.com/office/drawing/2014/main" id="{B781DC97-539E-45C3-9DB5-EE6B88CDA4A9}"/>
              </a:ext>
            </a:extLst>
          </p:cNvPr>
          <p:cNvSpPr txBox="1"/>
          <p:nvPr/>
        </p:nvSpPr>
        <p:spPr>
          <a:xfrm>
            <a:off x="6758653" y="6466552"/>
            <a:ext cx="5433347" cy="307777"/>
          </a:xfrm>
          <a:prstGeom prst="rect">
            <a:avLst/>
          </a:prstGeom>
          <a:noFill/>
        </p:spPr>
        <p:txBody>
          <a:bodyPr wrap="none" rtlCol="0">
            <a:spAutoFit/>
          </a:bodyPr>
          <a:lstStyle/>
          <a:p>
            <a:r>
              <a:rPr lang="en-GB" sz="1400">
                <a:hlinkClick r:id="rId4"/>
              </a:rPr>
              <a:t>Source: Northern Ireland waiting time statistics: diagnostic waiting times</a:t>
            </a:r>
            <a:endParaRPr lang="en-GB" sz="1400"/>
          </a:p>
        </p:txBody>
      </p:sp>
    </p:spTree>
    <p:extLst>
      <p:ext uri="{BB962C8B-B14F-4D97-AF65-F5344CB8AC3E}">
        <p14:creationId xmlns:p14="http://schemas.microsoft.com/office/powerpoint/2010/main" val="3407448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DB37-2EC2-4A33-BE0E-9A95F636D088}"/>
              </a:ext>
            </a:extLst>
          </p:cNvPr>
          <p:cNvSpPr>
            <a:spLocks noGrp="1"/>
          </p:cNvSpPr>
          <p:nvPr>
            <p:ph type="title"/>
          </p:nvPr>
        </p:nvSpPr>
        <p:spPr/>
        <p:txBody>
          <a:bodyPr>
            <a:normAutofit/>
          </a:bodyPr>
          <a:lstStyle/>
          <a:p>
            <a:br>
              <a:rPr lang="en-GB" b="1"/>
            </a:br>
            <a:endParaRPr lang="en-GB"/>
          </a:p>
        </p:txBody>
      </p:sp>
      <p:sp>
        <p:nvSpPr>
          <p:cNvPr id="4" name="Title 1">
            <a:extLst>
              <a:ext uri="{FF2B5EF4-FFF2-40B4-BE49-F238E27FC236}">
                <a16:creationId xmlns:a16="http://schemas.microsoft.com/office/drawing/2014/main" id="{BBD5E882-F9C7-4A42-A2A6-395E2F551B1B}"/>
              </a:ext>
            </a:extLst>
          </p:cNvPr>
          <p:cNvSpPr txBox="1">
            <a:spLocks/>
          </p:cNvSpPr>
          <p:nvPr/>
        </p:nvSpPr>
        <p:spPr>
          <a:xfrm>
            <a:off x="887689"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Cumulative vaccination coverage by nation</a:t>
            </a:r>
          </a:p>
        </p:txBody>
      </p:sp>
      <p:sp>
        <p:nvSpPr>
          <p:cNvPr id="5" name="TextBox 4">
            <a:extLst>
              <a:ext uri="{FF2B5EF4-FFF2-40B4-BE49-F238E27FC236}">
                <a16:creationId xmlns:a16="http://schemas.microsoft.com/office/drawing/2014/main" id="{1556D7C0-E693-4137-80B6-8C9FB1E46246}"/>
              </a:ext>
            </a:extLst>
          </p:cNvPr>
          <p:cNvSpPr txBox="1"/>
          <p:nvPr/>
        </p:nvSpPr>
        <p:spPr>
          <a:xfrm>
            <a:off x="1043175" y="1971497"/>
            <a:ext cx="2479227"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cs typeface="Calibri" panose="020F0502020204030204"/>
            </a:endParaRPr>
          </a:p>
          <a:p>
            <a:r>
              <a:rPr lang="en-GB" i="1">
                <a:cs typeface="Calibri" panose="020F0502020204030204"/>
              </a:rPr>
              <a:t>As of 5 April, 31,622,367 people in the UK had received their first vaccine. This equates to approximately three in five adults in the UK.</a:t>
            </a:r>
          </a:p>
          <a:p>
            <a:endParaRPr lang="en-GB" i="1">
              <a:cs typeface="Calibri" panose="020F0502020204030204"/>
            </a:endParaRPr>
          </a:p>
          <a:p>
            <a:r>
              <a:rPr lang="en-GB" i="1">
                <a:cs typeface="Calibri" panose="020F0502020204030204"/>
              </a:rPr>
              <a:t>There are small disparities in coverage seen across the nations, with Northern Ireland falling slightly behind.  </a:t>
            </a:r>
          </a:p>
        </p:txBody>
      </p:sp>
      <p:sp>
        <p:nvSpPr>
          <p:cNvPr id="6" name="Rectangle 5">
            <a:extLst>
              <a:ext uri="{FF2B5EF4-FFF2-40B4-BE49-F238E27FC236}">
                <a16:creationId xmlns:a16="http://schemas.microsoft.com/office/drawing/2014/main" id="{8907013D-24F3-4541-90D8-42CA96C367FA}"/>
              </a:ext>
            </a:extLst>
          </p:cNvPr>
          <p:cNvSpPr/>
          <p:nvPr/>
        </p:nvSpPr>
        <p:spPr>
          <a:xfrm>
            <a:off x="8314006" y="6186791"/>
            <a:ext cx="4696868" cy="307777"/>
          </a:xfrm>
          <a:prstGeom prst="rect">
            <a:avLst/>
          </a:prstGeom>
        </p:spPr>
        <p:txBody>
          <a:bodyPr wrap="square">
            <a:spAutoFit/>
          </a:bodyPr>
          <a:lstStyle/>
          <a:p>
            <a:r>
              <a:rPr lang="en-GB" sz="1400">
                <a:hlinkClick r:id="rId3"/>
              </a:rPr>
              <a:t>Source: Gov.uk, Vaccinations in United Kingdom </a:t>
            </a:r>
            <a:endParaRPr lang="en-GB" sz="1400"/>
          </a:p>
        </p:txBody>
      </p:sp>
      <p:grpSp>
        <p:nvGrpSpPr>
          <p:cNvPr id="18" name="Group 17">
            <a:extLst>
              <a:ext uri="{FF2B5EF4-FFF2-40B4-BE49-F238E27FC236}">
                <a16:creationId xmlns:a16="http://schemas.microsoft.com/office/drawing/2014/main" id="{FD8A2B7C-4E88-4947-9DDC-F02ABC5C69FC}"/>
              </a:ext>
            </a:extLst>
          </p:cNvPr>
          <p:cNvGrpSpPr/>
          <p:nvPr/>
        </p:nvGrpSpPr>
        <p:grpSpPr>
          <a:xfrm>
            <a:off x="4231703" y="2187187"/>
            <a:ext cx="6503308" cy="4062413"/>
            <a:chOff x="4409117" y="1690688"/>
            <a:chExt cx="6503308" cy="4062413"/>
          </a:xfrm>
        </p:grpSpPr>
        <p:pic>
          <p:nvPicPr>
            <p:cNvPr id="13" name="Picture 12">
              <a:extLst>
                <a:ext uri="{FF2B5EF4-FFF2-40B4-BE49-F238E27FC236}">
                  <a16:creationId xmlns:a16="http://schemas.microsoft.com/office/drawing/2014/main" id="{6BC0B18D-2ACF-44C1-B9BE-C67C3F157B58}"/>
                </a:ext>
              </a:extLst>
            </p:cNvPr>
            <p:cNvPicPr>
              <a:picLocks noChangeAspect="1"/>
            </p:cNvPicPr>
            <p:nvPr/>
          </p:nvPicPr>
          <p:blipFill>
            <a:blip r:embed="rId4"/>
            <a:stretch>
              <a:fillRect/>
            </a:stretch>
          </p:blipFill>
          <p:spPr>
            <a:xfrm>
              <a:off x="4409117" y="1690688"/>
              <a:ext cx="6503308" cy="4062413"/>
            </a:xfrm>
            <a:prstGeom prst="rect">
              <a:avLst/>
            </a:prstGeom>
          </p:spPr>
        </p:pic>
        <p:sp>
          <p:nvSpPr>
            <p:cNvPr id="14" name="TextBox 13">
              <a:extLst>
                <a:ext uri="{FF2B5EF4-FFF2-40B4-BE49-F238E27FC236}">
                  <a16:creationId xmlns:a16="http://schemas.microsoft.com/office/drawing/2014/main" id="{DA4FC29A-5226-4EFD-A351-0BCDC52D4028}"/>
                </a:ext>
              </a:extLst>
            </p:cNvPr>
            <p:cNvSpPr txBox="1"/>
            <p:nvPr/>
          </p:nvSpPr>
          <p:spPr>
            <a:xfrm>
              <a:off x="7617982" y="4632817"/>
              <a:ext cx="805029" cy="338554"/>
            </a:xfrm>
            <a:prstGeom prst="rect">
              <a:avLst/>
            </a:prstGeom>
            <a:noFill/>
          </p:spPr>
          <p:txBody>
            <a:bodyPr wrap="none" rtlCol="0">
              <a:spAutoFit/>
            </a:bodyPr>
            <a:lstStyle/>
            <a:p>
              <a:r>
                <a:rPr lang="en-GB" sz="1600">
                  <a:solidFill>
                    <a:schemeClr val="tx1">
                      <a:lumMod val="65000"/>
                      <a:lumOff val="35000"/>
                    </a:schemeClr>
                  </a:solidFill>
                </a:rPr>
                <a:t>- 60.5%</a:t>
              </a:r>
            </a:p>
          </p:txBody>
        </p:sp>
        <p:sp>
          <p:nvSpPr>
            <p:cNvPr id="15" name="TextBox 14">
              <a:extLst>
                <a:ext uri="{FF2B5EF4-FFF2-40B4-BE49-F238E27FC236}">
                  <a16:creationId xmlns:a16="http://schemas.microsoft.com/office/drawing/2014/main" id="{F21A92EC-5E20-49D5-A753-90F70C8B8530}"/>
                </a:ext>
              </a:extLst>
            </p:cNvPr>
            <p:cNvSpPr txBox="1"/>
            <p:nvPr/>
          </p:nvSpPr>
          <p:spPr>
            <a:xfrm>
              <a:off x="8296812" y="4860150"/>
              <a:ext cx="805029" cy="338554"/>
            </a:xfrm>
            <a:prstGeom prst="rect">
              <a:avLst/>
            </a:prstGeom>
            <a:noFill/>
          </p:spPr>
          <p:txBody>
            <a:bodyPr wrap="none" rtlCol="0">
              <a:spAutoFit/>
            </a:bodyPr>
            <a:lstStyle/>
            <a:p>
              <a:r>
                <a:rPr lang="en-GB" sz="1600">
                  <a:solidFill>
                    <a:schemeClr val="tx1">
                      <a:lumMod val="65000"/>
                      <a:lumOff val="35000"/>
                    </a:schemeClr>
                  </a:solidFill>
                </a:rPr>
                <a:t>- 54.1%</a:t>
              </a:r>
            </a:p>
          </p:txBody>
        </p:sp>
        <p:sp>
          <p:nvSpPr>
            <p:cNvPr id="16" name="TextBox 15">
              <a:extLst>
                <a:ext uri="{FF2B5EF4-FFF2-40B4-BE49-F238E27FC236}">
                  <a16:creationId xmlns:a16="http://schemas.microsoft.com/office/drawing/2014/main" id="{AD697054-20BF-4D2C-AAC3-3F2678075F7C}"/>
                </a:ext>
              </a:extLst>
            </p:cNvPr>
            <p:cNvSpPr txBox="1"/>
            <p:nvPr/>
          </p:nvSpPr>
          <p:spPr>
            <a:xfrm>
              <a:off x="7660771" y="5137348"/>
              <a:ext cx="805029" cy="338554"/>
            </a:xfrm>
            <a:prstGeom prst="rect">
              <a:avLst/>
            </a:prstGeom>
            <a:noFill/>
          </p:spPr>
          <p:txBody>
            <a:bodyPr wrap="none" rtlCol="0">
              <a:spAutoFit/>
            </a:bodyPr>
            <a:lstStyle/>
            <a:p>
              <a:r>
                <a:rPr lang="en-GB" sz="1600">
                  <a:solidFill>
                    <a:schemeClr val="tx1">
                      <a:lumMod val="65000"/>
                      <a:lumOff val="35000"/>
                    </a:schemeClr>
                  </a:solidFill>
                </a:rPr>
                <a:t>- 58.1%</a:t>
              </a:r>
            </a:p>
          </p:txBody>
        </p:sp>
        <p:sp>
          <p:nvSpPr>
            <p:cNvPr id="17" name="TextBox 16">
              <a:extLst>
                <a:ext uri="{FF2B5EF4-FFF2-40B4-BE49-F238E27FC236}">
                  <a16:creationId xmlns:a16="http://schemas.microsoft.com/office/drawing/2014/main" id="{D8F81978-6082-429E-84C8-1DE4869B094C}"/>
                </a:ext>
              </a:extLst>
            </p:cNvPr>
            <p:cNvSpPr txBox="1"/>
            <p:nvPr/>
          </p:nvSpPr>
          <p:spPr>
            <a:xfrm>
              <a:off x="7414984" y="5375970"/>
              <a:ext cx="805029" cy="338554"/>
            </a:xfrm>
            <a:prstGeom prst="rect">
              <a:avLst/>
            </a:prstGeom>
            <a:noFill/>
          </p:spPr>
          <p:txBody>
            <a:bodyPr wrap="none" rtlCol="0">
              <a:spAutoFit/>
            </a:bodyPr>
            <a:lstStyle/>
            <a:p>
              <a:r>
                <a:rPr lang="en-GB" sz="1600">
                  <a:solidFill>
                    <a:schemeClr val="tx1">
                      <a:lumMod val="65000"/>
                      <a:lumOff val="35000"/>
                    </a:schemeClr>
                  </a:solidFill>
                </a:rPr>
                <a:t>- 59.2%</a:t>
              </a:r>
            </a:p>
          </p:txBody>
        </p:sp>
      </p:grpSp>
      <p:sp>
        <p:nvSpPr>
          <p:cNvPr id="19" name="TextBox 18">
            <a:extLst>
              <a:ext uri="{FF2B5EF4-FFF2-40B4-BE49-F238E27FC236}">
                <a16:creationId xmlns:a16="http://schemas.microsoft.com/office/drawing/2014/main" id="{99CD6CD7-9244-43A8-863F-3CE101FEC69A}"/>
              </a:ext>
            </a:extLst>
          </p:cNvPr>
          <p:cNvSpPr txBox="1"/>
          <p:nvPr/>
        </p:nvSpPr>
        <p:spPr>
          <a:xfrm>
            <a:off x="4785518" y="1782588"/>
            <a:ext cx="5403160" cy="276999"/>
          </a:xfrm>
          <a:prstGeom prst="rect">
            <a:avLst/>
          </a:prstGeom>
          <a:noFill/>
        </p:spPr>
        <p:txBody>
          <a:bodyPr wrap="square" rtlCol="0">
            <a:spAutoFit/>
          </a:bodyPr>
          <a:lstStyle/>
          <a:p>
            <a:r>
              <a:rPr lang="en-GB" sz="1200"/>
              <a:t>First Dose Coverage for the Home Nations: Jan 10 – April 5</a:t>
            </a:r>
          </a:p>
        </p:txBody>
      </p:sp>
    </p:spTree>
    <p:extLst>
      <p:ext uri="{BB962C8B-B14F-4D97-AF65-F5344CB8AC3E}">
        <p14:creationId xmlns:p14="http://schemas.microsoft.com/office/powerpoint/2010/main" val="414392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8A32-88A3-41CF-8A86-246016901125}"/>
              </a:ext>
            </a:extLst>
          </p:cNvPr>
          <p:cNvSpPr>
            <a:spLocks noGrp="1"/>
          </p:cNvSpPr>
          <p:nvPr>
            <p:ph type="title"/>
          </p:nvPr>
        </p:nvSpPr>
        <p:spPr/>
        <p:txBody>
          <a:bodyPr/>
          <a:lstStyle/>
          <a:p>
            <a:r>
              <a:rPr lang="en-US">
                <a:cs typeface="Calibri Light"/>
              </a:rPr>
              <a:t>Vaccination coverage, UK</a:t>
            </a:r>
          </a:p>
        </p:txBody>
      </p:sp>
      <p:sp>
        <p:nvSpPr>
          <p:cNvPr id="7" name="TextBox 6">
            <a:extLst>
              <a:ext uri="{FF2B5EF4-FFF2-40B4-BE49-F238E27FC236}">
                <a16:creationId xmlns:a16="http://schemas.microsoft.com/office/drawing/2014/main" id="{A889C6EB-12A0-4BC7-B2B0-D9EA85D03457}"/>
              </a:ext>
            </a:extLst>
          </p:cNvPr>
          <p:cNvSpPr txBox="1"/>
          <p:nvPr/>
        </p:nvSpPr>
        <p:spPr>
          <a:xfrm>
            <a:off x="272336" y="1502688"/>
            <a:ext cx="3356235" cy="4801314"/>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Last week saw an overall decrease in the number of people receiving their first vaccinations across the UK. The latest data shows 40,744 received their first dose on Easter Monday, the lowest number of first doses administered since early January. </a:t>
            </a:r>
          </a:p>
          <a:p>
            <a:endParaRPr lang="en-GB" i="1">
              <a:cs typeface="Calibri" panose="020F0502020204030204"/>
            </a:endParaRPr>
          </a:p>
          <a:p>
            <a:r>
              <a:rPr lang="en-GB" i="1">
                <a:cs typeface="Calibri" panose="020F0502020204030204"/>
              </a:rPr>
              <a:t>Administration of second doses have been prioritised given the concerns around supply shortages, and that people are coming up towards the 12 weeks of having received their first dose. </a:t>
            </a:r>
          </a:p>
        </p:txBody>
      </p:sp>
      <p:sp>
        <p:nvSpPr>
          <p:cNvPr id="13" name="Rectangle 12">
            <a:extLst>
              <a:ext uri="{FF2B5EF4-FFF2-40B4-BE49-F238E27FC236}">
                <a16:creationId xmlns:a16="http://schemas.microsoft.com/office/drawing/2014/main" id="{6EBDB525-AE8E-472F-9D18-A1C899019F01}"/>
              </a:ext>
            </a:extLst>
          </p:cNvPr>
          <p:cNvSpPr/>
          <p:nvPr/>
        </p:nvSpPr>
        <p:spPr>
          <a:xfrm>
            <a:off x="7396968" y="5979231"/>
            <a:ext cx="4696868" cy="307777"/>
          </a:xfrm>
          <a:prstGeom prst="rect">
            <a:avLst/>
          </a:prstGeom>
        </p:spPr>
        <p:txBody>
          <a:bodyPr wrap="square">
            <a:spAutoFit/>
          </a:bodyPr>
          <a:lstStyle/>
          <a:p>
            <a:r>
              <a:rPr lang="en-GB" sz="1400">
                <a:hlinkClick r:id="rId3"/>
              </a:rPr>
              <a:t>Source: Gov.uk, Vaccinations in United Kingdom (BMA graph) </a:t>
            </a:r>
            <a:endParaRPr lang="en-GB" sz="1400"/>
          </a:p>
        </p:txBody>
      </p:sp>
      <p:pic>
        <p:nvPicPr>
          <p:cNvPr id="3" name="Picture 2">
            <a:extLst>
              <a:ext uri="{FF2B5EF4-FFF2-40B4-BE49-F238E27FC236}">
                <a16:creationId xmlns:a16="http://schemas.microsoft.com/office/drawing/2014/main" id="{FB839572-1547-4C58-967F-2C89CB136A4B}"/>
              </a:ext>
            </a:extLst>
          </p:cNvPr>
          <p:cNvPicPr>
            <a:picLocks noChangeAspect="1"/>
          </p:cNvPicPr>
          <p:nvPr/>
        </p:nvPicPr>
        <p:blipFill>
          <a:blip r:embed="rId4"/>
          <a:stretch>
            <a:fillRect/>
          </a:stretch>
        </p:blipFill>
        <p:spPr>
          <a:xfrm>
            <a:off x="4195602" y="1857275"/>
            <a:ext cx="7608141" cy="3955369"/>
          </a:xfrm>
          <a:prstGeom prst="rect">
            <a:avLst/>
          </a:prstGeom>
        </p:spPr>
      </p:pic>
      <p:sp>
        <p:nvSpPr>
          <p:cNvPr id="12" name="TextBox 11">
            <a:extLst>
              <a:ext uri="{FF2B5EF4-FFF2-40B4-BE49-F238E27FC236}">
                <a16:creationId xmlns:a16="http://schemas.microsoft.com/office/drawing/2014/main" id="{8C016C12-271B-48AA-BBCF-CDCBB8257527}"/>
              </a:ext>
            </a:extLst>
          </p:cNvPr>
          <p:cNvSpPr txBox="1"/>
          <p:nvPr/>
        </p:nvSpPr>
        <p:spPr>
          <a:xfrm>
            <a:off x="4695388" y="1502688"/>
            <a:ext cx="5403160" cy="276999"/>
          </a:xfrm>
          <a:prstGeom prst="rect">
            <a:avLst/>
          </a:prstGeom>
          <a:noFill/>
        </p:spPr>
        <p:txBody>
          <a:bodyPr wrap="square" rtlCol="0">
            <a:spAutoFit/>
          </a:bodyPr>
          <a:lstStyle/>
          <a:p>
            <a:r>
              <a:rPr lang="en-GB" sz="1200"/>
              <a:t>Number of vaccinations given across the UK: Jan 10 – April 5</a:t>
            </a:r>
          </a:p>
        </p:txBody>
      </p:sp>
    </p:spTree>
    <p:extLst>
      <p:ext uri="{BB962C8B-B14F-4D97-AF65-F5344CB8AC3E}">
        <p14:creationId xmlns:p14="http://schemas.microsoft.com/office/powerpoint/2010/main" val="1175981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F7DA063-2AEE-46D4-A28A-81C21A6E1B5F}"/>
              </a:ext>
            </a:extLst>
          </p:cNvPr>
          <p:cNvSpPr txBox="1">
            <a:spLocks/>
          </p:cNvSpPr>
          <p:nvPr/>
        </p:nvSpPr>
        <p:spPr>
          <a:xfrm>
            <a:off x="577338" y="34335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Vaccination coverage by age group, England</a:t>
            </a:r>
            <a:endParaRPr lang="en-GB"/>
          </a:p>
        </p:txBody>
      </p:sp>
      <p:sp>
        <p:nvSpPr>
          <p:cNvPr id="9" name="TextBox 8">
            <a:extLst>
              <a:ext uri="{FF2B5EF4-FFF2-40B4-BE49-F238E27FC236}">
                <a16:creationId xmlns:a16="http://schemas.microsoft.com/office/drawing/2014/main" id="{2AE41DE3-5796-4B63-A5D8-D47F42151E8A}"/>
              </a:ext>
            </a:extLst>
          </p:cNvPr>
          <p:cNvSpPr txBox="1"/>
          <p:nvPr/>
        </p:nvSpPr>
        <p:spPr>
          <a:xfrm>
            <a:off x="577337" y="1390731"/>
            <a:ext cx="3515691"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Latest NHSE data covers vaccinations up to 28 March.</a:t>
            </a:r>
          </a:p>
          <a:p>
            <a:endParaRPr lang="en-GB" i="1"/>
          </a:p>
          <a:p>
            <a:r>
              <a:rPr lang="en-GB" i="1">
                <a:cs typeface="Calibri"/>
              </a:rPr>
              <a:t>The Government has set a target for all people in groups 1-9 to have been offered their first vaccination by mid-April.</a:t>
            </a:r>
          </a:p>
          <a:p>
            <a:endParaRPr lang="en-GB" i="1">
              <a:cs typeface="Calibri"/>
            </a:endParaRPr>
          </a:p>
          <a:p>
            <a:r>
              <a:rPr lang="en-GB" i="1">
                <a:cs typeface="Calibri"/>
              </a:rPr>
              <a:t>Coverage is high, with more than 90% of the over 55s having received their first dose, and over two thirds of the over 80’s having received their second dose.</a:t>
            </a:r>
          </a:p>
        </p:txBody>
      </p:sp>
      <p:graphicFrame>
        <p:nvGraphicFramePr>
          <p:cNvPr id="12" name="Chart 11">
            <a:extLst>
              <a:ext uri="{FF2B5EF4-FFF2-40B4-BE49-F238E27FC236}">
                <a16:creationId xmlns:a16="http://schemas.microsoft.com/office/drawing/2014/main" id="{C01DDFF8-BA5A-46A6-A2A8-9F73484C2806}"/>
              </a:ext>
            </a:extLst>
          </p:cNvPr>
          <p:cNvGraphicFramePr>
            <a:graphicFrameLocks/>
          </p:cNvGraphicFramePr>
          <p:nvPr>
            <p:extLst>
              <p:ext uri="{D42A27DB-BD31-4B8C-83A1-F6EECF244321}">
                <p14:modId xmlns:p14="http://schemas.microsoft.com/office/powerpoint/2010/main" val="3432464424"/>
              </p:ext>
            </p:extLst>
          </p:nvPr>
        </p:nvGraphicFramePr>
        <p:xfrm>
          <a:off x="4608285" y="1833894"/>
          <a:ext cx="6745515" cy="41895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132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3301-831A-4329-8456-37D3A4154436}"/>
              </a:ext>
            </a:extLst>
          </p:cNvPr>
          <p:cNvSpPr>
            <a:spLocks noGrp="1"/>
          </p:cNvSpPr>
          <p:nvPr>
            <p:ph type="title"/>
          </p:nvPr>
        </p:nvSpPr>
        <p:spPr>
          <a:xfrm>
            <a:off x="604262" y="280420"/>
            <a:ext cx="8854062" cy="787814"/>
          </a:xfrm>
        </p:spPr>
        <p:txBody>
          <a:bodyPr/>
          <a:lstStyle/>
          <a:p>
            <a:r>
              <a:rPr lang="en-GB"/>
              <a:t>Cases by nation (and English regions)</a:t>
            </a:r>
          </a:p>
        </p:txBody>
      </p:sp>
      <p:sp>
        <p:nvSpPr>
          <p:cNvPr id="5" name="TextBox 4">
            <a:extLst>
              <a:ext uri="{FF2B5EF4-FFF2-40B4-BE49-F238E27FC236}">
                <a16:creationId xmlns:a16="http://schemas.microsoft.com/office/drawing/2014/main" id="{4C2343A2-09FA-47F9-96A7-84EF94D12C75}"/>
              </a:ext>
            </a:extLst>
          </p:cNvPr>
          <p:cNvSpPr txBox="1"/>
          <p:nvPr/>
        </p:nvSpPr>
        <p:spPr>
          <a:xfrm>
            <a:off x="604262" y="948217"/>
            <a:ext cx="4206277" cy="2031325"/>
          </a:xfrm>
          <a:prstGeom prst="rect">
            <a:avLst/>
          </a:prstGeom>
          <a:noFill/>
          <a:ln>
            <a:solidFill>
              <a:schemeClr val="accent1">
                <a:lumMod val="50000"/>
              </a:schemeClr>
            </a:solidFill>
          </a:ln>
        </p:spPr>
        <p:txBody>
          <a:bodyPr wrap="square" rtlCol="0">
            <a:spAutoFit/>
          </a:bodyPr>
          <a:lstStyle/>
          <a:p>
            <a:r>
              <a:rPr lang="en-GB" sz="1400" i="1"/>
              <a:t>Highlight:</a:t>
            </a:r>
          </a:p>
          <a:p>
            <a:r>
              <a:rPr lang="en-GB" sz="1400" i="1"/>
              <a:t>Latest figures indicate a slight drop in the number of cases across England, Scotland, Wales and Northern Ireland. Cases continue to fall across English regions, although with considerable variation in cases per 100k between different areas. Exceptionally, Yorkshire and The Humber had seen a rise in cases over the last few weeks, however new data shows an 18.5% drop in the numbers reported. </a:t>
            </a:r>
          </a:p>
        </p:txBody>
      </p:sp>
      <p:sp>
        <p:nvSpPr>
          <p:cNvPr id="10" name="TextBox 9">
            <a:extLst>
              <a:ext uri="{FF2B5EF4-FFF2-40B4-BE49-F238E27FC236}">
                <a16:creationId xmlns:a16="http://schemas.microsoft.com/office/drawing/2014/main" id="{A7F086E1-9092-4E5B-9603-48CA2BD0772E}"/>
              </a:ext>
            </a:extLst>
          </p:cNvPr>
          <p:cNvSpPr txBox="1"/>
          <p:nvPr/>
        </p:nvSpPr>
        <p:spPr>
          <a:xfrm>
            <a:off x="8319439" y="6401963"/>
            <a:ext cx="3792257" cy="307777"/>
          </a:xfrm>
          <a:prstGeom prst="rect">
            <a:avLst/>
          </a:prstGeom>
          <a:noFill/>
        </p:spPr>
        <p:txBody>
          <a:bodyPr wrap="none" rtlCol="0">
            <a:spAutoFit/>
          </a:bodyPr>
          <a:lstStyle/>
          <a:p>
            <a:r>
              <a:rPr lang="en-GB" sz="1400">
                <a:hlinkClick r:id="rId3"/>
              </a:rPr>
              <a:t>Source: Gov.uk COVID-19 dashboard (BMA graph)</a:t>
            </a:r>
            <a:endParaRPr lang="en-GB" sz="1400"/>
          </a:p>
        </p:txBody>
      </p:sp>
      <p:sp>
        <p:nvSpPr>
          <p:cNvPr id="9" name="TextBox 8">
            <a:extLst>
              <a:ext uri="{FF2B5EF4-FFF2-40B4-BE49-F238E27FC236}">
                <a16:creationId xmlns:a16="http://schemas.microsoft.com/office/drawing/2014/main" id="{709E36E8-4F3C-4B6A-8155-7EDDD50BE450}"/>
              </a:ext>
            </a:extLst>
          </p:cNvPr>
          <p:cNvSpPr txBox="1"/>
          <p:nvPr/>
        </p:nvSpPr>
        <p:spPr>
          <a:xfrm>
            <a:off x="485302" y="2979542"/>
            <a:ext cx="3987365" cy="307777"/>
          </a:xfrm>
          <a:prstGeom prst="rect">
            <a:avLst/>
          </a:prstGeom>
          <a:noFill/>
        </p:spPr>
        <p:txBody>
          <a:bodyPr wrap="square" rtlCol="0">
            <a:spAutoFit/>
          </a:bodyPr>
          <a:lstStyle/>
          <a:p>
            <a:r>
              <a:rPr lang="en-GB" sz="1400" b="1"/>
              <a:t>Cases per 100,000 by English region, last 7 days</a:t>
            </a:r>
          </a:p>
        </p:txBody>
      </p:sp>
      <p:graphicFrame>
        <p:nvGraphicFramePr>
          <p:cNvPr id="14" name="Table 13">
            <a:extLst>
              <a:ext uri="{FF2B5EF4-FFF2-40B4-BE49-F238E27FC236}">
                <a16:creationId xmlns:a16="http://schemas.microsoft.com/office/drawing/2014/main" id="{C3611F06-914C-4815-8200-DD68B970FB7A}"/>
              </a:ext>
            </a:extLst>
          </p:cNvPr>
          <p:cNvGraphicFramePr>
            <a:graphicFrameLocks noGrp="1"/>
          </p:cNvGraphicFramePr>
          <p:nvPr>
            <p:extLst>
              <p:ext uri="{D42A27DB-BD31-4B8C-83A1-F6EECF244321}">
                <p14:modId xmlns:p14="http://schemas.microsoft.com/office/powerpoint/2010/main" val="1672486437"/>
              </p:ext>
            </p:extLst>
          </p:nvPr>
        </p:nvGraphicFramePr>
        <p:xfrm>
          <a:off x="604262" y="3243379"/>
          <a:ext cx="4197797" cy="3430471"/>
        </p:xfrm>
        <a:graphic>
          <a:graphicData uri="http://schemas.openxmlformats.org/drawingml/2006/table">
            <a:tbl>
              <a:tblPr/>
              <a:tblGrid>
                <a:gridCol w="2025816">
                  <a:extLst>
                    <a:ext uri="{9D8B030D-6E8A-4147-A177-3AD203B41FA5}">
                      <a16:colId xmlns:a16="http://schemas.microsoft.com/office/drawing/2014/main" val="1989240735"/>
                    </a:ext>
                  </a:extLst>
                </a:gridCol>
                <a:gridCol w="1047426">
                  <a:extLst>
                    <a:ext uri="{9D8B030D-6E8A-4147-A177-3AD203B41FA5}">
                      <a16:colId xmlns:a16="http://schemas.microsoft.com/office/drawing/2014/main" val="934142770"/>
                    </a:ext>
                  </a:extLst>
                </a:gridCol>
                <a:gridCol w="1124555">
                  <a:extLst>
                    <a:ext uri="{9D8B030D-6E8A-4147-A177-3AD203B41FA5}">
                      <a16:colId xmlns:a16="http://schemas.microsoft.com/office/drawing/2014/main" val="2003744554"/>
                    </a:ext>
                  </a:extLst>
                </a:gridCol>
              </a:tblGrid>
              <a:tr h="515821">
                <a:tc>
                  <a:txBody>
                    <a:bodyPr/>
                    <a:lstStyle/>
                    <a:p>
                      <a:pPr algn="l" rtl="0" fontAlgn="ctr"/>
                      <a:r>
                        <a:rPr lang="en-GB" sz="1100" b="1" i="0" u="none" strike="noStrike">
                          <a:solidFill>
                            <a:srgbClr val="000000"/>
                          </a:solidFill>
                          <a:effectLst/>
                          <a:latin typeface="+mn-lt"/>
                        </a:rPr>
                        <a:t>English Region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Cases per 100k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 Change compared to last week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81063"/>
                  </a:ext>
                </a:extLst>
              </a:tr>
              <a:tr h="23610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Yorkshire and The Humber</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88.9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-18.5%</a:t>
                      </a:r>
                    </a:p>
                  </a:txBody>
                  <a:tcPr marL="47625" marR="95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549266"/>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East Midlands</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58.3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-23.1%</a:t>
                      </a:r>
                    </a:p>
                  </a:txBody>
                  <a:tcPr marL="47625" marR="95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2799463"/>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North East</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56.5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-19.7%</a:t>
                      </a:r>
                    </a:p>
                  </a:txBody>
                  <a:tcPr marL="47625" marR="95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603626"/>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North West</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51.9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-24.6%</a:t>
                      </a:r>
                    </a:p>
                  </a:txBody>
                  <a:tcPr marL="47625" marR="95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5375541"/>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West Midlands</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49.2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-24.4%</a:t>
                      </a:r>
                    </a:p>
                  </a:txBody>
                  <a:tcPr marL="47625" marR="95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25171"/>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East of England</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32.0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-24.7%</a:t>
                      </a:r>
                    </a:p>
                  </a:txBody>
                  <a:tcPr marL="47625" marR="95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0704332"/>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London</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29.7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-17%</a:t>
                      </a:r>
                    </a:p>
                  </a:txBody>
                  <a:tcPr marL="47625" marR="95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2385088"/>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South East</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28.4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-16.2%</a:t>
                      </a:r>
                    </a:p>
                  </a:txBody>
                  <a:tcPr marL="47625" marR="95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428074"/>
                  </a:ext>
                </a:extLst>
              </a:tr>
              <a:tr h="299938">
                <a:tc>
                  <a:txBody>
                    <a:bodyPr/>
                    <a:lstStyle/>
                    <a:p>
                      <a:pPr>
                        <a:lnSpc>
                          <a:spcPct val="107000"/>
                        </a:lnSpc>
                        <a:spcAft>
                          <a:spcPts val="2250"/>
                        </a:spcAft>
                      </a:pPr>
                      <a:r>
                        <a:rPr lang="en-GB" sz="1100">
                          <a:effectLst/>
                          <a:latin typeface="+mn-lt"/>
                          <a:ea typeface="Calibri" panose="020F0502020204030204" pitchFamily="34" charset="0"/>
                          <a:cs typeface="Times New Roman" panose="02020603050405020304" pitchFamily="18" charset="0"/>
                        </a:rPr>
                        <a:t>South West</a:t>
                      </a:r>
                    </a:p>
                  </a:txBody>
                  <a:tcPr marL="47625" marR="476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22.9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-19.4%</a:t>
                      </a:r>
                    </a:p>
                  </a:txBody>
                  <a:tcPr marL="47625" marR="9525"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770413"/>
                  </a:ext>
                </a:extLst>
              </a:tr>
            </a:tbl>
          </a:graphicData>
        </a:graphic>
      </p:graphicFrame>
      <p:graphicFrame>
        <p:nvGraphicFramePr>
          <p:cNvPr id="16" name="Chart 15">
            <a:extLst>
              <a:ext uri="{FF2B5EF4-FFF2-40B4-BE49-F238E27FC236}">
                <a16:creationId xmlns:a16="http://schemas.microsoft.com/office/drawing/2014/main" id="{884EC9DF-B8A7-4DC9-87D6-AB2F0F5746D1}"/>
              </a:ext>
            </a:extLst>
          </p:cNvPr>
          <p:cNvGraphicFramePr>
            <a:graphicFrameLocks/>
          </p:cNvGraphicFramePr>
          <p:nvPr>
            <p:extLst>
              <p:ext uri="{D42A27DB-BD31-4B8C-83A1-F6EECF244321}">
                <p14:modId xmlns:p14="http://schemas.microsoft.com/office/powerpoint/2010/main" val="3792466954"/>
              </p:ext>
            </p:extLst>
          </p:nvPr>
        </p:nvGraphicFramePr>
        <p:xfrm>
          <a:off x="4929500" y="1768988"/>
          <a:ext cx="7262500" cy="400769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610307B6-4EA3-4779-A961-469329948741}"/>
              </a:ext>
            </a:extLst>
          </p:cNvPr>
          <p:cNvSpPr txBox="1"/>
          <p:nvPr/>
        </p:nvSpPr>
        <p:spPr>
          <a:xfrm>
            <a:off x="6567067" y="1778218"/>
            <a:ext cx="3987365" cy="307777"/>
          </a:xfrm>
          <a:prstGeom prst="rect">
            <a:avLst/>
          </a:prstGeom>
          <a:noFill/>
        </p:spPr>
        <p:txBody>
          <a:bodyPr wrap="square" rtlCol="0">
            <a:spAutoFit/>
          </a:bodyPr>
          <a:lstStyle/>
          <a:p>
            <a:r>
              <a:rPr lang="en-GB" sz="1400" b="1"/>
              <a:t>Cases per 100,000 by nation, last 7 days</a:t>
            </a:r>
          </a:p>
        </p:txBody>
      </p:sp>
    </p:spTree>
    <p:extLst>
      <p:ext uri="{BB962C8B-B14F-4D97-AF65-F5344CB8AC3E}">
        <p14:creationId xmlns:p14="http://schemas.microsoft.com/office/powerpoint/2010/main" val="2444401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53C0-D154-4F67-97FA-49ABDE943CDA}"/>
              </a:ext>
            </a:extLst>
          </p:cNvPr>
          <p:cNvSpPr>
            <a:spLocks noGrp="1"/>
          </p:cNvSpPr>
          <p:nvPr>
            <p:ph type="title"/>
          </p:nvPr>
        </p:nvSpPr>
        <p:spPr>
          <a:xfrm>
            <a:off x="838200" y="365125"/>
            <a:ext cx="10515600" cy="1210191"/>
          </a:xfrm>
        </p:spPr>
        <p:txBody>
          <a:bodyPr/>
          <a:lstStyle/>
          <a:p>
            <a:r>
              <a:rPr lang="en-GB"/>
              <a:t>ONS infection survey data (27/03/21) </a:t>
            </a:r>
          </a:p>
        </p:txBody>
      </p:sp>
      <p:sp>
        <p:nvSpPr>
          <p:cNvPr id="5" name="TextBox 4">
            <a:extLst>
              <a:ext uri="{FF2B5EF4-FFF2-40B4-BE49-F238E27FC236}">
                <a16:creationId xmlns:a16="http://schemas.microsoft.com/office/drawing/2014/main" id="{FCB8D736-5FD1-475C-A1FE-C09E1118E2FB}"/>
              </a:ext>
            </a:extLst>
          </p:cNvPr>
          <p:cNvSpPr txBox="1"/>
          <p:nvPr/>
        </p:nvSpPr>
        <p:spPr>
          <a:xfrm>
            <a:off x="838200" y="1575316"/>
            <a:ext cx="3213341" cy="2308324"/>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Latest ONS infection survey data runs up to 27 March and continues to show a fall in cases in England, Wales and Scotland and an increase again in Northern Ireland. </a:t>
            </a:r>
            <a:endParaRPr lang="en-GB" i="1">
              <a:cs typeface="Calibri"/>
            </a:endParaRPr>
          </a:p>
        </p:txBody>
      </p:sp>
      <p:sp>
        <p:nvSpPr>
          <p:cNvPr id="6" name="TextBox 5">
            <a:extLst>
              <a:ext uri="{FF2B5EF4-FFF2-40B4-BE49-F238E27FC236}">
                <a16:creationId xmlns:a16="http://schemas.microsoft.com/office/drawing/2014/main" id="{997BE588-4FAD-4F73-B7D6-493E30E254AF}"/>
              </a:ext>
            </a:extLst>
          </p:cNvPr>
          <p:cNvSpPr txBox="1"/>
          <p:nvPr/>
        </p:nvSpPr>
        <p:spPr>
          <a:xfrm>
            <a:off x="8883742" y="6410131"/>
            <a:ext cx="3047309" cy="307777"/>
          </a:xfrm>
          <a:prstGeom prst="rect">
            <a:avLst/>
          </a:prstGeom>
          <a:noFill/>
        </p:spPr>
        <p:txBody>
          <a:bodyPr wrap="none" rtlCol="0">
            <a:spAutoFit/>
          </a:bodyPr>
          <a:lstStyle/>
          <a:p>
            <a:r>
              <a:rPr lang="en-GB" sz="1400">
                <a:hlinkClick r:id="rId3"/>
              </a:rPr>
              <a:t>Source: ONS COVID-19 Infection Survey</a:t>
            </a:r>
            <a:endParaRPr lang="en-GB" sz="1400"/>
          </a:p>
        </p:txBody>
      </p:sp>
      <p:graphicFrame>
        <p:nvGraphicFramePr>
          <p:cNvPr id="9" name="Table 9">
            <a:extLst>
              <a:ext uri="{FF2B5EF4-FFF2-40B4-BE49-F238E27FC236}">
                <a16:creationId xmlns:a16="http://schemas.microsoft.com/office/drawing/2014/main" id="{199895AB-78C1-4740-A900-7402A3430F28}"/>
              </a:ext>
            </a:extLst>
          </p:cNvPr>
          <p:cNvGraphicFramePr>
            <a:graphicFrameLocks noGrp="1"/>
          </p:cNvGraphicFramePr>
          <p:nvPr>
            <p:extLst>
              <p:ext uri="{D42A27DB-BD31-4B8C-83A1-F6EECF244321}">
                <p14:modId xmlns:p14="http://schemas.microsoft.com/office/powerpoint/2010/main" val="221978559"/>
              </p:ext>
            </p:extLst>
          </p:nvPr>
        </p:nvGraphicFramePr>
        <p:xfrm>
          <a:off x="487407" y="4489890"/>
          <a:ext cx="3628308" cy="1920240"/>
        </p:xfrm>
        <a:graphic>
          <a:graphicData uri="http://schemas.openxmlformats.org/drawingml/2006/table">
            <a:tbl>
              <a:tblPr firstRow="1" bandRow="1">
                <a:tableStyleId>{5C22544A-7EE6-4342-B048-85BDC9FD1C3A}</a:tableStyleId>
              </a:tblPr>
              <a:tblGrid>
                <a:gridCol w="1209436">
                  <a:extLst>
                    <a:ext uri="{9D8B030D-6E8A-4147-A177-3AD203B41FA5}">
                      <a16:colId xmlns:a16="http://schemas.microsoft.com/office/drawing/2014/main" val="3603853659"/>
                    </a:ext>
                  </a:extLst>
                </a:gridCol>
                <a:gridCol w="1209436">
                  <a:extLst>
                    <a:ext uri="{9D8B030D-6E8A-4147-A177-3AD203B41FA5}">
                      <a16:colId xmlns:a16="http://schemas.microsoft.com/office/drawing/2014/main" val="1910518710"/>
                    </a:ext>
                  </a:extLst>
                </a:gridCol>
                <a:gridCol w="1209436">
                  <a:extLst>
                    <a:ext uri="{9D8B030D-6E8A-4147-A177-3AD203B41FA5}">
                      <a16:colId xmlns:a16="http://schemas.microsoft.com/office/drawing/2014/main" val="2479007376"/>
                    </a:ext>
                  </a:extLst>
                </a:gridCol>
              </a:tblGrid>
              <a:tr h="453863">
                <a:tc>
                  <a:txBody>
                    <a:bodyPr/>
                    <a:lstStyle/>
                    <a:p>
                      <a:r>
                        <a:rPr lang="en-GB" sz="1200"/>
                        <a:t>Nation</a:t>
                      </a:r>
                    </a:p>
                  </a:txBody>
                  <a:tcPr/>
                </a:tc>
                <a:tc>
                  <a:txBody>
                    <a:bodyPr/>
                    <a:lstStyle/>
                    <a:p>
                      <a:r>
                        <a:rPr lang="en-GB" sz="1200"/>
                        <a:t>Estimated pop with </a:t>
                      </a:r>
                      <a:r>
                        <a:rPr lang="en-GB" sz="1200" err="1"/>
                        <a:t>Covid</a:t>
                      </a:r>
                      <a:endParaRPr lang="en-GB" sz="1200"/>
                    </a:p>
                  </a:txBody>
                  <a:tcPr/>
                </a:tc>
                <a:tc>
                  <a:txBody>
                    <a:bodyPr/>
                    <a:lstStyle/>
                    <a:p>
                      <a:r>
                        <a:rPr lang="en-GB" sz="1200"/>
                        <a:t>Previous week</a:t>
                      </a:r>
                    </a:p>
                  </a:txBody>
                  <a:tcPr/>
                </a:tc>
                <a:extLst>
                  <a:ext uri="{0D108BD9-81ED-4DB2-BD59-A6C34878D82A}">
                    <a16:rowId xmlns:a16="http://schemas.microsoft.com/office/drawing/2014/main" val="2065010505"/>
                  </a:ext>
                </a:extLst>
              </a:tr>
              <a:tr h="363090">
                <a:tc>
                  <a:txBody>
                    <a:bodyPr/>
                    <a:lstStyle/>
                    <a:p>
                      <a:r>
                        <a:rPr lang="en-GB"/>
                        <a:t>England</a:t>
                      </a:r>
                    </a:p>
                  </a:txBody>
                  <a:tcPr/>
                </a:tc>
                <a:tc>
                  <a:txBody>
                    <a:bodyPr/>
                    <a:lstStyle/>
                    <a:p>
                      <a:pPr algn="r"/>
                      <a:r>
                        <a:rPr lang="en-GB"/>
                        <a:t>148,100 </a:t>
                      </a:r>
                    </a:p>
                  </a:txBody>
                  <a:tcPr/>
                </a:tc>
                <a:tc>
                  <a:txBody>
                    <a:bodyPr/>
                    <a:lstStyle/>
                    <a:p>
                      <a:pPr algn="r"/>
                      <a:r>
                        <a:rPr lang="en-GB"/>
                        <a:t>162,500</a:t>
                      </a:r>
                    </a:p>
                  </a:txBody>
                  <a:tcPr/>
                </a:tc>
                <a:extLst>
                  <a:ext uri="{0D108BD9-81ED-4DB2-BD59-A6C34878D82A}">
                    <a16:rowId xmlns:a16="http://schemas.microsoft.com/office/drawing/2014/main" val="3159438748"/>
                  </a:ext>
                </a:extLst>
              </a:tr>
              <a:tr h="363090">
                <a:tc>
                  <a:txBody>
                    <a:bodyPr/>
                    <a:lstStyle/>
                    <a:p>
                      <a:r>
                        <a:rPr lang="en-GB"/>
                        <a:t>Wales</a:t>
                      </a:r>
                    </a:p>
                  </a:txBody>
                  <a:tcPr/>
                </a:tc>
                <a:tc>
                  <a:txBody>
                    <a:bodyPr/>
                    <a:lstStyle/>
                    <a:p>
                      <a:pPr algn="r"/>
                      <a:r>
                        <a:rPr lang="en-GB"/>
                        <a:t>5,300</a:t>
                      </a:r>
                    </a:p>
                  </a:txBody>
                  <a:tcPr/>
                </a:tc>
                <a:tc>
                  <a:txBody>
                    <a:bodyPr/>
                    <a:lstStyle/>
                    <a:p>
                      <a:pPr algn="r"/>
                      <a:r>
                        <a:rPr lang="en-GB"/>
                        <a:t>6,700</a:t>
                      </a:r>
                    </a:p>
                  </a:txBody>
                  <a:tcPr/>
                </a:tc>
                <a:extLst>
                  <a:ext uri="{0D108BD9-81ED-4DB2-BD59-A6C34878D82A}">
                    <a16:rowId xmlns:a16="http://schemas.microsoft.com/office/drawing/2014/main" val="3467151126"/>
                  </a:ext>
                </a:extLst>
              </a:tr>
              <a:tr h="363090">
                <a:tc>
                  <a:txBody>
                    <a:bodyPr/>
                    <a:lstStyle/>
                    <a:p>
                      <a:r>
                        <a:rPr lang="en-GB"/>
                        <a:t>Scotland</a:t>
                      </a:r>
                    </a:p>
                  </a:txBody>
                  <a:tcPr/>
                </a:tc>
                <a:tc>
                  <a:txBody>
                    <a:bodyPr/>
                    <a:lstStyle/>
                    <a:p>
                      <a:pPr algn="r"/>
                      <a:r>
                        <a:rPr lang="en-GB"/>
                        <a:t>16,600</a:t>
                      </a:r>
                    </a:p>
                  </a:txBody>
                  <a:tcPr/>
                </a:tc>
                <a:tc>
                  <a:txBody>
                    <a:bodyPr/>
                    <a:lstStyle/>
                    <a:p>
                      <a:pPr algn="r"/>
                      <a:r>
                        <a:rPr lang="en-GB"/>
                        <a:t>21,500</a:t>
                      </a:r>
                    </a:p>
                  </a:txBody>
                  <a:tcPr/>
                </a:tc>
                <a:extLst>
                  <a:ext uri="{0D108BD9-81ED-4DB2-BD59-A6C34878D82A}">
                    <a16:rowId xmlns:a16="http://schemas.microsoft.com/office/drawing/2014/main" val="1576246662"/>
                  </a:ext>
                </a:extLst>
              </a:tr>
              <a:tr h="363090">
                <a:tc>
                  <a:txBody>
                    <a:bodyPr/>
                    <a:lstStyle/>
                    <a:p>
                      <a:r>
                        <a:rPr lang="en-GB"/>
                        <a:t>N Ireland</a:t>
                      </a:r>
                    </a:p>
                  </a:txBody>
                  <a:tcPr/>
                </a:tc>
                <a:tc>
                  <a:txBody>
                    <a:bodyPr/>
                    <a:lstStyle/>
                    <a:p>
                      <a:pPr algn="r"/>
                      <a:r>
                        <a:rPr lang="en-GB"/>
                        <a:t>8,200</a:t>
                      </a:r>
                    </a:p>
                  </a:txBody>
                  <a:tcPr/>
                </a:tc>
                <a:tc>
                  <a:txBody>
                    <a:bodyPr/>
                    <a:lstStyle/>
                    <a:p>
                      <a:pPr algn="r"/>
                      <a:r>
                        <a:rPr lang="en-GB"/>
                        <a:t>5,800</a:t>
                      </a:r>
                    </a:p>
                  </a:txBody>
                  <a:tcPr/>
                </a:tc>
                <a:extLst>
                  <a:ext uri="{0D108BD9-81ED-4DB2-BD59-A6C34878D82A}">
                    <a16:rowId xmlns:a16="http://schemas.microsoft.com/office/drawing/2014/main" val="4288360859"/>
                  </a:ext>
                </a:extLst>
              </a:tr>
            </a:tbl>
          </a:graphicData>
        </a:graphic>
      </p:graphicFrame>
      <p:pic>
        <p:nvPicPr>
          <p:cNvPr id="7" name="Picture 6">
            <a:extLst>
              <a:ext uri="{FF2B5EF4-FFF2-40B4-BE49-F238E27FC236}">
                <a16:creationId xmlns:a16="http://schemas.microsoft.com/office/drawing/2014/main" id="{FEEC465F-CDB4-459C-888E-C423A09AE882}"/>
              </a:ext>
            </a:extLst>
          </p:cNvPr>
          <p:cNvPicPr>
            <a:picLocks noChangeAspect="1"/>
          </p:cNvPicPr>
          <p:nvPr/>
        </p:nvPicPr>
        <p:blipFill>
          <a:blip r:embed="rId4"/>
          <a:stretch>
            <a:fillRect/>
          </a:stretch>
        </p:blipFill>
        <p:spPr>
          <a:xfrm>
            <a:off x="4289897" y="1627568"/>
            <a:ext cx="3796827" cy="4675954"/>
          </a:xfrm>
          <a:prstGeom prst="rect">
            <a:avLst/>
          </a:prstGeom>
        </p:spPr>
      </p:pic>
      <p:pic>
        <p:nvPicPr>
          <p:cNvPr id="8" name="Picture 7">
            <a:extLst>
              <a:ext uri="{FF2B5EF4-FFF2-40B4-BE49-F238E27FC236}">
                <a16:creationId xmlns:a16="http://schemas.microsoft.com/office/drawing/2014/main" id="{EB3E4F70-C6CC-4535-A2C0-238AD16C586E}"/>
              </a:ext>
            </a:extLst>
          </p:cNvPr>
          <p:cNvPicPr>
            <a:picLocks noChangeAspect="1"/>
          </p:cNvPicPr>
          <p:nvPr/>
        </p:nvPicPr>
        <p:blipFill>
          <a:blip r:embed="rId5"/>
          <a:stretch>
            <a:fillRect/>
          </a:stretch>
        </p:blipFill>
        <p:spPr>
          <a:xfrm>
            <a:off x="8086724" y="1488332"/>
            <a:ext cx="3946391" cy="4675954"/>
          </a:xfrm>
          <a:prstGeom prst="rect">
            <a:avLst/>
          </a:prstGeom>
        </p:spPr>
      </p:pic>
    </p:spTree>
    <p:extLst>
      <p:ext uri="{BB962C8B-B14F-4D97-AF65-F5344CB8AC3E}">
        <p14:creationId xmlns:p14="http://schemas.microsoft.com/office/powerpoint/2010/main" val="19316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0318-D718-4C40-B2D5-8F431D65E719}"/>
              </a:ext>
            </a:extLst>
          </p:cNvPr>
          <p:cNvSpPr>
            <a:spLocks noGrp="1"/>
          </p:cNvSpPr>
          <p:nvPr>
            <p:ph type="title"/>
          </p:nvPr>
        </p:nvSpPr>
        <p:spPr>
          <a:xfrm>
            <a:off x="838200" y="302495"/>
            <a:ext cx="10515600" cy="1325563"/>
          </a:xfrm>
        </p:spPr>
        <p:txBody>
          <a:bodyPr/>
          <a:lstStyle/>
          <a:p>
            <a:r>
              <a:rPr lang="en-GB"/>
              <a:t>Infections by age group (England)</a:t>
            </a:r>
          </a:p>
        </p:txBody>
      </p:sp>
      <p:sp>
        <p:nvSpPr>
          <p:cNvPr id="6" name="TextBox 5">
            <a:extLst>
              <a:ext uri="{FF2B5EF4-FFF2-40B4-BE49-F238E27FC236}">
                <a16:creationId xmlns:a16="http://schemas.microsoft.com/office/drawing/2014/main" id="{916B3FED-571F-4AE5-B818-8C4047F3207A}"/>
              </a:ext>
            </a:extLst>
          </p:cNvPr>
          <p:cNvSpPr txBox="1"/>
          <p:nvPr/>
        </p:nvSpPr>
        <p:spPr>
          <a:xfrm>
            <a:off x="7845778" y="1494606"/>
            <a:ext cx="4124871" cy="2308324"/>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Infection rates across age groups have been falling, but in recent weeks appear to be rising again in some groups, with Age 2 to School Year 6 in particular seeing a rise. This likely reflects increased contact due to schools returning to-face-face teaching</a:t>
            </a:r>
          </a:p>
        </p:txBody>
      </p:sp>
      <p:sp>
        <p:nvSpPr>
          <p:cNvPr id="7" name="TextBox 6">
            <a:extLst>
              <a:ext uri="{FF2B5EF4-FFF2-40B4-BE49-F238E27FC236}">
                <a16:creationId xmlns:a16="http://schemas.microsoft.com/office/drawing/2014/main" id="{E7E6ACDE-D79F-4D77-B0F3-3FC17B12977E}"/>
              </a:ext>
            </a:extLst>
          </p:cNvPr>
          <p:cNvSpPr txBox="1"/>
          <p:nvPr/>
        </p:nvSpPr>
        <p:spPr>
          <a:xfrm>
            <a:off x="398585" y="1488179"/>
            <a:ext cx="5064369" cy="307777"/>
          </a:xfrm>
          <a:prstGeom prst="rect">
            <a:avLst/>
          </a:prstGeom>
          <a:noFill/>
        </p:spPr>
        <p:txBody>
          <a:bodyPr wrap="square" rtlCol="0">
            <a:spAutoFit/>
          </a:bodyPr>
          <a:lstStyle/>
          <a:p>
            <a:r>
              <a:rPr lang="en-GB" sz="1400" b="1"/>
              <a:t>Estimated % of population testing positive for COVID by age group</a:t>
            </a:r>
          </a:p>
        </p:txBody>
      </p:sp>
      <p:sp>
        <p:nvSpPr>
          <p:cNvPr id="8" name="TextBox 7">
            <a:extLst>
              <a:ext uri="{FF2B5EF4-FFF2-40B4-BE49-F238E27FC236}">
                <a16:creationId xmlns:a16="http://schemas.microsoft.com/office/drawing/2014/main" id="{AB1FC579-F9B9-405F-9879-7565E45CD135}"/>
              </a:ext>
            </a:extLst>
          </p:cNvPr>
          <p:cNvSpPr txBox="1"/>
          <p:nvPr/>
        </p:nvSpPr>
        <p:spPr>
          <a:xfrm>
            <a:off x="8883742" y="6410131"/>
            <a:ext cx="3047309" cy="307777"/>
          </a:xfrm>
          <a:prstGeom prst="rect">
            <a:avLst/>
          </a:prstGeom>
          <a:noFill/>
        </p:spPr>
        <p:txBody>
          <a:bodyPr wrap="none" rtlCol="0">
            <a:spAutoFit/>
          </a:bodyPr>
          <a:lstStyle/>
          <a:p>
            <a:r>
              <a:rPr lang="en-GB" sz="1400">
                <a:hlinkClick r:id="rId3"/>
              </a:rPr>
              <a:t>Source: ONS COVID-19 Infection Survey</a:t>
            </a:r>
            <a:endParaRPr lang="en-GB" sz="1400"/>
          </a:p>
        </p:txBody>
      </p:sp>
      <p:pic>
        <p:nvPicPr>
          <p:cNvPr id="4" name="Picture 3">
            <a:extLst>
              <a:ext uri="{FF2B5EF4-FFF2-40B4-BE49-F238E27FC236}">
                <a16:creationId xmlns:a16="http://schemas.microsoft.com/office/drawing/2014/main" id="{92DA70B8-361C-4444-AF99-B2A81C49BDD8}"/>
              </a:ext>
            </a:extLst>
          </p:cNvPr>
          <p:cNvPicPr>
            <a:picLocks noChangeAspect="1"/>
          </p:cNvPicPr>
          <p:nvPr/>
        </p:nvPicPr>
        <p:blipFill>
          <a:blip r:embed="rId4"/>
          <a:stretch>
            <a:fillRect/>
          </a:stretch>
        </p:blipFill>
        <p:spPr>
          <a:xfrm>
            <a:off x="311285" y="1795955"/>
            <a:ext cx="7534493" cy="4605197"/>
          </a:xfrm>
          <a:prstGeom prst="rect">
            <a:avLst/>
          </a:prstGeom>
        </p:spPr>
      </p:pic>
      <p:pic>
        <p:nvPicPr>
          <p:cNvPr id="5" name="Picture 4">
            <a:extLst>
              <a:ext uri="{FF2B5EF4-FFF2-40B4-BE49-F238E27FC236}">
                <a16:creationId xmlns:a16="http://schemas.microsoft.com/office/drawing/2014/main" id="{9EFFE7B5-4DB4-48ED-819E-0E7010D02DC1}"/>
              </a:ext>
            </a:extLst>
          </p:cNvPr>
          <p:cNvPicPr>
            <a:picLocks noChangeAspect="1"/>
          </p:cNvPicPr>
          <p:nvPr/>
        </p:nvPicPr>
        <p:blipFill>
          <a:blip r:embed="rId5"/>
          <a:stretch>
            <a:fillRect/>
          </a:stretch>
        </p:blipFill>
        <p:spPr>
          <a:xfrm>
            <a:off x="7845778" y="4247826"/>
            <a:ext cx="2943225" cy="2162305"/>
          </a:xfrm>
          <a:prstGeom prst="rect">
            <a:avLst/>
          </a:prstGeom>
        </p:spPr>
      </p:pic>
    </p:spTree>
    <p:extLst>
      <p:ext uri="{BB962C8B-B14F-4D97-AF65-F5344CB8AC3E}">
        <p14:creationId xmlns:p14="http://schemas.microsoft.com/office/powerpoint/2010/main" val="301692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9B24E3-B992-4A88-BFEB-311A17AC93AA}"/>
              </a:ext>
            </a:extLst>
          </p:cNvPr>
          <p:cNvSpPr txBox="1"/>
          <p:nvPr/>
        </p:nvSpPr>
        <p:spPr>
          <a:xfrm>
            <a:off x="3904672" y="1557932"/>
            <a:ext cx="7890164" cy="338554"/>
          </a:xfrm>
          <a:prstGeom prst="rect">
            <a:avLst/>
          </a:prstGeom>
          <a:noFill/>
        </p:spPr>
        <p:txBody>
          <a:bodyPr wrap="square" rtlCol="0">
            <a:spAutoFit/>
          </a:bodyPr>
          <a:lstStyle/>
          <a:p>
            <a:r>
              <a:rPr lang="en-GB" sz="1600" b="1"/>
              <a:t>Events and activities reported by people testing positive, prior to symptom onset, week 12</a:t>
            </a:r>
          </a:p>
        </p:txBody>
      </p:sp>
      <p:sp>
        <p:nvSpPr>
          <p:cNvPr id="11" name="Title 1">
            <a:extLst>
              <a:ext uri="{FF2B5EF4-FFF2-40B4-BE49-F238E27FC236}">
                <a16:creationId xmlns:a16="http://schemas.microsoft.com/office/drawing/2014/main" id="{70255979-8781-49B7-9267-0203A9546F84}"/>
              </a:ext>
            </a:extLst>
          </p:cNvPr>
          <p:cNvSpPr>
            <a:spLocks noGrp="1"/>
          </p:cNvSpPr>
          <p:nvPr>
            <p:ph type="title"/>
          </p:nvPr>
        </p:nvSpPr>
        <p:spPr>
          <a:xfrm>
            <a:off x="838200" y="365125"/>
            <a:ext cx="10515600" cy="1325563"/>
          </a:xfrm>
        </p:spPr>
        <p:txBody>
          <a:bodyPr/>
          <a:lstStyle/>
          <a:p>
            <a:r>
              <a:rPr lang="en-GB"/>
              <a:t>Community surveillance, England</a:t>
            </a:r>
          </a:p>
        </p:txBody>
      </p:sp>
      <p:sp>
        <p:nvSpPr>
          <p:cNvPr id="12" name="TextBox 11">
            <a:extLst>
              <a:ext uri="{FF2B5EF4-FFF2-40B4-BE49-F238E27FC236}">
                <a16:creationId xmlns:a16="http://schemas.microsoft.com/office/drawing/2014/main" id="{74DFC6C7-9642-4E29-ACE6-B5C0FC7FF3A1}"/>
              </a:ext>
            </a:extLst>
          </p:cNvPr>
          <p:cNvSpPr txBox="1"/>
          <p:nvPr/>
        </p:nvSpPr>
        <p:spPr>
          <a:xfrm>
            <a:off x="838200" y="1991043"/>
            <a:ext cx="2444620" cy="3139321"/>
          </a:xfrm>
          <a:prstGeom prst="rect">
            <a:avLst/>
          </a:prstGeom>
          <a:noFill/>
          <a:ln>
            <a:solidFill>
              <a:schemeClr val="accent1">
                <a:lumMod val="50000"/>
              </a:schemeClr>
            </a:solidFill>
          </a:ln>
        </p:spPr>
        <p:txBody>
          <a:bodyPr wrap="square" rtlCol="0">
            <a:spAutoFit/>
          </a:bodyPr>
          <a:lstStyle/>
          <a:p>
            <a:r>
              <a:rPr lang="en-GB" i="1"/>
              <a:t>Highlight:</a:t>
            </a:r>
          </a:p>
          <a:p>
            <a:endParaRPr lang="en-GB" i="1"/>
          </a:p>
          <a:p>
            <a:r>
              <a:rPr lang="en-GB" i="1"/>
              <a:t>Significant increase in people who have tested positive reporting “attending childcare educational setting” as a recent activity– unsurprising given recent return to face-to-face schooling</a:t>
            </a:r>
          </a:p>
        </p:txBody>
      </p:sp>
      <p:sp>
        <p:nvSpPr>
          <p:cNvPr id="13" name="TextBox 12">
            <a:extLst>
              <a:ext uri="{FF2B5EF4-FFF2-40B4-BE49-F238E27FC236}">
                <a16:creationId xmlns:a16="http://schemas.microsoft.com/office/drawing/2014/main" id="{B167FEA1-057E-457A-839C-18F812D70B02}"/>
              </a:ext>
            </a:extLst>
          </p:cNvPr>
          <p:cNvSpPr txBox="1"/>
          <p:nvPr/>
        </p:nvSpPr>
        <p:spPr>
          <a:xfrm>
            <a:off x="7959916" y="6410131"/>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pic>
        <p:nvPicPr>
          <p:cNvPr id="2" name="Picture 1">
            <a:extLst>
              <a:ext uri="{FF2B5EF4-FFF2-40B4-BE49-F238E27FC236}">
                <a16:creationId xmlns:a16="http://schemas.microsoft.com/office/drawing/2014/main" id="{CF605719-2A77-4EB5-89ED-CE74C07930D9}"/>
              </a:ext>
            </a:extLst>
          </p:cNvPr>
          <p:cNvPicPr>
            <a:picLocks noChangeAspect="1"/>
          </p:cNvPicPr>
          <p:nvPr/>
        </p:nvPicPr>
        <p:blipFill>
          <a:blip r:embed="rId4"/>
          <a:stretch>
            <a:fillRect/>
          </a:stretch>
        </p:blipFill>
        <p:spPr>
          <a:xfrm>
            <a:off x="3531140" y="1896485"/>
            <a:ext cx="8480911" cy="4513645"/>
          </a:xfrm>
          <a:prstGeom prst="rect">
            <a:avLst/>
          </a:prstGeom>
        </p:spPr>
      </p:pic>
    </p:spTree>
    <p:extLst>
      <p:ext uri="{BB962C8B-B14F-4D97-AF65-F5344CB8AC3E}">
        <p14:creationId xmlns:p14="http://schemas.microsoft.com/office/powerpoint/2010/main" val="180622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5890-0678-47A5-BE06-ED7D3C404218}"/>
              </a:ext>
            </a:extLst>
          </p:cNvPr>
          <p:cNvSpPr>
            <a:spLocks noGrp="1"/>
          </p:cNvSpPr>
          <p:nvPr>
            <p:ph type="title"/>
          </p:nvPr>
        </p:nvSpPr>
        <p:spPr/>
        <p:txBody>
          <a:bodyPr/>
          <a:lstStyle/>
          <a:p>
            <a:r>
              <a:rPr lang="en-GB"/>
              <a:t>Community surveillance, England</a:t>
            </a:r>
          </a:p>
        </p:txBody>
      </p:sp>
      <p:sp>
        <p:nvSpPr>
          <p:cNvPr id="5" name="TextBox 4">
            <a:extLst>
              <a:ext uri="{FF2B5EF4-FFF2-40B4-BE49-F238E27FC236}">
                <a16:creationId xmlns:a16="http://schemas.microsoft.com/office/drawing/2014/main" id="{616F39EB-8F7F-4F39-A6A3-8CE2AD978CF6}"/>
              </a:ext>
            </a:extLst>
          </p:cNvPr>
          <p:cNvSpPr txBox="1"/>
          <p:nvPr/>
        </p:nvSpPr>
        <p:spPr>
          <a:xfrm>
            <a:off x="5582034" y="1539215"/>
            <a:ext cx="6043862" cy="646331"/>
          </a:xfrm>
          <a:prstGeom prst="rect">
            <a:avLst/>
          </a:prstGeom>
          <a:noFill/>
        </p:spPr>
        <p:txBody>
          <a:bodyPr wrap="square" rtlCol="0">
            <a:spAutoFit/>
          </a:bodyPr>
          <a:lstStyle/>
          <a:p>
            <a:r>
              <a:rPr lang="en-GB"/>
              <a:t>Number of ARI incidents or outbreaks by type of educational setting, England. </a:t>
            </a:r>
          </a:p>
        </p:txBody>
      </p:sp>
      <p:sp>
        <p:nvSpPr>
          <p:cNvPr id="7" name="TextBox 6">
            <a:extLst>
              <a:ext uri="{FF2B5EF4-FFF2-40B4-BE49-F238E27FC236}">
                <a16:creationId xmlns:a16="http://schemas.microsoft.com/office/drawing/2014/main" id="{D0BB2D5C-C28C-401D-871F-F1DF9336ADC0}"/>
              </a:ext>
            </a:extLst>
          </p:cNvPr>
          <p:cNvSpPr txBox="1"/>
          <p:nvPr/>
        </p:nvSpPr>
        <p:spPr>
          <a:xfrm>
            <a:off x="842512" y="1545243"/>
            <a:ext cx="3240505"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There has been a small increase in ARI incidents or outbreaks across secondary schools this week, with a similar number of incidents reported in weeks 11 and 12 across primary school settings. </a:t>
            </a:r>
          </a:p>
          <a:p>
            <a:endParaRPr lang="en-GB" i="1"/>
          </a:p>
          <a:p>
            <a:r>
              <a:rPr lang="en-GB" i="1"/>
              <a:t>The increase in outbreaks seen in week 12 is in line with the opening of schools at the start of week 10. </a:t>
            </a:r>
          </a:p>
        </p:txBody>
      </p:sp>
      <p:sp>
        <p:nvSpPr>
          <p:cNvPr id="11" name="TextBox 10">
            <a:extLst>
              <a:ext uri="{FF2B5EF4-FFF2-40B4-BE49-F238E27FC236}">
                <a16:creationId xmlns:a16="http://schemas.microsoft.com/office/drawing/2014/main" id="{617E13E0-4611-4063-AFBD-A289D7107B2E}"/>
              </a:ext>
            </a:extLst>
          </p:cNvPr>
          <p:cNvSpPr txBox="1"/>
          <p:nvPr/>
        </p:nvSpPr>
        <p:spPr>
          <a:xfrm>
            <a:off x="7959916" y="6410131"/>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pic>
        <p:nvPicPr>
          <p:cNvPr id="3" name="Picture 2">
            <a:extLst>
              <a:ext uri="{FF2B5EF4-FFF2-40B4-BE49-F238E27FC236}">
                <a16:creationId xmlns:a16="http://schemas.microsoft.com/office/drawing/2014/main" id="{46F17826-3E11-473E-92A8-3CD430462ACE}"/>
              </a:ext>
            </a:extLst>
          </p:cNvPr>
          <p:cNvPicPr>
            <a:picLocks noChangeAspect="1"/>
          </p:cNvPicPr>
          <p:nvPr/>
        </p:nvPicPr>
        <p:blipFill>
          <a:blip r:embed="rId4"/>
          <a:stretch>
            <a:fillRect/>
          </a:stretch>
        </p:blipFill>
        <p:spPr>
          <a:xfrm>
            <a:off x="4766553" y="2185546"/>
            <a:ext cx="7245497" cy="4010973"/>
          </a:xfrm>
          <a:prstGeom prst="rect">
            <a:avLst/>
          </a:prstGeom>
        </p:spPr>
      </p:pic>
    </p:spTree>
    <p:extLst>
      <p:ext uri="{BB962C8B-B14F-4D97-AF65-F5344CB8AC3E}">
        <p14:creationId xmlns:p14="http://schemas.microsoft.com/office/powerpoint/2010/main" val="1503161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8CE7-E444-4327-A9C2-1198F5C5315D}"/>
              </a:ext>
            </a:extLst>
          </p:cNvPr>
          <p:cNvSpPr>
            <a:spLocks noGrp="1"/>
          </p:cNvSpPr>
          <p:nvPr>
            <p:ph type="title"/>
          </p:nvPr>
        </p:nvSpPr>
        <p:spPr/>
        <p:txBody>
          <a:bodyPr/>
          <a:lstStyle/>
          <a:p>
            <a:r>
              <a:rPr lang="en-GB"/>
              <a:t>Community surveillance, England</a:t>
            </a:r>
          </a:p>
        </p:txBody>
      </p:sp>
      <p:sp>
        <p:nvSpPr>
          <p:cNvPr id="6" name="TextBox 5">
            <a:extLst>
              <a:ext uri="{FF2B5EF4-FFF2-40B4-BE49-F238E27FC236}">
                <a16:creationId xmlns:a16="http://schemas.microsoft.com/office/drawing/2014/main" id="{F51AF3F1-A0B1-4428-9984-6BE57616EFF5}"/>
              </a:ext>
            </a:extLst>
          </p:cNvPr>
          <p:cNvSpPr txBox="1"/>
          <p:nvPr/>
        </p:nvSpPr>
        <p:spPr>
          <a:xfrm>
            <a:off x="4124138" y="1367522"/>
            <a:ext cx="7828548" cy="646331"/>
          </a:xfrm>
          <a:prstGeom prst="rect">
            <a:avLst/>
          </a:prstGeom>
          <a:noFill/>
        </p:spPr>
        <p:txBody>
          <a:bodyPr wrap="square" rtlCol="0">
            <a:spAutoFit/>
          </a:bodyPr>
          <a:lstStyle/>
          <a:p>
            <a:r>
              <a:rPr lang="en-GB"/>
              <a:t>Weekly incidence of lab confirmed Covid-19 cases per 100,000 in nursery, primary school, secondary school and college/university cohorts</a:t>
            </a:r>
          </a:p>
        </p:txBody>
      </p:sp>
      <p:sp>
        <p:nvSpPr>
          <p:cNvPr id="7" name="TextBox 6">
            <a:extLst>
              <a:ext uri="{FF2B5EF4-FFF2-40B4-BE49-F238E27FC236}">
                <a16:creationId xmlns:a16="http://schemas.microsoft.com/office/drawing/2014/main" id="{7EF88485-D120-4D12-A146-5AC695C41CF8}"/>
              </a:ext>
            </a:extLst>
          </p:cNvPr>
          <p:cNvSpPr txBox="1"/>
          <p:nvPr/>
        </p:nvSpPr>
        <p:spPr>
          <a:xfrm>
            <a:off x="411379" y="1380476"/>
            <a:ext cx="2687217" cy="5355312"/>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Cases continue to fall across people in nursery, and college/ university cohorts in week 12 of 2021.  However, there has been a rise in cases reported for primary schools.</a:t>
            </a:r>
          </a:p>
          <a:p>
            <a:endParaRPr lang="en-GB" i="1"/>
          </a:p>
          <a:p>
            <a:r>
              <a:rPr lang="en-GB" i="1"/>
              <a:t>While there are a low number of cases reported overall, figures appear to be higher than the number reported a few weeks ago, and higher than the number of confirmed cases seen over the summer. </a:t>
            </a:r>
          </a:p>
        </p:txBody>
      </p:sp>
      <p:sp>
        <p:nvSpPr>
          <p:cNvPr id="10" name="TextBox 9">
            <a:extLst>
              <a:ext uri="{FF2B5EF4-FFF2-40B4-BE49-F238E27FC236}">
                <a16:creationId xmlns:a16="http://schemas.microsoft.com/office/drawing/2014/main" id="{5FA9F7F1-B43B-4861-901A-294770B1BA44}"/>
              </a:ext>
            </a:extLst>
          </p:cNvPr>
          <p:cNvSpPr txBox="1"/>
          <p:nvPr/>
        </p:nvSpPr>
        <p:spPr>
          <a:xfrm>
            <a:off x="7959916" y="6410131"/>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pic>
        <p:nvPicPr>
          <p:cNvPr id="3" name="Picture 2">
            <a:extLst>
              <a:ext uri="{FF2B5EF4-FFF2-40B4-BE49-F238E27FC236}">
                <a16:creationId xmlns:a16="http://schemas.microsoft.com/office/drawing/2014/main" id="{3177AAFD-C903-4CBD-ACA5-06A6F6A4384E}"/>
              </a:ext>
            </a:extLst>
          </p:cNvPr>
          <p:cNvPicPr>
            <a:picLocks noChangeAspect="1"/>
          </p:cNvPicPr>
          <p:nvPr/>
        </p:nvPicPr>
        <p:blipFill>
          <a:blip r:embed="rId4"/>
          <a:stretch>
            <a:fillRect/>
          </a:stretch>
        </p:blipFill>
        <p:spPr>
          <a:xfrm>
            <a:off x="3404680" y="2013852"/>
            <a:ext cx="8787319" cy="4396279"/>
          </a:xfrm>
          <a:prstGeom prst="rect">
            <a:avLst/>
          </a:prstGeom>
        </p:spPr>
      </p:pic>
    </p:spTree>
    <p:extLst>
      <p:ext uri="{BB962C8B-B14F-4D97-AF65-F5344CB8AC3E}">
        <p14:creationId xmlns:p14="http://schemas.microsoft.com/office/powerpoint/2010/main" val="226474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804C-2344-40D6-8D2D-500EFF52AA8A}"/>
              </a:ext>
            </a:extLst>
          </p:cNvPr>
          <p:cNvSpPr>
            <a:spLocks noGrp="1"/>
          </p:cNvSpPr>
          <p:nvPr>
            <p:ph type="title"/>
          </p:nvPr>
        </p:nvSpPr>
        <p:spPr/>
        <p:txBody>
          <a:bodyPr/>
          <a:lstStyle/>
          <a:p>
            <a:r>
              <a:rPr lang="en-GB"/>
              <a:t>Daily road traffic</a:t>
            </a:r>
          </a:p>
        </p:txBody>
      </p:sp>
      <p:sp>
        <p:nvSpPr>
          <p:cNvPr id="6" name="TextBox 5">
            <a:extLst>
              <a:ext uri="{FF2B5EF4-FFF2-40B4-BE49-F238E27FC236}">
                <a16:creationId xmlns:a16="http://schemas.microsoft.com/office/drawing/2014/main" id="{69F3E0C1-ACF2-4000-8DCC-20BFD6892544}"/>
              </a:ext>
            </a:extLst>
          </p:cNvPr>
          <p:cNvSpPr txBox="1"/>
          <p:nvPr/>
        </p:nvSpPr>
        <p:spPr>
          <a:xfrm>
            <a:off x="5867165" y="6410131"/>
            <a:ext cx="6204455" cy="307777"/>
          </a:xfrm>
          <a:prstGeom prst="rect">
            <a:avLst/>
          </a:prstGeom>
          <a:noFill/>
        </p:spPr>
        <p:txBody>
          <a:bodyPr wrap="none" rtlCol="0">
            <a:spAutoFit/>
          </a:bodyPr>
          <a:lstStyle/>
          <a:p>
            <a:r>
              <a:rPr lang="en-GB" sz="1400">
                <a:hlinkClick r:id="rId3"/>
              </a:rPr>
              <a:t>Source: ONS, Coronavirus and the latest indicators for the UK economy and society</a:t>
            </a:r>
            <a:endParaRPr lang="en-GB" sz="1400"/>
          </a:p>
        </p:txBody>
      </p:sp>
      <p:sp>
        <p:nvSpPr>
          <p:cNvPr id="7" name="TextBox 6">
            <a:extLst>
              <a:ext uri="{FF2B5EF4-FFF2-40B4-BE49-F238E27FC236}">
                <a16:creationId xmlns:a16="http://schemas.microsoft.com/office/drawing/2014/main" id="{58B4B8AD-5E88-4D61-B120-463FE2CEE20A}"/>
              </a:ext>
            </a:extLst>
          </p:cNvPr>
          <p:cNvSpPr txBox="1"/>
          <p:nvPr/>
        </p:nvSpPr>
        <p:spPr>
          <a:xfrm>
            <a:off x="531844" y="2230015"/>
            <a:ext cx="2687217" cy="3139321"/>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Road traffic remains lower than would be expected at this time of year (around 84%). There is more road activity than in the first wave but less than the second wave. Activity continues to grow in recent weeks</a:t>
            </a:r>
            <a:endParaRPr lang="en-GB" i="1">
              <a:cs typeface="Calibri"/>
            </a:endParaRPr>
          </a:p>
        </p:txBody>
      </p:sp>
      <p:pic>
        <p:nvPicPr>
          <p:cNvPr id="4" name="Picture 3">
            <a:extLst>
              <a:ext uri="{FF2B5EF4-FFF2-40B4-BE49-F238E27FC236}">
                <a16:creationId xmlns:a16="http://schemas.microsoft.com/office/drawing/2014/main" id="{BF6A5441-D4A2-4D64-A88A-7551F0B3545C}"/>
              </a:ext>
            </a:extLst>
          </p:cNvPr>
          <p:cNvPicPr>
            <a:picLocks noChangeAspect="1"/>
          </p:cNvPicPr>
          <p:nvPr/>
        </p:nvPicPr>
        <p:blipFill>
          <a:blip r:embed="rId4"/>
          <a:stretch>
            <a:fillRect/>
          </a:stretch>
        </p:blipFill>
        <p:spPr>
          <a:xfrm>
            <a:off x="3531140" y="1313234"/>
            <a:ext cx="8540479" cy="5063753"/>
          </a:xfrm>
          <a:prstGeom prst="rect">
            <a:avLst/>
          </a:prstGeom>
        </p:spPr>
      </p:pic>
    </p:spTree>
    <p:extLst>
      <p:ext uri="{BB962C8B-B14F-4D97-AF65-F5344CB8AC3E}">
        <p14:creationId xmlns:p14="http://schemas.microsoft.com/office/powerpoint/2010/main" val="1355758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014088F2-B027-4C3D-9408-246B83C838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5849e05-f0d2-4313-af25-172e9fff2c54">
      <UserInfo>
        <DisplayName>Frances Player</DisplayName>
        <AccountId>28662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B160A5A2270A45BF90BE6D6439E56C" ma:contentTypeVersion="12" ma:contentTypeDescription="Create a new document." ma:contentTypeScope="" ma:versionID="3c8f12e1ad090ab8cbf62e75f158b7bc">
  <xsd:schema xmlns:xsd="http://www.w3.org/2001/XMLSchema" xmlns:xs="http://www.w3.org/2001/XMLSchema" xmlns:p="http://schemas.microsoft.com/office/2006/metadata/properties" xmlns:ns2="00515df6-166e-40ff-874d-90203bfe5bc9" xmlns:ns3="75849e05-f0d2-4313-af25-172e9fff2c54" targetNamespace="http://schemas.microsoft.com/office/2006/metadata/properties" ma:root="true" ma:fieldsID="dd92d48c6ac601f852155671e4ed6ebe" ns2:_="" ns3:_="">
    <xsd:import namespace="00515df6-166e-40ff-874d-90203bfe5bc9"/>
    <xsd:import namespace="75849e05-f0d2-4313-af25-172e9fff2c5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15df6-166e-40ff-874d-90203bfe5b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849e05-f0d2-4313-af25-172e9fff2c5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942318-212E-4DAD-9036-DF0E5E0D75BC}">
  <ds:schemaRefs>
    <ds:schemaRef ds:uri="75849e05-f0d2-4313-af25-172e9fff2c5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8715DBA-D8EC-4914-8E78-641CB8EBE184}">
  <ds:schemaRefs>
    <ds:schemaRef ds:uri="http://schemas.microsoft.com/sharepoint/v3/contenttype/forms"/>
  </ds:schemaRefs>
</ds:datastoreItem>
</file>

<file path=customXml/itemProps3.xml><?xml version="1.0" encoding="utf-8"?>
<ds:datastoreItem xmlns:ds="http://schemas.openxmlformats.org/officeDocument/2006/customXml" ds:itemID="{594360CC-08DD-4419-B1F9-E6434D0A2399}">
  <ds:schemaRefs>
    <ds:schemaRef ds:uri="00515df6-166e-40ff-874d-90203bfe5bc9"/>
    <ds:schemaRef ds:uri="75849e05-f0d2-4313-af25-172e9fff2c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TotalTime>
  <Words>2147</Words>
  <Application>Microsoft Office PowerPoint</Application>
  <PresentationFormat>Widescreen</PresentationFormat>
  <Paragraphs>294</Paragraphs>
  <Slides>27</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Calibri Light</vt:lpstr>
      <vt:lpstr>Office Theme</vt:lpstr>
      <vt:lpstr>BMA Theme Blue Titles</vt:lpstr>
      <vt:lpstr>Weekly Covid-19 data update</vt:lpstr>
      <vt:lpstr>Cases – UK wide</vt:lpstr>
      <vt:lpstr>Cases by nation (and English regions)</vt:lpstr>
      <vt:lpstr>ONS infection survey data (27/03/21) </vt:lpstr>
      <vt:lpstr>Infections by age group (England)</vt:lpstr>
      <vt:lpstr>Community surveillance, England</vt:lpstr>
      <vt:lpstr>Community surveillance, England</vt:lpstr>
      <vt:lpstr>Community surveillance, England</vt:lpstr>
      <vt:lpstr>Daily road traffic</vt:lpstr>
      <vt:lpstr>Air traffic</vt:lpstr>
      <vt:lpstr>COVID-19 deaths, UK</vt:lpstr>
      <vt:lpstr>COVID deaths – age breakdown (England and Wales)</vt:lpstr>
      <vt:lpstr>Excess deaths, England</vt:lpstr>
      <vt:lpstr>Excess deaths by ethnicity</vt:lpstr>
      <vt:lpstr>Critical care bed capacity (England)</vt:lpstr>
      <vt:lpstr>Hospitalisations</vt:lpstr>
      <vt:lpstr>Hospitalisation trends across the UK</vt:lpstr>
      <vt:lpstr>Hospital admissions by age</vt:lpstr>
      <vt:lpstr>ICNARC data - ethnicity</vt:lpstr>
      <vt:lpstr>ICNARC data -deprivation</vt:lpstr>
      <vt:lpstr>Non-COVID Backlog, England</vt:lpstr>
      <vt:lpstr>NHS pressures: Wales</vt:lpstr>
      <vt:lpstr>NHS pressures –  Scotland</vt:lpstr>
      <vt:lpstr>NHS pressures – Northern Ireland</vt:lpstr>
      <vt:lpstr> </vt:lpstr>
      <vt:lpstr>Vaccination coverage, UK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Covid-19 data update</dc:title>
  <dc:creator>Jonathan Ware</dc:creator>
  <cp:lastModifiedBy>Catharina Ohman</cp:lastModifiedBy>
  <cp:revision>1</cp:revision>
  <dcterms:created xsi:type="dcterms:W3CDTF">2021-01-28T23:34:28Z</dcterms:created>
  <dcterms:modified xsi:type="dcterms:W3CDTF">2021-04-12T11:02:25Z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0x01010045B160A5A2270A45BF90BE6D6439E56C</vt:lpwstr>
  </property>
</Properties>
</file>